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0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996633"/>
    <a:srgbClr val="422C16"/>
    <a:srgbClr val="0C788E"/>
    <a:srgbClr val="006666"/>
    <a:srgbClr val="E0C0A0"/>
    <a:srgbClr val="DDDDDD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85" autoAdjust="0"/>
    <p:restoredTop sz="94771" autoAdjust="0"/>
  </p:normalViewPr>
  <p:slideViewPr>
    <p:cSldViewPr>
      <p:cViewPr varScale="1">
        <p:scale>
          <a:sx n="59" d="100"/>
          <a:sy n="59" d="100"/>
        </p:scale>
        <p:origin x="152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95CFB-2F6E-4369-B509-B04FED873036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35E9D-75C7-4CE9-9A01-BA756900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30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8E495-E2FE-4E2F-99BA-125475ED0C4D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9618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706FB-BC99-4D0C-80CF-214168FA666C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54793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90DE7-E061-401F-BA11-7C869DBAB99C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12755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B5311-A58F-462F-B027-CFAB18E2C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00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F9F95-042E-416D-AB1A-EA65DABF53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2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C88F7-5F62-47DB-A77C-B2010AD9F97A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85498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5FB804-2339-423C-9D26-03D38981E9A4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36053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F7AC4-D0FD-478F-AF05-5983370EF330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79765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338A3-108B-431B-AD7B-EE43A2507180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30621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C34BC-17EA-4B35-A39B-E7FFE51748FB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75527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71F68-A5F0-4FB4-A5A1-25ABC78F4DA6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62760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7D9B5-153B-4F91-AFB3-39D32EDAC94C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9559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8A751-2DC5-4354-BD0F-5FC7FAE7B686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45078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80B2A5A7-DE69-45E7-8938-4188FAB97E24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://www.c3.lanl.gov/mega-math/gloss/graph/gredver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jpe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11959" y="222865"/>
            <a:ext cx="460851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Matematika</a:t>
            </a:r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Diskrit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202719" y="913418"/>
            <a:ext cx="34419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Semester </a:t>
            </a:r>
            <a:r>
              <a:rPr lang="en-US" altLang="en-US" b="1" dirty="0" err="1"/>
              <a:t>Ganjil</a:t>
            </a:r>
            <a:r>
              <a:rPr lang="en-US" altLang="en-US" b="1" dirty="0"/>
              <a:t> </a:t>
            </a:r>
            <a:r>
              <a:rPr lang="en-US" altLang="en-US" b="1"/>
              <a:t>TA 2024-2025</a:t>
            </a:r>
            <a:endParaRPr lang="en-US" alt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220238" y="3597214"/>
            <a:ext cx="532214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Pengantar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Teori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Graf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5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Jenis-Jenis Graf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None/>
              <a:defRPr/>
            </a:pPr>
            <a:r>
              <a:rPr lang="en-US" b="1" dirty="0">
                <a:solidFill>
                  <a:srgbClr val="FF0000"/>
                </a:solidFill>
              </a:rPr>
              <a:t>4. Graf </a:t>
            </a:r>
            <a:r>
              <a:rPr lang="en-US" b="1" dirty="0" err="1">
                <a:solidFill>
                  <a:srgbClr val="FF0000"/>
                </a:solidFill>
              </a:rPr>
              <a:t>berarah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i="1" dirty="0">
                <a:solidFill>
                  <a:srgbClr val="FF0000"/>
                </a:solidFill>
              </a:rPr>
              <a:t>directed graph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atau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digraph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id-ID" dirty="0">
              <a:solidFill>
                <a:srgbClr val="FF0000"/>
              </a:solidFill>
            </a:endParaRPr>
          </a:p>
          <a:p>
            <a:pPr marL="514350" indent="-514350">
              <a:buNone/>
              <a:defRPr/>
            </a:pPr>
            <a:r>
              <a:rPr lang="id-ID" dirty="0"/>
              <a:t>	</a:t>
            </a:r>
            <a:r>
              <a:rPr lang="en-US" dirty="0"/>
              <a:t>Graf yang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sisinya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orientasi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ganda</a:t>
            </a:r>
            <a:r>
              <a:rPr lang="en-US" dirty="0"/>
              <a:t>. </a:t>
            </a:r>
          </a:p>
          <a:p>
            <a:pPr>
              <a:defRPr/>
            </a:pPr>
            <a:endParaRPr 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99344" y="4054476"/>
            <a:ext cx="2428875" cy="2071687"/>
            <a:chOff x="4050" y="1896"/>
            <a:chExt cx="2253" cy="2347"/>
          </a:xfrm>
        </p:grpSpPr>
        <p:sp>
          <p:nvSpPr>
            <p:cNvPr id="75809" name="Freeform 4"/>
            <p:cNvSpPr>
              <a:spLocks/>
            </p:cNvSpPr>
            <p:nvPr/>
          </p:nvSpPr>
          <p:spPr bwMode="auto">
            <a:xfrm>
              <a:off x="5132" y="2180"/>
              <a:ext cx="85" cy="85"/>
            </a:xfrm>
            <a:custGeom>
              <a:avLst/>
              <a:gdLst>
                <a:gd name="T0" fmla="*/ 0 w 85"/>
                <a:gd name="T1" fmla="*/ 43 h 85"/>
                <a:gd name="T2" fmla="*/ 0 w 85"/>
                <a:gd name="T3" fmla="*/ 39 h 85"/>
                <a:gd name="T4" fmla="*/ 2 w 85"/>
                <a:gd name="T5" fmla="*/ 34 h 85"/>
                <a:gd name="T6" fmla="*/ 4 w 85"/>
                <a:gd name="T7" fmla="*/ 27 h 85"/>
                <a:gd name="T8" fmla="*/ 7 w 85"/>
                <a:gd name="T9" fmla="*/ 20 h 85"/>
                <a:gd name="T10" fmla="*/ 12 w 85"/>
                <a:gd name="T11" fmla="*/ 13 h 85"/>
                <a:gd name="T12" fmla="*/ 19 w 85"/>
                <a:gd name="T13" fmla="*/ 7 h 85"/>
                <a:gd name="T14" fmla="*/ 26 w 85"/>
                <a:gd name="T15" fmla="*/ 4 h 85"/>
                <a:gd name="T16" fmla="*/ 34 w 85"/>
                <a:gd name="T17" fmla="*/ 2 h 85"/>
                <a:gd name="T18" fmla="*/ 39 w 85"/>
                <a:gd name="T19" fmla="*/ 0 h 85"/>
                <a:gd name="T20" fmla="*/ 42 w 85"/>
                <a:gd name="T21" fmla="*/ 0 h 85"/>
                <a:gd name="T22" fmla="*/ 48 w 85"/>
                <a:gd name="T23" fmla="*/ 0 h 85"/>
                <a:gd name="T24" fmla="*/ 51 w 85"/>
                <a:gd name="T25" fmla="*/ 2 h 85"/>
                <a:gd name="T26" fmla="*/ 60 w 85"/>
                <a:gd name="T27" fmla="*/ 4 h 85"/>
                <a:gd name="T28" fmla="*/ 67 w 85"/>
                <a:gd name="T29" fmla="*/ 7 h 85"/>
                <a:gd name="T30" fmla="*/ 72 w 85"/>
                <a:gd name="T31" fmla="*/ 13 h 85"/>
                <a:gd name="T32" fmla="*/ 78 w 85"/>
                <a:gd name="T33" fmla="*/ 20 h 85"/>
                <a:gd name="T34" fmla="*/ 81 w 85"/>
                <a:gd name="T35" fmla="*/ 27 h 85"/>
                <a:gd name="T36" fmla="*/ 85 w 85"/>
                <a:gd name="T37" fmla="*/ 34 h 85"/>
                <a:gd name="T38" fmla="*/ 85 w 85"/>
                <a:gd name="T39" fmla="*/ 39 h 85"/>
                <a:gd name="T40" fmla="*/ 85 w 85"/>
                <a:gd name="T41" fmla="*/ 43 h 85"/>
                <a:gd name="T42" fmla="*/ 85 w 85"/>
                <a:gd name="T43" fmla="*/ 43 h 85"/>
                <a:gd name="T44" fmla="*/ 85 w 85"/>
                <a:gd name="T45" fmla="*/ 48 h 85"/>
                <a:gd name="T46" fmla="*/ 85 w 85"/>
                <a:gd name="T47" fmla="*/ 52 h 85"/>
                <a:gd name="T48" fmla="*/ 81 w 85"/>
                <a:gd name="T49" fmla="*/ 60 h 85"/>
                <a:gd name="T50" fmla="*/ 78 w 85"/>
                <a:gd name="T51" fmla="*/ 67 h 85"/>
                <a:gd name="T52" fmla="*/ 72 w 85"/>
                <a:gd name="T53" fmla="*/ 73 h 85"/>
                <a:gd name="T54" fmla="*/ 67 w 85"/>
                <a:gd name="T55" fmla="*/ 78 h 85"/>
                <a:gd name="T56" fmla="*/ 60 w 85"/>
                <a:gd name="T57" fmla="*/ 82 h 85"/>
                <a:gd name="T58" fmla="*/ 51 w 85"/>
                <a:gd name="T59" fmla="*/ 85 h 85"/>
                <a:gd name="T60" fmla="*/ 48 w 85"/>
                <a:gd name="T61" fmla="*/ 85 h 85"/>
                <a:gd name="T62" fmla="*/ 42 w 85"/>
                <a:gd name="T63" fmla="*/ 85 h 85"/>
                <a:gd name="T64" fmla="*/ 39 w 85"/>
                <a:gd name="T65" fmla="*/ 85 h 85"/>
                <a:gd name="T66" fmla="*/ 34 w 85"/>
                <a:gd name="T67" fmla="*/ 85 h 85"/>
                <a:gd name="T68" fmla="*/ 26 w 85"/>
                <a:gd name="T69" fmla="*/ 82 h 85"/>
                <a:gd name="T70" fmla="*/ 19 w 85"/>
                <a:gd name="T71" fmla="*/ 78 h 85"/>
                <a:gd name="T72" fmla="*/ 12 w 85"/>
                <a:gd name="T73" fmla="*/ 73 h 85"/>
                <a:gd name="T74" fmla="*/ 7 w 85"/>
                <a:gd name="T75" fmla="*/ 67 h 85"/>
                <a:gd name="T76" fmla="*/ 4 w 85"/>
                <a:gd name="T77" fmla="*/ 60 h 85"/>
                <a:gd name="T78" fmla="*/ 2 w 85"/>
                <a:gd name="T79" fmla="*/ 52 h 85"/>
                <a:gd name="T80" fmla="*/ 0 w 85"/>
                <a:gd name="T81" fmla="*/ 48 h 85"/>
                <a:gd name="T82" fmla="*/ 0 w 85"/>
                <a:gd name="T83" fmla="*/ 43 h 8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85"/>
                <a:gd name="T127" fmla="*/ 0 h 85"/>
                <a:gd name="T128" fmla="*/ 85 w 85"/>
                <a:gd name="T129" fmla="*/ 85 h 8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85" h="85">
                  <a:moveTo>
                    <a:pt x="0" y="43"/>
                  </a:moveTo>
                  <a:lnTo>
                    <a:pt x="0" y="39"/>
                  </a:lnTo>
                  <a:lnTo>
                    <a:pt x="2" y="34"/>
                  </a:lnTo>
                  <a:lnTo>
                    <a:pt x="4" y="27"/>
                  </a:lnTo>
                  <a:lnTo>
                    <a:pt x="7" y="20"/>
                  </a:lnTo>
                  <a:lnTo>
                    <a:pt x="12" y="13"/>
                  </a:lnTo>
                  <a:lnTo>
                    <a:pt x="19" y="7"/>
                  </a:lnTo>
                  <a:lnTo>
                    <a:pt x="26" y="4"/>
                  </a:lnTo>
                  <a:lnTo>
                    <a:pt x="34" y="2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1" y="2"/>
                  </a:lnTo>
                  <a:lnTo>
                    <a:pt x="60" y="4"/>
                  </a:lnTo>
                  <a:lnTo>
                    <a:pt x="67" y="7"/>
                  </a:lnTo>
                  <a:lnTo>
                    <a:pt x="72" y="13"/>
                  </a:lnTo>
                  <a:lnTo>
                    <a:pt x="78" y="20"/>
                  </a:lnTo>
                  <a:lnTo>
                    <a:pt x="81" y="27"/>
                  </a:lnTo>
                  <a:lnTo>
                    <a:pt x="85" y="34"/>
                  </a:lnTo>
                  <a:lnTo>
                    <a:pt x="85" y="39"/>
                  </a:lnTo>
                  <a:lnTo>
                    <a:pt x="85" y="43"/>
                  </a:lnTo>
                  <a:lnTo>
                    <a:pt x="85" y="48"/>
                  </a:lnTo>
                  <a:lnTo>
                    <a:pt x="85" y="52"/>
                  </a:lnTo>
                  <a:lnTo>
                    <a:pt x="81" y="60"/>
                  </a:lnTo>
                  <a:lnTo>
                    <a:pt x="78" y="67"/>
                  </a:lnTo>
                  <a:lnTo>
                    <a:pt x="72" y="73"/>
                  </a:lnTo>
                  <a:lnTo>
                    <a:pt x="67" y="78"/>
                  </a:lnTo>
                  <a:lnTo>
                    <a:pt x="60" y="82"/>
                  </a:lnTo>
                  <a:lnTo>
                    <a:pt x="51" y="85"/>
                  </a:lnTo>
                  <a:lnTo>
                    <a:pt x="48" y="85"/>
                  </a:lnTo>
                  <a:lnTo>
                    <a:pt x="42" y="85"/>
                  </a:lnTo>
                  <a:lnTo>
                    <a:pt x="39" y="85"/>
                  </a:lnTo>
                  <a:lnTo>
                    <a:pt x="34" y="85"/>
                  </a:lnTo>
                  <a:lnTo>
                    <a:pt x="26" y="82"/>
                  </a:lnTo>
                  <a:lnTo>
                    <a:pt x="19" y="78"/>
                  </a:lnTo>
                  <a:lnTo>
                    <a:pt x="12" y="73"/>
                  </a:lnTo>
                  <a:lnTo>
                    <a:pt x="7" y="67"/>
                  </a:lnTo>
                  <a:lnTo>
                    <a:pt x="4" y="60"/>
                  </a:lnTo>
                  <a:lnTo>
                    <a:pt x="2" y="52"/>
                  </a:lnTo>
                  <a:lnTo>
                    <a:pt x="0" y="48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5810" name="Freeform 5"/>
            <p:cNvSpPr>
              <a:spLocks/>
            </p:cNvSpPr>
            <p:nvPr/>
          </p:nvSpPr>
          <p:spPr bwMode="auto">
            <a:xfrm>
              <a:off x="5132" y="2180"/>
              <a:ext cx="85" cy="85"/>
            </a:xfrm>
            <a:custGeom>
              <a:avLst/>
              <a:gdLst>
                <a:gd name="T0" fmla="*/ 0 w 85"/>
                <a:gd name="T1" fmla="*/ 43 h 85"/>
                <a:gd name="T2" fmla="*/ 0 w 85"/>
                <a:gd name="T3" fmla="*/ 39 h 85"/>
                <a:gd name="T4" fmla="*/ 2 w 85"/>
                <a:gd name="T5" fmla="*/ 34 h 85"/>
                <a:gd name="T6" fmla="*/ 4 w 85"/>
                <a:gd name="T7" fmla="*/ 27 h 85"/>
                <a:gd name="T8" fmla="*/ 7 w 85"/>
                <a:gd name="T9" fmla="*/ 20 h 85"/>
                <a:gd name="T10" fmla="*/ 12 w 85"/>
                <a:gd name="T11" fmla="*/ 13 h 85"/>
                <a:gd name="T12" fmla="*/ 19 w 85"/>
                <a:gd name="T13" fmla="*/ 7 h 85"/>
                <a:gd name="T14" fmla="*/ 26 w 85"/>
                <a:gd name="T15" fmla="*/ 4 h 85"/>
                <a:gd name="T16" fmla="*/ 34 w 85"/>
                <a:gd name="T17" fmla="*/ 2 h 85"/>
                <a:gd name="T18" fmla="*/ 39 w 85"/>
                <a:gd name="T19" fmla="*/ 0 h 85"/>
                <a:gd name="T20" fmla="*/ 42 w 85"/>
                <a:gd name="T21" fmla="*/ 0 h 85"/>
                <a:gd name="T22" fmla="*/ 48 w 85"/>
                <a:gd name="T23" fmla="*/ 0 h 85"/>
                <a:gd name="T24" fmla="*/ 51 w 85"/>
                <a:gd name="T25" fmla="*/ 2 h 85"/>
                <a:gd name="T26" fmla="*/ 60 w 85"/>
                <a:gd name="T27" fmla="*/ 4 h 85"/>
                <a:gd name="T28" fmla="*/ 67 w 85"/>
                <a:gd name="T29" fmla="*/ 7 h 85"/>
                <a:gd name="T30" fmla="*/ 72 w 85"/>
                <a:gd name="T31" fmla="*/ 13 h 85"/>
                <a:gd name="T32" fmla="*/ 78 w 85"/>
                <a:gd name="T33" fmla="*/ 20 h 85"/>
                <a:gd name="T34" fmla="*/ 81 w 85"/>
                <a:gd name="T35" fmla="*/ 27 h 85"/>
                <a:gd name="T36" fmla="*/ 85 w 85"/>
                <a:gd name="T37" fmla="*/ 34 h 85"/>
                <a:gd name="T38" fmla="*/ 85 w 85"/>
                <a:gd name="T39" fmla="*/ 39 h 85"/>
                <a:gd name="T40" fmla="*/ 85 w 85"/>
                <a:gd name="T41" fmla="*/ 43 h 85"/>
                <a:gd name="T42" fmla="*/ 85 w 85"/>
                <a:gd name="T43" fmla="*/ 43 h 85"/>
                <a:gd name="T44" fmla="*/ 85 w 85"/>
                <a:gd name="T45" fmla="*/ 48 h 85"/>
                <a:gd name="T46" fmla="*/ 85 w 85"/>
                <a:gd name="T47" fmla="*/ 52 h 85"/>
                <a:gd name="T48" fmla="*/ 81 w 85"/>
                <a:gd name="T49" fmla="*/ 60 h 85"/>
                <a:gd name="T50" fmla="*/ 78 w 85"/>
                <a:gd name="T51" fmla="*/ 67 h 85"/>
                <a:gd name="T52" fmla="*/ 72 w 85"/>
                <a:gd name="T53" fmla="*/ 73 h 85"/>
                <a:gd name="T54" fmla="*/ 67 w 85"/>
                <a:gd name="T55" fmla="*/ 78 h 85"/>
                <a:gd name="T56" fmla="*/ 60 w 85"/>
                <a:gd name="T57" fmla="*/ 82 h 85"/>
                <a:gd name="T58" fmla="*/ 51 w 85"/>
                <a:gd name="T59" fmla="*/ 85 h 85"/>
                <a:gd name="T60" fmla="*/ 48 w 85"/>
                <a:gd name="T61" fmla="*/ 85 h 85"/>
                <a:gd name="T62" fmla="*/ 42 w 85"/>
                <a:gd name="T63" fmla="*/ 85 h 85"/>
                <a:gd name="T64" fmla="*/ 39 w 85"/>
                <a:gd name="T65" fmla="*/ 85 h 85"/>
                <a:gd name="T66" fmla="*/ 34 w 85"/>
                <a:gd name="T67" fmla="*/ 85 h 85"/>
                <a:gd name="T68" fmla="*/ 26 w 85"/>
                <a:gd name="T69" fmla="*/ 82 h 85"/>
                <a:gd name="T70" fmla="*/ 19 w 85"/>
                <a:gd name="T71" fmla="*/ 78 h 85"/>
                <a:gd name="T72" fmla="*/ 12 w 85"/>
                <a:gd name="T73" fmla="*/ 73 h 85"/>
                <a:gd name="T74" fmla="*/ 7 w 85"/>
                <a:gd name="T75" fmla="*/ 67 h 85"/>
                <a:gd name="T76" fmla="*/ 4 w 85"/>
                <a:gd name="T77" fmla="*/ 60 h 85"/>
                <a:gd name="T78" fmla="*/ 2 w 85"/>
                <a:gd name="T79" fmla="*/ 52 h 85"/>
                <a:gd name="T80" fmla="*/ 0 w 85"/>
                <a:gd name="T81" fmla="*/ 48 h 85"/>
                <a:gd name="T82" fmla="*/ 0 w 85"/>
                <a:gd name="T83" fmla="*/ 43 h 8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85"/>
                <a:gd name="T127" fmla="*/ 0 h 85"/>
                <a:gd name="T128" fmla="*/ 85 w 85"/>
                <a:gd name="T129" fmla="*/ 85 h 8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85" h="85">
                  <a:moveTo>
                    <a:pt x="0" y="43"/>
                  </a:moveTo>
                  <a:lnTo>
                    <a:pt x="0" y="39"/>
                  </a:lnTo>
                  <a:lnTo>
                    <a:pt x="2" y="34"/>
                  </a:lnTo>
                  <a:lnTo>
                    <a:pt x="4" y="27"/>
                  </a:lnTo>
                  <a:lnTo>
                    <a:pt x="7" y="20"/>
                  </a:lnTo>
                  <a:lnTo>
                    <a:pt x="12" y="13"/>
                  </a:lnTo>
                  <a:lnTo>
                    <a:pt x="19" y="7"/>
                  </a:lnTo>
                  <a:lnTo>
                    <a:pt x="26" y="4"/>
                  </a:lnTo>
                  <a:lnTo>
                    <a:pt x="34" y="2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1" y="2"/>
                  </a:lnTo>
                  <a:lnTo>
                    <a:pt x="60" y="4"/>
                  </a:lnTo>
                  <a:lnTo>
                    <a:pt x="67" y="7"/>
                  </a:lnTo>
                  <a:lnTo>
                    <a:pt x="72" y="13"/>
                  </a:lnTo>
                  <a:lnTo>
                    <a:pt x="78" y="20"/>
                  </a:lnTo>
                  <a:lnTo>
                    <a:pt x="81" y="27"/>
                  </a:lnTo>
                  <a:lnTo>
                    <a:pt x="85" y="34"/>
                  </a:lnTo>
                  <a:lnTo>
                    <a:pt x="85" y="39"/>
                  </a:lnTo>
                  <a:lnTo>
                    <a:pt x="85" y="43"/>
                  </a:lnTo>
                  <a:lnTo>
                    <a:pt x="85" y="48"/>
                  </a:lnTo>
                  <a:lnTo>
                    <a:pt x="85" y="52"/>
                  </a:lnTo>
                  <a:lnTo>
                    <a:pt x="81" y="60"/>
                  </a:lnTo>
                  <a:lnTo>
                    <a:pt x="78" y="67"/>
                  </a:lnTo>
                  <a:lnTo>
                    <a:pt x="72" y="73"/>
                  </a:lnTo>
                  <a:lnTo>
                    <a:pt x="67" y="78"/>
                  </a:lnTo>
                  <a:lnTo>
                    <a:pt x="60" y="82"/>
                  </a:lnTo>
                  <a:lnTo>
                    <a:pt x="51" y="85"/>
                  </a:lnTo>
                  <a:lnTo>
                    <a:pt x="48" y="85"/>
                  </a:lnTo>
                  <a:lnTo>
                    <a:pt x="42" y="85"/>
                  </a:lnTo>
                  <a:lnTo>
                    <a:pt x="39" y="85"/>
                  </a:lnTo>
                  <a:lnTo>
                    <a:pt x="34" y="85"/>
                  </a:lnTo>
                  <a:lnTo>
                    <a:pt x="26" y="82"/>
                  </a:lnTo>
                  <a:lnTo>
                    <a:pt x="19" y="78"/>
                  </a:lnTo>
                  <a:lnTo>
                    <a:pt x="12" y="73"/>
                  </a:lnTo>
                  <a:lnTo>
                    <a:pt x="7" y="67"/>
                  </a:lnTo>
                  <a:lnTo>
                    <a:pt x="4" y="60"/>
                  </a:lnTo>
                  <a:lnTo>
                    <a:pt x="2" y="52"/>
                  </a:lnTo>
                  <a:lnTo>
                    <a:pt x="0" y="48"/>
                  </a:lnTo>
                  <a:lnTo>
                    <a:pt x="0" y="4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5811" name="Freeform 6"/>
            <p:cNvSpPr>
              <a:spLocks/>
            </p:cNvSpPr>
            <p:nvPr/>
          </p:nvSpPr>
          <p:spPr bwMode="auto">
            <a:xfrm>
              <a:off x="4284" y="3028"/>
              <a:ext cx="85" cy="84"/>
            </a:xfrm>
            <a:custGeom>
              <a:avLst/>
              <a:gdLst>
                <a:gd name="T0" fmla="*/ 0 w 85"/>
                <a:gd name="T1" fmla="*/ 42 h 84"/>
                <a:gd name="T2" fmla="*/ 0 w 85"/>
                <a:gd name="T3" fmla="*/ 39 h 84"/>
                <a:gd name="T4" fmla="*/ 2 w 85"/>
                <a:gd name="T5" fmla="*/ 33 h 84"/>
                <a:gd name="T6" fmla="*/ 4 w 85"/>
                <a:gd name="T7" fmla="*/ 26 h 84"/>
                <a:gd name="T8" fmla="*/ 8 w 85"/>
                <a:gd name="T9" fmla="*/ 19 h 84"/>
                <a:gd name="T10" fmla="*/ 13 w 85"/>
                <a:gd name="T11" fmla="*/ 12 h 84"/>
                <a:gd name="T12" fmla="*/ 20 w 85"/>
                <a:gd name="T13" fmla="*/ 7 h 84"/>
                <a:gd name="T14" fmla="*/ 27 w 85"/>
                <a:gd name="T15" fmla="*/ 3 h 84"/>
                <a:gd name="T16" fmla="*/ 34 w 85"/>
                <a:gd name="T17" fmla="*/ 2 h 84"/>
                <a:gd name="T18" fmla="*/ 39 w 85"/>
                <a:gd name="T19" fmla="*/ 0 h 84"/>
                <a:gd name="T20" fmla="*/ 43 w 85"/>
                <a:gd name="T21" fmla="*/ 0 h 84"/>
                <a:gd name="T22" fmla="*/ 48 w 85"/>
                <a:gd name="T23" fmla="*/ 0 h 84"/>
                <a:gd name="T24" fmla="*/ 52 w 85"/>
                <a:gd name="T25" fmla="*/ 2 h 84"/>
                <a:gd name="T26" fmla="*/ 60 w 85"/>
                <a:gd name="T27" fmla="*/ 3 h 84"/>
                <a:gd name="T28" fmla="*/ 68 w 85"/>
                <a:gd name="T29" fmla="*/ 7 h 84"/>
                <a:gd name="T30" fmla="*/ 73 w 85"/>
                <a:gd name="T31" fmla="*/ 12 h 84"/>
                <a:gd name="T32" fmla="*/ 78 w 85"/>
                <a:gd name="T33" fmla="*/ 19 h 84"/>
                <a:gd name="T34" fmla="*/ 82 w 85"/>
                <a:gd name="T35" fmla="*/ 26 h 84"/>
                <a:gd name="T36" fmla="*/ 85 w 85"/>
                <a:gd name="T37" fmla="*/ 33 h 84"/>
                <a:gd name="T38" fmla="*/ 85 w 85"/>
                <a:gd name="T39" fmla="*/ 39 h 84"/>
                <a:gd name="T40" fmla="*/ 85 w 85"/>
                <a:gd name="T41" fmla="*/ 42 h 84"/>
                <a:gd name="T42" fmla="*/ 85 w 85"/>
                <a:gd name="T43" fmla="*/ 42 h 84"/>
                <a:gd name="T44" fmla="*/ 85 w 85"/>
                <a:gd name="T45" fmla="*/ 47 h 84"/>
                <a:gd name="T46" fmla="*/ 85 w 85"/>
                <a:gd name="T47" fmla="*/ 51 h 84"/>
                <a:gd name="T48" fmla="*/ 82 w 85"/>
                <a:gd name="T49" fmla="*/ 60 h 84"/>
                <a:gd name="T50" fmla="*/ 78 w 85"/>
                <a:gd name="T51" fmla="*/ 67 h 84"/>
                <a:gd name="T52" fmla="*/ 73 w 85"/>
                <a:gd name="T53" fmla="*/ 72 h 84"/>
                <a:gd name="T54" fmla="*/ 68 w 85"/>
                <a:gd name="T55" fmla="*/ 77 h 84"/>
                <a:gd name="T56" fmla="*/ 60 w 85"/>
                <a:gd name="T57" fmla="*/ 81 h 84"/>
                <a:gd name="T58" fmla="*/ 52 w 85"/>
                <a:gd name="T59" fmla="*/ 84 h 84"/>
                <a:gd name="T60" fmla="*/ 48 w 85"/>
                <a:gd name="T61" fmla="*/ 84 h 84"/>
                <a:gd name="T62" fmla="*/ 43 w 85"/>
                <a:gd name="T63" fmla="*/ 84 h 84"/>
                <a:gd name="T64" fmla="*/ 39 w 85"/>
                <a:gd name="T65" fmla="*/ 84 h 84"/>
                <a:gd name="T66" fmla="*/ 34 w 85"/>
                <a:gd name="T67" fmla="*/ 84 h 84"/>
                <a:gd name="T68" fmla="*/ 27 w 85"/>
                <a:gd name="T69" fmla="*/ 81 h 84"/>
                <a:gd name="T70" fmla="*/ 20 w 85"/>
                <a:gd name="T71" fmla="*/ 77 h 84"/>
                <a:gd name="T72" fmla="*/ 13 w 85"/>
                <a:gd name="T73" fmla="*/ 72 h 84"/>
                <a:gd name="T74" fmla="*/ 8 w 85"/>
                <a:gd name="T75" fmla="*/ 67 h 84"/>
                <a:gd name="T76" fmla="*/ 4 w 85"/>
                <a:gd name="T77" fmla="*/ 60 h 84"/>
                <a:gd name="T78" fmla="*/ 2 w 85"/>
                <a:gd name="T79" fmla="*/ 51 h 84"/>
                <a:gd name="T80" fmla="*/ 0 w 85"/>
                <a:gd name="T81" fmla="*/ 47 h 84"/>
                <a:gd name="T82" fmla="*/ 0 w 85"/>
                <a:gd name="T83" fmla="*/ 42 h 8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85"/>
                <a:gd name="T127" fmla="*/ 0 h 84"/>
                <a:gd name="T128" fmla="*/ 85 w 85"/>
                <a:gd name="T129" fmla="*/ 84 h 8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85" h="84">
                  <a:moveTo>
                    <a:pt x="0" y="42"/>
                  </a:moveTo>
                  <a:lnTo>
                    <a:pt x="0" y="39"/>
                  </a:lnTo>
                  <a:lnTo>
                    <a:pt x="2" y="33"/>
                  </a:lnTo>
                  <a:lnTo>
                    <a:pt x="4" y="26"/>
                  </a:lnTo>
                  <a:lnTo>
                    <a:pt x="8" y="19"/>
                  </a:lnTo>
                  <a:lnTo>
                    <a:pt x="13" y="12"/>
                  </a:lnTo>
                  <a:lnTo>
                    <a:pt x="20" y="7"/>
                  </a:lnTo>
                  <a:lnTo>
                    <a:pt x="27" y="3"/>
                  </a:lnTo>
                  <a:lnTo>
                    <a:pt x="34" y="2"/>
                  </a:lnTo>
                  <a:lnTo>
                    <a:pt x="39" y="0"/>
                  </a:lnTo>
                  <a:lnTo>
                    <a:pt x="43" y="0"/>
                  </a:lnTo>
                  <a:lnTo>
                    <a:pt x="48" y="0"/>
                  </a:lnTo>
                  <a:lnTo>
                    <a:pt x="52" y="2"/>
                  </a:lnTo>
                  <a:lnTo>
                    <a:pt x="60" y="3"/>
                  </a:lnTo>
                  <a:lnTo>
                    <a:pt x="68" y="7"/>
                  </a:lnTo>
                  <a:lnTo>
                    <a:pt x="73" y="12"/>
                  </a:lnTo>
                  <a:lnTo>
                    <a:pt x="78" y="19"/>
                  </a:lnTo>
                  <a:lnTo>
                    <a:pt x="82" y="26"/>
                  </a:lnTo>
                  <a:lnTo>
                    <a:pt x="85" y="33"/>
                  </a:lnTo>
                  <a:lnTo>
                    <a:pt x="85" y="39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5" y="51"/>
                  </a:lnTo>
                  <a:lnTo>
                    <a:pt x="82" y="60"/>
                  </a:lnTo>
                  <a:lnTo>
                    <a:pt x="78" y="67"/>
                  </a:lnTo>
                  <a:lnTo>
                    <a:pt x="73" y="72"/>
                  </a:lnTo>
                  <a:lnTo>
                    <a:pt x="68" y="77"/>
                  </a:lnTo>
                  <a:lnTo>
                    <a:pt x="60" y="81"/>
                  </a:lnTo>
                  <a:lnTo>
                    <a:pt x="52" y="84"/>
                  </a:lnTo>
                  <a:lnTo>
                    <a:pt x="48" y="84"/>
                  </a:lnTo>
                  <a:lnTo>
                    <a:pt x="43" y="84"/>
                  </a:lnTo>
                  <a:lnTo>
                    <a:pt x="39" y="84"/>
                  </a:lnTo>
                  <a:lnTo>
                    <a:pt x="34" y="84"/>
                  </a:lnTo>
                  <a:lnTo>
                    <a:pt x="27" y="81"/>
                  </a:lnTo>
                  <a:lnTo>
                    <a:pt x="20" y="77"/>
                  </a:lnTo>
                  <a:lnTo>
                    <a:pt x="13" y="72"/>
                  </a:lnTo>
                  <a:lnTo>
                    <a:pt x="8" y="67"/>
                  </a:lnTo>
                  <a:lnTo>
                    <a:pt x="4" y="60"/>
                  </a:lnTo>
                  <a:lnTo>
                    <a:pt x="2" y="51"/>
                  </a:lnTo>
                  <a:lnTo>
                    <a:pt x="0" y="4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5812" name="Freeform 7"/>
            <p:cNvSpPr>
              <a:spLocks/>
            </p:cNvSpPr>
            <p:nvPr/>
          </p:nvSpPr>
          <p:spPr bwMode="auto">
            <a:xfrm>
              <a:off x="4284" y="3028"/>
              <a:ext cx="85" cy="84"/>
            </a:xfrm>
            <a:custGeom>
              <a:avLst/>
              <a:gdLst>
                <a:gd name="T0" fmla="*/ 0 w 85"/>
                <a:gd name="T1" fmla="*/ 42 h 84"/>
                <a:gd name="T2" fmla="*/ 0 w 85"/>
                <a:gd name="T3" fmla="*/ 39 h 84"/>
                <a:gd name="T4" fmla="*/ 2 w 85"/>
                <a:gd name="T5" fmla="*/ 33 h 84"/>
                <a:gd name="T6" fmla="*/ 4 w 85"/>
                <a:gd name="T7" fmla="*/ 26 h 84"/>
                <a:gd name="T8" fmla="*/ 8 w 85"/>
                <a:gd name="T9" fmla="*/ 19 h 84"/>
                <a:gd name="T10" fmla="*/ 13 w 85"/>
                <a:gd name="T11" fmla="*/ 12 h 84"/>
                <a:gd name="T12" fmla="*/ 20 w 85"/>
                <a:gd name="T13" fmla="*/ 7 h 84"/>
                <a:gd name="T14" fmla="*/ 27 w 85"/>
                <a:gd name="T15" fmla="*/ 3 h 84"/>
                <a:gd name="T16" fmla="*/ 34 w 85"/>
                <a:gd name="T17" fmla="*/ 2 h 84"/>
                <a:gd name="T18" fmla="*/ 39 w 85"/>
                <a:gd name="T19" fmla="*/ 0 h 84"/>
                <a:gd name="T20" fmla="*/ 43 w 85"/>
                <a:gd name="T21" fmla="*/ 0 h 84"/>
                <a:gd name="T22" fmla="*/ 48 w 85"/>
                <a:gd name="T23" fmla="*/ 0 h 84"/>
                <a:gd name="T24" fmla="*/ 52 w 85"/>
                <a:gd name="T25" fmla="*/ 2 h 84"/>
                <a:gd name="T26" fmla="*/ 60 w 85"/>
                <a:gd name="T27" fmla="*/ 3 h 84"/>
                <a:gd name="T28" fmla="*/ 68 w 85"/>
                <a:gd name="T29" fmla="*/ 7 h 84"/>
                <a:gd name="T30" fmla="*/ 73 w 85"/>
                <a:gd name="T31" fmla="*/ 12 h 84"/>
                <a:gd name="T32" fmla="*/ 78 w 85"/>
                <a:gd name="T33" fmla="*/ 19 h 84"/>
                <a:gd name="T34" fmla="*/ 82 w 85"/>
                <a:gd name="T35" fmla="*/ 26 h 84"/>
                <a:gd name="T36" fmla="*/ 85 w 85"/>
                <a:gd name="T37" fmla="*/ 33 h 84"/>
                <a:gd name="T38" fmla="*/ 85 w 85"/>
                <a:gd name="T39" fmla="*/ 39 h 84"/>
                <a:gd name="T40" fmla="*/ 85 w 85"/>
                <a:gd name="T41" fmla="*/ 42 h 84"/>
                <a:gd name="T42" fmla="*/ 85 w 85"/>
                <a:gd name="T43" fmla="*/ 42 h 84"/>
                <a:gd name="T44" fmla="*/ 85 w 85"/>
                <a:gd name="T45" fmla="*/ 47 h 84"/>
                <a:gd name="T46" fmla="*/ 85 w 85"/>
                <a:gd name="T47" fmla="*/ 51 h 84"/>
                <a:gd name="T48" fmla="*/ 82 w 85"/>
                <a:gd name="T49" fmla="*/ 60 h 84"/>
                <a:gd name="T50" fmla="*/ 78 w 85"/>
                <a:gd name="T51" fmla="*/ 67 h 84"/>
                <a:gd name="T52" fmla="*/ 73 w 85"/>
                <a:gd name="T53" fmla="*/ 72 h 84"/>
                <a:gd name="T54" fmla="*/ 68 w 85"/>
                <a:gd name="T55" fmla="*/ 77 h 84"/>
                <a:gd name="T56" fmla="*/ 60 w 85"/>
                <a:gd name="T57" fmla="*/ 81 h 84"/>
                <a:gd name="T58" fmla="*/ 52 w 85"/>
                <a:gd name="T59" fmla="*/ 84 h 84"/>
                <a:gd name="T60" fmla="*/ 48 w 85"/>
                <a:gd name="T61" fmla="*/ 84 h 84"/>
                <a:gd name="T62" fmla="*/ 43 w 85"/>
                <a:gd name="T63" fmla="*/ 84 h 84"/>
                <a:gd name="T64" fmla="*/ 39 w 85"/>
                <a:gd name="T65" fmla="*/ 84 h 84"/>
                <a:gd name="T66" fmla="*/ 34 w 85"/>
                <a:gd name="T67" fmla="*/ 84 h 84"/>
                <a:gd name="T68" fmla="*/ 27 w 85"/>
                <a:gd name="T69" fmla="*/ 81 h 84"/>
                <a:gd name="T70" fmla="*/ 20 w 85"/>
                <a:gd name="T71" fmla="*/ 77 h 84"/>
                <a:gd name="T72" fmla="*/ 13 w 85"/>
                <a:gd name="T73" fmla="*/ 72 h 84"/>
                <a:gd name="T74" fmla="*/ 8 w 85"/>
                <a:gd name="T75" fmla="*/ 67 h 84"/>
                <a:gd name="T76" fmla="*/ 4 w 85"/>
                <a:gd name="T77" fmla="*/ 60 h 84"/>
                <a:gd name="T78" fmla="*/ 2 w 85"/>
                <a:gd name="T79" fmla="*/ 51 h 84"/>
                <a:gd name="T80" fmla="*/ 0 w 85"/>
                <a:gd name="T81" fmla="*/ 47 h 84"/>
                <a:gd name="T82" fmla="*/ 0 w 85"/>
                <a:gd name="T83" fmla="*/ 42 h 8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85"/>
                <a:gd name="T127" fmla="*/ 0 h 84"/>
                <a:gd name="T128" fmla="*/ 85 w 85"/>
                <a:gd name="T129" fmla="*/ 84 h 8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85" h="84">
                  <a:moveTo>
                    <a:pt x="0" y="42"/>
                  </a:moveTo>
                  <a:lnTo>
                    <a:pt x="0" y="39"/>
                  </a:lnTo>
                  <a:lnTo>
                    <a:pt x="2" y="33"/>
                  </a:lnTo>
                  <a:lnTo>
                    <a:pt x="4" y="26"/>
                  </a:lnTo>
                  <a:lnTo>
                    <a:pt x="8" y="19"/>
                  </a:lnTo>
                  <a:lnTo>
                    <a:pt x="13" y="12"/>
                  </a:lnTo>
                  <a:lnTo>
                    <a:pt x="20" y="7"/>
                  </a:lnTo>
                  <a:lnTo>
                    <a:pt x="27" y="3"/>
                  </a:lnTo>
                  <a:lnTo>
                    <a:pt x="34" y="2"/>
                  </a:lnTo>
                  <a:lnTo>
                    <a:pt x="39" y="0"/>
                  </a:lnTo>
                  <a:lnTo>
                    <a:pt x="43" y="0"/>
                  </a:lnTo>
                  <a:lnTo>
                    <a:pt x="48" y="0"/>
                  </a:lnTo>
                  <a:lnTo>
                    <a:pt x="52" y="2"/>
                  </a:lnTo>
                  <a:lnTo>
                    <a:pt x="60" y="3"/>
                  </a:lnTo>
                  <a:lnTo>
                    <a:pt x="68" y="7"/>
                  </a:lnTo>
                  <a:lnTo>
                    <a:pt x="73" y="12"/>
                  </a:lnTo>
                  <a:lnTo>
                    <a:pt x="78" y="19"/>
                  </a:lnTo>
                  <a:lnTo>
                    <a:pt x="82" y="26"/>
                  </a:lnTo>
                  <a:lnTo>
                    <a:pt x="85" y="33"/>
                  </a:lnTo>
                  <a:lnTo>
                    <a:pt x="85" y="39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5" y="51"/>
                  </a:lnTo>
                  <a:lnTo>
                    <a:pt x="82" y="60"/>
                  </a:lnTo>
                  <a:lnTo>
                    <a:pt x="78" y="67"/>
                  </a:lnTo>
                  <a:lnTo>
                    <a:pt x="73" y="72"/>
                  </a:lnTo>
                  <a:lnTo>
                    <a:pt x="68" y="77"/>
                  </a:lnTo>
                  <a:lnTo>
                    <a:pt x="60" y="81"/>
                  </a:lnTo>
                  <a:lnTo>
                    <a:pt x="52" y="84"/>
                  </a:lnTo>
                  <a:lnTo>
                    <a:pt x="48" y="84"/>
                  </a:lnTo>
                  <a:lnTo>
                    <a:pt x="43" y="84"/>
                  </a:lnTo>
                  <a:lnTo>
                    <a:pt x="39" y="84"/>
                  </a:lnTo>
                  <a:lnTo>
                    <a:pt x="34" y="84"/>
                  </a:lnTo>
                  <a:lnTo>
                    <a:pt x="27" y="81"/>
                  </a:lnTo>
                  <a:lnTo>
                    <a:pt x="20" y="77"/>
                  </a:lnTo>
                  <a:lnTo>
                    <a:pt x="13" y="72"/>
                  </a:lnTo>
                  <a:lnTo>
                    <a:pt x="8" y="67"/>
                  </a:lnTo>
                  <a:lnTo>
                    <a:pt x="4" y="60"/>
                  </a:lnTo>
                  <a:lnTo>
                    <a:pt x="2" y="51"/>
                  </a:lnTo>
                  <a:lnTo>
                    <a:pt x="0" y="47"/>
                  </a:lnTo>
                  <a:lnTo>
                    <a:pt x="0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5813" name="Freeform 8"/>
            <p:cNvSpPr>
              <a:spLocks/>
            </p:cNvSpPr>
            <p:nvPr/>
          </p:nvSpPr>
          <p:spPr bwMode="auto">
            <a:xfrm>
              <a:off x="5132" y="3875"/>
              <a:ext cx="85" cy="85"/>
            </a:xfrm>
            <a:custGeom>
              <a:avLst/>
              <a:gdLst>
                <a:gd name="T0" fmla="*/ 0 w 85"/>
                <a:gd name="T1" fmla="*/ 43 h 85"/>
                <a:gd name="T2" fmla="*/ 0 w 85"/>
                <a:gd name="T3" fmla="*/ 39 h 85"/>
                <a:gd name="T4" fmla="*/ 2 w 85"/>
                <a:gd name="T5" fmla="*/ 34 h 85"/>
                <a:gd name="T6" fmla="*/ 4 w 85"/>
                <a:gd name="T7" fmla="*/ 27 h 85"/>
                <a:gd name="T8" fmla="*/ 7 w 85"/>
                <a:gd name="T9" fmla="*/ 20 h 85"/>
                <a:gd name="T10" fmla="*/ 12 w 85"/>
                <a:gd name="T11" fmla="*/ 13 h 85"/>
                <a:gd name="T12" fmla="*/ 19 w 85"/>
                <a:gd name="T13" fmla="*/ 7 h 85"/>
                <a:gd name="T14" fmla="*/ 26 w 85"/>
                <a:gd name="T15" fmla="*/ 4 h 85"/>
                <a:gd name="T16" fmla="*/ 34 w 85"/>
                <a:gd name="T17" fmla="*/ 2 h 85"/>
                <a:gd name="T18" fmla="*/ 39 w 85"/>
                <a:gd name="T19" fmla="*/ 0 h 85"/>
                <a:gd name="T20" fmla="*/ 42 w 85"/>
                <a:gd name="T21" fmla="*/ 0 h 85"/>
                <a:gd name="T22" fmla="*/ 48 w 85"/>
                <a:gd name="T23" fmla="*/ 0 h 85"/>
                <a:gd name="T24" fmla="*/ 51 w 85"/>
                <a:gd name="T25" fmla="*/ 2 h 85"/>
                <a:gd name="T26" fmla="*/ 60 w 85"/>
                <a:gd name="T27" fmla="*/ 4 h 85"/>
                <a:gd name="T28" fmla="*/ 67 w 85"/>
                <a:gd name="T29" fmla="*/ 7 h 85"/>
                <a:gd name="T30" fmla="*/ 72 w 85"/>
                <a:gd name="T31" fmla="*/ 13 h 85"/>
                <a:gd name="T32" fmla="*/ 78 w 85"/>
                <a:gd name="T33" fmla="*/ 20 h 85"/>
                <a:gd name="T34" fmla="*/ 81 w 85"/>
                <a:gd name="T35" fmla="*/ 27 h 85"/>
                <a:gd name="T36" fmla="*/ 85 w 85"/>
                <a:gd name="T37" fmla="*/ 34 h 85"/>
                <a:gd name="T38" fmla="*/ 85 w 85"/>
                <a:gd name="T39" fmla="*/ 39 h 85"/>
                <a:gd name="T40" fmla="*/ 85 w 85"/>
                <a:gd name="T41" fmla="*/ 43 h 85"/>
                <a:gd name="T42" fmla="*/ 85 w 85"/>
                <a:gd name="T43" fmla="*/ 43 h 85"/>
                <a:gd name="T44" fmla="*/ 85 w 85"/>
                <a:gd name="T45" fmla="*/ 48 h 85"/>
                <a:gd name="T46" fmla="*/ 85 w 85"/>
                <a:gd name="T47" fmla="*/ 51 h 85"/>
                <a:gd name="T48" fmla="*/ 81 w 85"/>
                <a:gd name="T49" fmla="*/ 60 h 85"/>
                <a:gd name="T50" fmla="*/ 78 w 85"/>
                <a:gd name="T51" fmla="*/ 67 h 85"/>
                <a:gd name="T52" fmla="*/ 72 w 85"/>
                <a:gd name="T53" fmla="*/ 73 h 85"/>
                <a:gd name="T54" fmla="*/ 67 w 85"/>
                <a:gd name="T55" fmla="*/ 78 h 85"/>
                <a:gd name="T56" fmla="*/ 60 w 85"/>
                <a:gd name="T57" fmla="*/ 81 h 85"/>
                <a:gd name="T58" fmla="*/ 51 w 85"/>
                <a:gd name="T59" fmla="*/ 85 h 85"/>
                <a:gd name="T60" fmla="*/ 48 w 85"/>
                <a:gd name="T61" fmla="*/ 85 h 85"/>
                <a:gd name="T62" fmla="*/ 42 w 85"/>
                <a:gd name="T63" fmla="*/ 85 h 85"/>
                <a:gd name="T64" fmla="*/ 39 w 85"/>
                <a:gd name="T65" fmla="*/ 85 h 85"/>
                <a:gd name="T66" fmla="*/ 34 w 85"/>
                <a:gd name="T67" fmla="*/ 85 h 85"/>
                <a:gd name="T68" fmla="*/ 26 w 85"/>
                <a:gd name="T69" fmla="*/ 81 h 85"/>
                <a:gd name="T70" fmla="*/ 19 w 85"/>
                <a:gd name="T71" fmla="*/ 78 h 85"/>
                <a:gd name="T72" fmla="*/ 12 w 85"/>
                <a:gd name="T73" fmla="*/ 73 h 85"/>
                <a:gd name="T74" fmla="*/ 7 w 85"/>
                <a:gd name="T75" fmla="*/ 67 h 85"/>
                <a:gd name="T76" fmla="*/ 4 w 85"/>
                <a:gd name="T77" fmla="*/ 60 h 85"/>
                <a:gd name="T78" fmla="*/ 2 w 85"/>
                <a:gd name="T79" fmla="*/ 51 h 85"/>
                <a:gd name="T80" fmla="*/ 0 w 85"/>
                <a:gd name="T81" fmla="*/ 48 h 85"/>
                <a:gd name="T82" fmla="*/ 0 w 85"/>
                <a:gd name="T83" fmla="*/ 43 h 8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85"/>
                <a:gd name="T127" fmla="*/ 0 h 85"/>
                <a:gd name="T128" fmla="*/ 85 w 85"/>
                <a:gd name="T129" fmla="*/ 85 h 8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85" h="85">
                  <a:moveTo>
                    <a:pt x="0" y="43"/>
                  </a:moveTo>
                  <a:lnTo>
                    <a:pt x="0" y="39"/>
                  </a:lnTo>
                  <a:lnTo>
                    <a:pt x="2" y="34"/>
                  </a:lnTo>
                  <a:lnTo>
                    <a:pt x="4" y="27"/>
                  </a:lnTo>
                  <a:lnTo>
                    <a:pt x="7" y="20"/>
                  </a:lnTo>
                  <a:lnTo>
                    <a:pt x="12" y="13"/>
                  </a:lnTo>
                  <a:lnTo>
                    <a:pt x="19" y="7"/>
                  </a:lnTo>
                  <a:lnTo>
                    <a:pt x="26" y="4"/>
                  </a:lnTo>
                  <a:lnTo>
                    <a:pt x="34" y="2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1" y="2"/>
                  </a:lnTo>
                  <a:lnTo>
                    <a:pt x="60" y="4"/>
                  </a:lnTo>
                  <a:lnTo>
                    <a:pt x="67" y="7"/>
                  </a:lnTo>
                  <a:lnTo>
                    <a:pt x="72" y="13"/>
                  </a:lnTo>
                  <a:lnTo>
                    <a:pt x="78" y="20"/>
                  </a:lnTo>
                  <a:lnTo>
                    <a:pt x="81" y="27"/>
                  </a:lnTo>
                  <a:lnTo>
                    <a:pt x="85" y="34"/>
                  </a:lnTo>
                  <a:lnTo>
                    <a:pt x="85" y="39"/>
                  </a:lnTo>
                  <a:lnTo>
                    <a:pt x="85" y="43"/>
                  </a:lnTo>
                  <a:lnTo>
                    <a:pt x="85" y="48"/>
                  </a:lnTo>
                  <a:lnTo>
                    <a:pt x="85" y="51"/>
                  </a:lnTo>
                  <a:lnTo>
                    <a:pt x="81" y="60"/>
                  </a:lnTo>
                  <a:lnTo>
                    <a:pt x="78" y="67"/>
                  </a:lnTo>
                  <a:lnTo>
                    <a:pt x="72" y="73"/>
                  </a:lnTo>
                  <a:lnTo>
                    <a:pt x="67" y="78"/>
                  </a:lnTo>
                  <a:lnTo>
                    <a:pt x="60" y="81"/>
                  </a:lnTo>
                  <a:lnTo>
                    <a:pt x="51" y="85"/>
                  </a:lnTo>
                  <a:lnTo>
                    <a:pt x="48" y="85"/>
                  </a:lnTo>
                  <a:lnTo>
                    <a:pt x="42" y="85"/>
                  </a:lnTo>
                  <a:lnTo>
                    <a:pt x="39" y="85"/>
                  </a:lnTo>
                  <a:lnTo>
                    <a:pt x="34" y="85"/>
                  </a:lnTo>
                  <a:lnTo>
                    <a:pt x="26" y="81"/>
                  </a:lnTo>
                  <a:lnTo>
                    <a:pt x="19" y="78"/>
                  </a:lnTo>
                  <a:lnTo>
                    <a:pt x="12" y="73"/>
                  </a:lnTo>
                  <a:lnTo>
                    <a:pt x="7" y="67"/>
                  </a:lnTo>
                  <a:lnTo>
                    <a:pt x="4" y="60"/>
                  </a:lnTo>
                  <a:lnTo>
                    <a:pt x="2" y="51"/>
                  </a:lnTo>
                  <a:lnTo>
                    <a:pt x="0" y="48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5814" name="Freeform 9"/>
            <p:cNvSpPr>
              <a:spLocks/>
            </p:cNvSpPr>
            <p:nvPr/>
          </p:nvSpPr>
          <p:spPr bwMode="auto">
            <a:xfrm>
              <a:off x="5132" y="3875"/>
              <a:ext cx="85" cy="85"/>
            </a:xfrm>
            <a:custGeom>
              <a:avLst/>
              <a:gdLst>
                <a:gd name="T0" fmla="*/ 0 w 85"/>
                <a:gd name="T1" fmla="*/ 43 h 85"/>
                <a:gd name="T2" fmla="*/ 0 w 85"/>
                <a:gd name="T3" fmla="*/ 39 h 85"/>
                <a:gd name="T4" fmla="*/ 2 w 85"/>
                <a:gd name="T5" fmla="*/ 34 h 85"/>
                <a:gd name="T6" fmla="*/ 4 w 85"/>
                <a:gd name="T7" fmla="*/ 27 h 85"/>
                <a:gd name="T8" fmla="*/ 7 w 85"/>
                <a:gd name="T9" fmla="*/ 20 h 85"/>
                <a:gd name="T10" fmla="*/ 12 w 85"/>
                <a:gd name="T11" fmla="*/ 13 h 85"/>
                <a:gd name="T12" fmla="*/ 19 w 85"/>
                <a:gd name="T13" fmla="*/ 7 h 85"/>
                <a:gd name="T14" fmla="*/ 26 w 85"/>
                <a:gd name="T15" fmla="*/ 4 h 85"/>
                <a:gd name="T16" fmla="*/ 34 w 85"/>
                <a:gd name="T17" fmla="*/ 2 h 85"/>
                <a:gd name="T18" fmla="*/ 39 w 85"/>
                <a:gd name="T19" fmla="*/ 0 h 85"/>
                <a:gd name="T20" fmla="*/ 42 w 85"/>
                <a:gd name="T21" fmla="*/ 0 h 85"/>
                <a:gd name="T22" fmla="*/ 48 w 85"/>
                <a:gd name="T23" fmla="*/ 0 h 85"/>
                <a:gd name="T24" fmla="*/ 51 w 85"/>
                <a:gd name="T25" fmla="*/ 2 h 85"/>
                <a:gd name="T26" fmla="*/ 60 w 85"/>
                <a:gd name="T27" fmla="*/ 4 h 85"/>
                <a:gd name="T28" fmla="*/ 67 w 85"/>
                <a:gd name="T29" fmla="*/ 7 h 85"/>
                <a:gd name="T30" fmla="*/ 72 w 85"/>
                <a:gd name="T31" fmla="*/ 13 h 85"/>
                <a:gd name="T32" fmla="*/ 78 w 85"/>
                <a:gd name="T33" fmla="*/ 20 h 85"/>
                <a:gd name="T34" fmla="*/ 81 w 85"/>
                <a:gd name="T35" fmla="*/ 27 h 85"/>
                <a:gd name="T36" fmla="*/ 85 w 85"/>
                <a:gd name="T37" fmla="*/ 34 h 85"/>
                <a:gd name="T38" fmla="*/ 85 w 85"/>
                <a:gd name="T39" fmla="*/ 39 h 85"/>
                <a:gd name="T40" fmla="*/ 85 w 85"/>
                <a:gd name="T41" fmla="*/ 43 h 85"/>
                <a:gd name="T42" fmla="*/ 85 w 85"/>
                <a:gd name="T43" fmla="*/ 43 h 85"/>
                <a:gd name="T44" fmla="*/ 85 w 85"/>
                <a:gd name="T45" fmla="*/ 48 h 85"/>
                <a:gd name="T46" fmla="*/ 85 w 85"/>
                <a:gd name="T47" fmla="*/ 51 h 85"/>
                <a:gd name="T48" fmla="*/ 81 w 85"/>
                <a:gd name="T49" fmla="*/ 60 h 85"/>
                <a:gd name="T50" fmla="*/ 78 w 85"/>
                <a:gd name="T51" fmla="*/ 67 h 85"/>
                <a:gd name="T52" fmla="*/ 72 w 85"/>
                <a:gd name="T53" fmla="*/ 73 h 85"/>
                <a:gd name="T54" fmla="*/ 67 w 85"/>
                <a:gd name="T55" fmla="*/ 78 h 85"/>
                <a:gd name="T56" fmla="*/ 60 w 85"/>
                <a:gd name="T57" fmla="*/ 81 h 85"/>
                <a:gd name="T58" fmla="*/ 51 w 85"/>
                <a:gd name="T59" fmla="*/ 85 h 85"/>
                <a:gd name="T60" fmla="*/ 48 w 85"/>
                <a:gd name="T61" fmla="*/ 85 h 85"/>
                <a:gd name="T62" fmla="*/ 42 w 85"/>
                <a:gd name="T63" fmla="*/ 85 h 85"/>
                <a:gd name="T64" fmla="*/ 39 w 85"/>
                <a:gd name="T65" fmla="*/ 85 h 85"/>
                <a:gd name="T66" fmla="*/ 34 w 85"/>
                <a:gd name="T67" fmla="*/ 85 h 85"/>
                <a:gd name="T68" fmla="*/ 26 w 85"/>
                <a:gd name="T69" fmla="*/ 81 h 85"/>
                <a:gd name="T70" fmla="*/ 19 w 85"/>
                <a:gd name="T71" fmla="*/ 78 h 85"/>
                <a:gd name="T72" fmla="*/ 12 w 85"/>
                <a:gd name="T73" fmla="*/ 73 h 85"/>
                <a:gd name="T74" fmla="*/ 7 w 85"/>
                <a:gd name="T75" fmla="*/ 67 h 85"/>
                <a:gd name="T76" fmla="*/ 4 w 85"/>
                <a:gd name="T77" fmla="*/ 60 h 85"/>
                <a:gd name="T78" fmla="*/ 2 w 85"/>
                <a:gd name="T79" fmla="*/ 51 h 85"/>
                <a:gd name="T80" fmla="*/ 0 w 85"/>
                <a:gd name="T81" fmla="*/ 48 h 85"/>
                <a:gd name="T82" fmla="*/ 0 w 85"/>
                <a:gd name="T83" fmla="*/ 43 h 8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85"/>
                <a:gd name="T127" fmla="*/ 0 h 85"/>
                <a:gd name="T128" fmla="*/ 85 w 85"/>
                <a:gd name="T129" fmla="*/ 85 h 8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85" h="85">
                  <a:moveTo>
                    <a:pt x="0" y="43"/>
                  </a:moveTo>
                  <a:lnTo>
                    <a:pt x="0" y="39"/>
                  </a:lnTo>
                  <a:lnTo>
                    <a:pt x="2" y="34"/>
                  </a:lnTo>
                  <a:lnTo>
                    <a:pt x="4" y="27"/>
                  </a:lnTo>
                  <a:lnTo>
                    <a:pt x="7" y="20"/>
                  </a:lnTo>
                  <a:lnTo>
                    <a:pt x="12" y="13"/>
                  </a:lnTo>
                  <a:lnTo>
                    <a:pt x="19" y="7"/>
                  </a:lnTo>
                  <a:lnTo>
                    <a:pt x="26" y="4"/>
                  </a:lnTo>
                  <a:lnTo>
                    <a:pt x="34" y="2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1" y="2"/>
                  </a:lnTo>
                  <a:lnTo>
                    <a:pt x="60" y="4"/>
                  </a:lnTo>
                  <a:lnTo>
                    <a:pt x="67" y="7"/>
                  </a:lnTo>
                  <a:lnTo>
                    <a:pt x="72" y="13"/>
                  </a:lnTo>
                  <a:lnTo>
                    <a:pt x="78" y="20"/>
                  </a:lnTo>
                  <a:lnTo>
                    <a:pt x="81" y="27"/>
                  </a:lnTo>
                  <a:lnTo>
                    <a:pt x="85" y="34"/>
                  </a:lnTo>
                  <a:lnTo>
                    <a:pt x="85" y="39"/>
                  </a:lnTo>
                  <a:lnTo>
                    <a:pt x="85" y="43"/>
                  </a:lnTo>
                  <a:lnTo>
                    <a:pt x="85" y="48"/>
                  </a:lnTo>
                  <a:lnTo>
                    <a:pt x="85" y="51"/>
                  </a:lnTo>
                  <a:lnTo>
                    <a:pt x="81" y="60"/>
                  </a:lnTo>
                  <a:lnTo>
                    <a:pt x="78" y="67"/>
                  </a:lnTo>
                  <a:lnTo>
                    <a:pt x="72" y="73"/>
                  </a:lnTo>
                  <a:lnTo>
                    <a:pt x="67" y="78"/>
                  </a:lnTo>
                  <a:lnTo>
                    <a:pt x="60" y="81"/>
                  </a:lnTo>
                  <a:lnTo>
                    <a:pt x="51" y="85"/>
                  </a:lnTo>
                  <a:lnTo>
                    <a:pt x="48" y="85"/>
                  </a:lnTo>
                  <a:lnTo>
                    <a:pt x="42" y="85"/>
                  </a:lnTo>
                  <a:lnTo>
                    <a:pt x="39" y="85"/>
                  </a:lnTo>
                  <a:lnTo>
                    <a:pt x="34" y="85"/>
                  </a:lnTo>
                  <a:lnTo>
                    <a:pt x="26" y="81"/>
                  </a:lnTo>
                  <a:lnTo>
                    <a:pt x="19" y="78"/>
                  </a:lnTo>
                  <a:lnTo>
                    <a:pt x="12" y="73"/>
                  </a:lnTo>
                  <a:lnTo>
                    <a:pt x="7" y="67"/>
                  </a:lnTo>
                  <a:lnTo>
                    <a:pt x="4" y="60"/>
                  </a:lnTo>
                  <a:lnTo>
                    <a:pt x="2" y="51"/>
                  </a:lnTo>
                  <a:lnTo>
                    <a:pt x="0" y="48"/>
                  </a:lnTo>
                  <a:lnTo>
                    <a:pt x="0" y="4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5815" name="Freeform 10"/>
            <p:cNvSpPr>
              <a:spLocks/>
            </p:cNvSpPr>
            <p:nvPr/>
          </p:nvSpPr>
          <p:spPr bwMode="auto">
            <a:xfrm>
              <a:off x="5980" y="3028"/>
              <a:ext cx="84" cy="84"/>
            </a:xfrm>
            <a:custGeom>
              <a:avLst/>
              <a:gdLst>
                <a:gd name="T0" fmla="*/ 0 w 84"/>
                <a:gd name="T1" fmla="*/ 42 h 84"/>
                <a:gd name="T2" fmla="*/ 0 w 84"/>
                <a:gd name="T3" fmla="*/ 39 h 84"/>
                <a:gd name="T4" fmla="*/ 1 w 84"/>
                <a:gd name="T5" fmla="*/ 33 h 84"/>
                <a:gd name="T6" fmla="*/ 3 w 84"/>
                <a:gd name="T7" fmla="*/ 26 h 84"/>
                <a:gd name="T8" fmla="*/ 7 w 84"/>
                <a:gd name="T9" fmla="*/ 19 h 84"/>
                <a:gd name="T10" fmla="*/ 12 w 84"/>
                <a:gd name="T11" fmla="*/ 12 h 84"/>
                <a:gd name="T12" fmla="*/ 19 w 84"/>
                <a:gd name="T13" fmla="*/ 7 h 84"/>
                <a:gd name="T14" fmla="*/ 26 w 84"/>
                <a:gd name="T15" fmla="*/ 3 h 84"/>
                <a:gd name="T16" fmla="*/ 33 w 84"/>
                <a:gd name="T17" fmla="*/ 2 h 84"/>
                <a:gd name="T18" fmla="*/ 38 w 84"/>
                <a:gd name="T19" fmla="*/ 0 h 84"/>
                <a:gd name="T20" fmla="*/ 42 w 84"/>
                <a:gd name="T21" fmla="*/ 0 h 84"/>
                <a:gd name="T22" fmla="*/ 47 w 84"/>
                <a:gd name="T23" fmla="*/ 0 h 84"/>
                <a:gd name="T24" fmla="*/ 51 w 84"/>
                <a:gd name="T25" fmla="*/ 2 h 84"/>
                <a:gd name="T26" fmla="*/ 60 w 84"/>
                <a:gd name="T27" fmla="*/ 3 h 84"/>
                <a:gd name="T28" fmla="*/ 67 w 84"/>
                <a:gd name="T29" fmla="*/ 7 h 84"/>
                <a:gd name="T30" fmla="*/ 72 w 84"/>
                <a:gd name="T31" fmla="*/ 12 h 84"/>
                <a:gd name="T32" fmla="*/ 77 w 84"/>
                <a:gd name="T33" fmla="*/ 19 h 84"/>
                <a:gd name="T34" fmla="*/ 81 w 84"/>
                <a:gd name="T35" fmla="*/ 26 h 84"/>
                <a:gd name="T36" fmla="*/ 84 w 84"/>
                <a:gd name="T37" fmla="*/ 33 h 84"/>
                <a:gd name="T38" fmla="*/ 84 w 84"/>
                <a:gd name="T39" fmla="*/ 39 h 84"/>
                <a:gd name="T40" fmla="*/ 84 w 84"/>
                <a:gd name="T41" fmla="*/ 42 h 84"/>
                <a:gd name="T42" fmla="*/ 84 w 84"/>
                <a:gd name="T43" fmla="*/ 42 h 84"/>
                <a:gd name="T44" fmla="*/ 84 w 84"/>
                <a:gd name="T45" fmla="*/ 47 h 84"/>
                <a:gd name="T46" fmla="*/ 84 w 84"/>
                <a:gd name="T47" fmla="*/ 51 h 84"/>
                <a:gd name="T48" fmla="*/ 81 w 84"/>
                <a:gd name="T49" fmla="*/ 60 h 84"/>
                <a:gd name="T50" fmla="*/ 77 w 84"/>
                <a:gd name="T51" fmla="*/ 67 h 84"/>
                <a:gd name="T52" fmla="*/ 72 w 84"/>
                <a:gd name="T53" fmla="*/ 72 h 84"/>
                <a:gd name="T54" fmla="*/ 67 w 84"/>
                <a:gd name="T55" fmla="*/ 77 h 84"/>
                <a:gd name="T56" fmla="*/ 60 w 84"/>
                <a:gd name="T57" fmla="*/ 81 h 84"/>
                <a:gd name="T58" fmla="*/ 51 w 84"/>
                <a:gd name="T59" fmla="*/ 84 h 84"/>
                <a:gd name="T60" fmla="*/ 47 w 84"/>
                <a:gd name="T61" fmla="*/ 84 h 84"/>
                <a:gd name="T62" fmla="*/ 42 w 84"/>
                <a:gd name="T63" fmla="*/ 84 h 84"/>
                <a:gd name="T64" fmla="*/ 38 w 84"/>
                <a:gd name="T65" fmla="*/ 84 h 84"/>
                <a:gd name="T66" fmla="*/ 33 w 84"/>
                <a:gd name="T67" fmla="*/ 84 h 84"/>
                <a:gd name="T68" fmla="*/ 26 w 84"/>
                <a:gd name="T69" fmla="*/ 81 h 84"/>
                <a:gd name="T70" fmla="*/ 19 w 84"/>
                <a:gd name="T71" fmla="*/ 77 h 84"/>
                <a:gd name="T72" fmla="*/ 12 w 84"/>
                <a:gd name="T73" fmla="*/ 72 h 84"/>
                <a:gd name="T74" fmla="*/ 7 w 84"/>
                <a:gd name="T75" fmla="*/ 67 h 84"/>
                <a:gd name="T76" fmla="*/ 3 w 84"/>
                <a:gd name="T77" fmla="*/ 60 h 84"/>
                <a:gd name="T78" fmla="*/ 1 w 84"/>
                <a:gd name="T79" fmla="*/ 51 h 84"/>
                <a:gd name="T80" fmla="*/ 0 w 84"/>
                <a:gd name="T81" fmla="*/ 47 h 84"/>
                <a:gd name="T82" fmla="*/ 0 w 84"/>
                <a:gd name="T83" fmla="*/ 42 h 8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84"/>
                <a:gd name="T127" fmla="*/ 0 h 84"/>
                <a:gd name="T128" fmla="*/ 84 w 84"/>
                <a:gd name="T129" fmla="*/ 84 h 8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84" h="84">
                  <a:moveTo>
                    <a:pt x="0" y="42"/>
                  </a:moveTo>
                  <a:lnTo>
                    <a:pt x="0" y="39"/>
                  </a:lnTo>
                  <a:lnTo>
                    <a:pt x="1" y="33"/>
                  </a:lnTo>
                  <a:lnTo>
                    <a:pt x="3" y="26"/>
                  </a:lnTo>
                  <a:lnTo>
                    <a:pt x="7" y="19"/>
                  </a:lnTo>
                  <a:lnTo>
                    <a:pt x="12" y="12"/>
                  </a:lnTo>
                  <a:lnTo>
                    <a:pt x="19" y="7"/>
                  </a:lnTo>
                  <a:lnTo>
                    <a:pt x="26" y="3"/>
                  </a:lnTo>
                  <a:lnTo>
                    <a:pt x="33" y="2"/>
                  </a:lnTo>
                  <a:lnTo>
                    <a:pt x="38" y="0"/>
                  </a:lnTo>
                  <a:lnTo>
                    <a:pt x="42" y="0"/>
                  </a:lnTo>
                  <a:lnTo>
                    <a:pt x="47" y="0"/>
                  </a:lnTo>
                  <a:lnTo>
                    <a:pt x="51" y="2"/>
                  </a:lnTo>
                  <a:lnTo>
                    <a:pt x="60" y="3"/>
                  </a:lnTo>
                  <a:lnTo>
                    <a:pt x="67" y="7"/>
                  </a:lnTo>
                  <a:lnTo>
                    <a:pt x="72" y="12"/>
                  </a:lnTo>
                  <a:lnTo>
                    <a:pt x="77" y="19"/>
                  </a:lnTo>
                  <a:lnTo>
                    <a:pt x="81" y="26"/>
                  </a:lnTo>
                  <a:lnTo>
                    <a:pt x="84" y="33"/>
                  </a:lnTo>
                  <a:lnTo>
                    <a:pt x="84" y="39"/>
                  </a:lnTo>
                  <a:lnTo>
                    <a:pt x="84" y="42"/>
                  </a:lnTo>
                  <a:lnTo>
                    <a:pt x="84" y="47"/>
                  </a:lnTo>
                  <a:lnTo>
                    <a:pt x="84" y="51"/>
                  </a:lnTo>
                  <a:lnTo>
                    <a:pt x="81" y="60"/>
                  </a:lnTo>
                  <a:lnTo>
                    <a:pt x="77" y="67"/>
                  </a:lnTo>
                  <a:lnTo>
                    <a:pt x="72" y="72"/>
                  </a:lnTo>
                  <a:lnTo>
                    <a:pt x="67" y="77"/>
                  </a:lnTo>
                  <a:lnTo>
                    <a:pt x="60" y="81"/>
                  </a:lnTo>
                  <a:lnTo>
                    <a:pt x="51" y="84"/>
                  </a:lnTo>
                  <a:lnTo>
                    <a:pt x="47" y="84"/>
                  </a:lnTo>
                  <a:lnTo>
                    <a:pt x="42" y="84"/>
                  </a:lnTo>
                  <a:lnTo>
                    <a:pt x="38" y="84"/>
                  </a:lnTo>
                  <a:lnTo>
                    <a:pt x="33" y="84"/>
                  </a:lnTo>
                  <a:lnTo>
                    <a:pt x="26" y="81"/>
                  </a:lnTo>
                  <a:lnTo>
                    <a:pt x="19" y="77"/>
                  </a:lnTo>
                  <a:lnTo>
                    <a:pt x="12" y="72"/>
                  </a:lnTo>
                  <a:lnTo>
                    <a:pt x="7" y="67"/>
                  </a:lnTo>
                  <a:lnTo>
                    <a:pt x="3" y="60"/>
                  </a:lnTo>
                  <a:lnTo>
                    <a:pt x="1" y="51"/>
                  </a:lnTo>
                  <a:lnTo>
                    <a:pt x="0" y="4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5816" name="Freeform 11"/>
            <p:cNvSpPr>
              <a:spLocks/>
            </p:cNvSpPr>
            <p:nvPr/>
          </p:nvSpPr>
          <p:spPr bwMode="auto">
            <a:xfrm>
              <a:off x="5980" y="3028"/>
              <a:ext cx="84" cy="84"/>
            </a:xfrm>
            <a:custGeom>
              <a:avLst/>
              <a:gdLst>
                <a:gd name="T0" fmla="*/ 0 w 84"/>
                <a:gd name="T1" fmla="*/ 42 h 84"/>
                <a:gd name="T2" fmla="*/ 0 w 84"/>
                <a:gd name="T3" fmla="*/ 39 h 84"/>
                <a:gd name="T4" fmla="*/ 1 w 84"/>
                <a:gd name="T5" fmla="*/ 33 h 84"/>
                <a:gd name="T6" fmla="*/ 3 w 84"/>
                <a:gd name="T7" fmla="*/ 26 h 84"/>
                <a:gd name="T8" fmla="*/ 7 w 84"/>
                <a:gd name="T9" fmla="*/ 19 h 84"/>
                <a:gd name="T10" fmla="*/ 12 w 84"/>
                <a:gd name="T11" fmla="*/ 12 h 84"/>
                <a:gd name="T12" fmla="*/ 19 w 84"/>
                <a:gd name="T13" fmla="*/ 7 h 84"/>
                <a:gd name="T14" fmla="*/ 26 w 84"/>
                <a:gd name="T15" fmla="*/ 3 h 84"/>
                <a:gd name="T16" fmla="*/ 33 w 84"/>
                <a:gd name="T17" fmla="*/ 2 h 84"/>
                <a:gd name="T18" fmla="*/ 38 w 84"/>
                <a:gd name="T19" fmla="*/ 0 h 84"/>
                <a:gd name="T20" fmla="*/ 42 w 84"/>
                <a:gd name="T21" fmla="*/ 0 h 84"/>
                <a:gd name="T22" fmla="*/ 47 w 84"/>
                <a:gd name="T23" fmla="*/ 0 h 84"/>
                <a:gd name="T24" fmla="*/ 51 w 84"/>
                <a:gd name="T25" fmla="*/ 2 h 84"/>
                <a:gd name="T26" fmla="*/ 60 w 84"/>
                <a:gd name="T27" fmla="*/ 3 h 84"/>
                <a:gd name="T28" fmla="*/ 67 w 84"/>
                <a:gd name="T29" fmla="*/ 7 h 84"/>
                <a:gd name="T30" fmla="*/ 72 w 84"/>
                <a:gd name="T31" fmla="*/ 12 h 84"/>
                <a:gd name="T32" fmla="*/ 77 w 84"/>
                <a:gd name="T33" fmla="*/ 19 h 84"/>
                <a:gd name="T34" fmla="*/ 81 w 84"/>
                <a:gd name="T35" fmla="*/ 26 h 84"/>
                <a:gd name="T36" fmla="*/ 84 w 84"/>
                <a:gd name="T37" fmla="*/ 33 h 84"/>
                <a:gd name="T38" fmla="*/ 84 w 84"/>
                <a:gd name="T39" fmla="*/ 39 h 84"/>
                <a:gd name="T40" fmla="*/ 84 w 84"/>
                <a:gd name="T41" fmla="*/ 42 h 84"/>
                <a:gd name="T42" fmla="*/ 84 w 84"/>
                <a:gd name="T43" fmla="*/ 42 h 84"/>
                <a:gd name="T44" fmla="*/ 84 w 84"/>
                <a:gd name="T45" fmla="*/ 47 h 84"/>
                <a:gd name="T46" fmla="*/ 84 w 84"/>
                <a:gd name="T47" fmla="*/ 51 h 84"/>
                <a:gd name="T48" fmla="*/ 81 w 84"/>
                <a:gd name="T49" fmla="*/ 60 h 84"/>
                <a:gd name="T50" fmla="*/ 77 w 84"/>
                <a:gd name="T51" fmla="*/ 67 h 84"/>
                <a:gd name="T52" fmla="*/ 72 w 84"/>
                <a:gd name="T53" fmla="*/ 72 h 84"/>
                <a:gd name="T54" fmla="*/ 67 w 84"/>
                <a:gd name="T55" fmla="*/ 77 h 84"/>
                <a:gd name="T56" fmla="*/ 60 w 84"/>
                <a:gd name="T57" fmla="*/ 81 h 84"/>
                <a:gd name="T58" fmla="*/ 51 w 84"/>
                <a:gd name="T59" fmla="*/ 84 h 84"/>
                <a:gd name="T60" fmla="*/ 47 w 84"/>
                <a:gd name="T61" fmla="*/ 84 h 84"/>
                <a:gd name="T62" fmla="*/ 42 w 84"/>
                <a:gd name="T63" fmla="*/ 84 h 84"/>
                <a:gd name="T64" fmla="*/ 38 w 84"/>
                <a:gd name="T65" fmla="*/ 84 h 84"/>
                <a:gd name="T66" fmla="*/ 33 w 84"/>
                <a:gd name="T67" fmla="*/ 84 h 84"/>
                <a:gd name="T68" fmla="*/ 26 w 84"/>
                <a:gd name="T69" fmla="*/ 81 h 84"/>
                <a:gd name="T70" fmla="*/ 19 w 84"/>
                <a:gd name="T71" fmla="*/ 77 h 84"/>
                <a:gd name="T72" fmla="*/ 12 w 84"/>
                <a:gd name="T73" fmla="*/ 72 h 84"/>
                <a:gd name="T74" fmla="*/ 7 w 84"/>
                <a:gd name="T75" fmla="*/ 67 h 84"/>
                <a:gd name="T76" fmla="*/ 3 w 84"/>
                <a:gd name="T77" fmla="*/ 60 h 84"/>
                <a:gd name="T78" fmla="*/ 1 w 84"/>
                <a:gd name="T79" fmla="*/ 51 h 84"/>
                <a:gd name="T80" fmla="*/ 0 w 84"/>
                <a:gd name="T81" fmla="*/ 47 h 84"/>
                <a:gd name="T82" fmla="*/ 0 w 84"/>
                <a:gd name="T83" fmla="*/ 42 h 8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84"/>
                <a:gd name="T127" fmla="*/ 0 h 84"/>
                <a:gd name="T128" fmla="*/ 84 w 84"/>
                <a:gd name="T129" fmla="*/ 84 h 8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84" h="84">
                  <a:moveTo>
                    <a:pt x="0" y="42"/>
                  </a:moveTo>
                  <a:lnTo>
                    <a:pt x="0" y="39"/>
                  </a:lnTo>
                  <a:lnTo>
                    <a:pt x="1" y="33"/>
                  </a:lnTo>
                  <a:lnTo>
                    <a:pt x="3" y="26"/>
                  </a:lnTo>
                  <a:lnTo>
                    <a:pt x="7" y="19"/>
                  </a:lnTo>
                  <a:lnTo>
                    <a:pt x="12" y="12"/>
                  </a:lnTo>
                  <a:lnTo>
                    <a:pt x="19" y="7"/>
                  </a:lnTo>
                  <a:lnTo>
                    <a:pt x="26" y="3"/>
                  </a:lnTo>
                  <a:lnTo>
                    <a:pt x="33" y="2"/>
                  </a:lnTo>
                  <a:lnTo>
                    <a:pt x="38" y="0"/>
                  </a:lnTo>
                  <a:lnTo>
                    <a:pt x="42" y="0"/>
                  </a:lnTo>
                  <a:lnTo>
                    <a:pt x="47" y="0"/>
                  </a:lnTo>
                  <a:lnTo>
                    <a:pt x="51" y="2"/>
                  </a:lnTo>
                  <a:lnTo>
                    <a:pt x="60" y="3"/>
                  </a:lnTo>
                  <a:lnTo>
                    <a:pt x="67" y="7"/>
                  </a:lnTo>
                  <a:lnTo>
                    <a:pt x="72" y="12"/>
                  </a:lnTo>
                  <a:lnTo>
                    <a:pt x="77" y="19"/>
                  </a:lnTo>
                  <a:lnTo>
                    <a:pt x="81" y="26"/>
                  </a:lnTo>
                  <a:lnTo>
                    <a:pt x="84" y="33"/>
                  </a:lnTo>
                  <a:lnTo>
                    <a:pt x="84" y="39"/>
                  </a:lnTo>
                  <a:lnTo>
                    <a:pt x="84" y="42"/>
                  </a:lnTo>
                  <a:lnTo>
                    <a:pt x="84" y="47"/>
                  </a:lnTo>
                  <a:lnTo>
                    <a:pt x="84" y="51"/>
                  </a:lnTo>
                  <a:lnTo>
                    <a:pt x="81" y="60"/>
                  </a:lnTo>
                  <a:lnTo>
                    <a:pt x="77" y="67"/>
                  </a:lnTo>
                  <a:lnTo>
                    <a:pt x="72" y="72"/>
                  </a:lnTo>
                  <a:lnTo>
                    <a:pt x="67" y="77"/>
                  </a:lnTo>
                  <a:lnTo>
                    <a:pt x="60" y="81"/>
                  </a:lnTo>
                  <a:lnTo>
                    <a:pt x="51" y="84"/>
                  </a:lnTo>
                  <a:lnTo>
                    <a:pt x="47" y="84"/>
                  </a:lnTo>
                  <a:lnTo>
                    <a:pt x="42" y="84"/>
                  </a:lnTo>
                  <a:lnTo>
                    <a:pt x="38" y="84"/>
                  </a:lnTo>
                  <a:lnTo>
                    <a:pt x="33" y="84"/>
                  </a:lnTo>
                  <a:lnTo>
                    <a:pt x="26" y="81"/>
                  </a:lnTo>
                  <a:lnTo>
                    <a:pt x="19" y="77"/>
                  </a:lnTo>
                  <a:lnTo>
                    <a:pt x="12" y="72"/>
                  </a:lnTo>
                  <a:lnTo>
                    <a:pt x="7" y="67"/>
                  </a:lnTo>
                  <a:lnTo>
                    <a:pt x="3" y="60"/>
                  </a:lnTo>
                  <a:lnTo>
                    <a:pt x="1" y="51"/>
                  </a:lnTo>
                  <a:lnTo>
                    <a:pt x="0" y="47"/>
                  </a:lnTo>
                  <a:lnTo>
                    <a:pt x="0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5817" name="Freeform 12"/>
            <p:cNvSpPr>
              <a:spLocks/>
            </p:cNvSpPr>
            <p:nvPr/>
          </p:nvSpPr>
          <p:spPr bwMode="auto">
            <a:xfrm>
              <a:off x="4355" y="2223"/>
              <a:ext cx="819" cy="768"/>
            </a:xfrm>
            <a:custGeom>
              <a:avLst/>
              <a:gdLst>
                <a:gd name="T0" fmla="*/ 819 w 819"/>
                <a:gd name="T1" fmla="*/ 0 h 768"/>
                <a:gd name="T2" fmla="*/ 784 w 819"/>
                <a:gd name="T3" fmla="*/ 12 h 768"/>
                <a:gd name="T4" fmla="*/ 751 w 819"/>
                <a:gd name="T5" fmla="*/ 24 h 768"/>
                <a:gd name="T6" fmla="*/ 715 w 819"/>
                <a:gd name="T7" fmla="*/ 37 h 768"/>
                <a:gd name="T8" fmla="*/ 682 w 819"/>
                <a:gd name="T9" fmla="*/ 51 h 768"/>
                <a:gd name="T10" fmla="*/ 648 w 819"/>
                <a:gd name="T11" fmla="*/ 67 h 768"/>
                <a:gd name="T12" fmla="*/ 616 w 819"/>
                <a:gd name="T13" fmla="*/ 83 h 768"/>
                <a:gd name="T14" fmla="*/ 583 w 819"/>
                <a:gd name="T15" fmla="*/ 99 h 768"/>
                <a:gd name="T16" fmla="*/ 553 w 819"/>
                <a:gd name="T17" fmla="*/ 116 h 768"/>
                <a:gd name="T18" fmla="*/ 521 w 819"/>
                <a:gd name="T19" fmla="*/ 136 h 768"/>
                <a:gd name="T20" fmla="*/ 491 w 819"/>
                <a:gd name="T21" fmla="*/ 155 h 768"/>
                <a:gd name="T22" fmla="*/ 461 w 819"/>
                <a:gd name="T23" fmla="*/ 174 h 768"/>
                <a:gd name="T24" fmla="*/ 431 w 819"/>
                <a:gd name="T25" fmla="*/ 196 h 768"/>
                <a:gd name="T26" fmla="*/ 403 w 819"/>
                <a:gd name="T27" fmla="*/ 219 h 768"/>
                <a:gd name="T28" fmla="*/ 374 w 819"/>
                <a:gd name="T29" fmla="*/ 242 h 768"/>
                <a:gd name="T30" fmla="*/ 346 w 819"/>
                <a:gd name="T31" fmla="*/ 265 h 768"/>
                <a:gd name="T32" fmla="*/ 320 w 819"/>
                <a:gd name="T33" fmla="*/ 289 h 768"/>
                <a:gd name="T34" fmla="*/ 295 w 819"/>
                <a:gd name="T35" fmla="*/ 314 h 768"/>
                <a:gd name="T36" fmla="*/ 268 w 819"/>
                <a:gd name="T37" fmla="*/ 339 h 768"/>
                <a:gd name="T38" fmla="*/ 244 w 819"/>
                <a:gd name="T39" fmla="*/ 365 h 768"/>
                <a:gd name="T40" fmla="*/ 221 w 819"/>
                <a:gd name="T41" fmla="*/ 393 h 768"/>
                <a:gd name="T42" fmla="*/ 198 w 819"/>
                <a:gd name="T43" fmla="*/ 422 h 768"/>
                <a:gd name="T44" fmla="*/ 175 w 819"/>
                <a:gd name="T45" fmla="*/ 450 h 768"/>
                <a:gd name="T46" fmla="*/ 154 w 819"/>
                <a:gd name="T47" fmla="*/ 478 h 768"/>
                <a:gd name="T48" fmla="*/ 134 w 819"/>
                <a:gd name="T49" fmla="*/ 508 h 768"/>
                <a:gd name="T50" fmla="*/ 113 w 819"/>
                <a:gd name="T51" fmla="*/ 538 h 768"/>
                <a:gd name="T52" fmla="*/ 95 w 819"/>
                <a:gd name="T53" fmla="*/ 570 h 768"/>
                <a:gd name="T54" fmla="*/ 76 w 819"/>
                <a:gd name="T55" fmla="*/ 602 h 768"/>
                <a:gd name="T56" fmla="*/ 60 w 819"/>
                <a:gd name="T57" fmla="*/ 634 h 768"/>
                <a:gd name="T58" fmla="*/ 42 w 819"/>
                <a:gd name="T59" fmla="*/ 667 h 768"/>
                <a:gd name="T60" fmla="*/ 28 w 819"/>
                <a:gd name="T61" fmla="*/ 701 h 768"/>
                <a:gd name="T62" fmla="*/ 12 w 819"/>
                <a:gd name="T63" fmla="*/ 734 h 768"/>
                <a:gd name="T64" fmla="*/ 0 w 819"/>
                <a:gd name="T65" fmla="*/ 768 h 76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19"/>
                <a:gd name="T100" fmla="*/ 0 h 768"/>
                <a:gd name="T101" fmla="*/ 819 w 819"/>
                <a:gd name="T102" fmla="*/ 768 h 76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19" h="768">
                  <a:moveTo>
                    <a:pt x="819" y="0"/>
                  </a:moveTo>
                  <a:lnTo>
                    <a:pt x="784" y="12"/>
                  </a:lnTo>
                  <a:lnTo>
                    <a:pt x="751" y="24"/>
                  </a:lnTo>
                  <a:lnTo>
                    <a:pt x="715" y="37"/>
                  </a:lnTo>
                  <a:lnTo>
                    <a:pt x="682" y="51"/>
                  </a:lnTo>
                  <a:lnTo>
                    <a:pt x="648" y="67"/>
                  </a:lnTo>
                  <a:lnTo>
                    <a:pt x="616" y="83"/>
                  </a:lnTo>
                  <a:lnTo>
                    <a:pt x="583" y="99"/>
                  </a:lnTo>
                  <a:lnTo>
                    <a:pt x="553" y="116"/>
                  </a:lnTo>
                  <a:lnTo>
                    <a:pt x="521" y="136"/>
                  </a:lnTo>
                  <a:lnTo>
                    <a:pt x="491" y="155"/>
                  </a:lnTo>
                  <a:lnTo>
                    <a:pt x="461" y="174"/>
                  </a:lnTo>
                  <a:lnTo>
                    <a:pt x="431" y="196"/>
                  </a:lnTo>
                  <a:lnTo>
                    <a:pt x="403" y="219"/>
                  </a:lnTo>
                  <a:lnTo>
                    <a:pt x="374" y="242"/>
                  </a:lnTo>
                  <a:lnTo>
                    <a:pt x="346" y="265"/>
                  </a:lnTo>
                  <a:lnTo>
                    <a:pt x="320" y="289"/>
                  </a:lnTo>
                  <a:lnTo>
                    <a:pt x="295" y="314"/>
                  </a:lnTo>
                  <a:lnTo>
                    <a:pt x="268" y="339"/>
                  </a:lnTo>
                  <a:lnTo>
                    <a:pt x="244" y="365"/>
                  </a:lnTo>
                  <a:lnTo>
                    <a:pt x="221" y="393"/>
                  </a:lnTo>
                  <a:lnTo>
                    <a:pt x="198" y="422"/>
                  </a:lnTo>
                  <a:lnTo>
                    <a:pt x="175" y="450"/>
                  </a:lnTo>
                  <a:lnTo>
                    <a:pt x="154" y="478"/>
                  </a:lnTo>
                  <a:lnTo>
                    <a:pt x="134" y="508"/>
                  </a:lnTo>
                  <a:lnTo>
                    <a:pt x="113" y="538"/>
                  </a:lnTo>
                  <a:lnTo>
                    <a:pt x="95" y="570"/>
                  </a:lnTo>
                  <a:lnTo>
                    <a:pt x="76" y="602"/>
                  </a:lnTo>
                  <a:lnTo>
                    <a:pt x="60" y="634"/>
                  </a:lnTo>
                  <a:lnTo>
                    <a:pt x="42" y="667"/>
                  </a:lnTo>
                  <a:lnTo>
                    <a:pt x="28" y="701"/>
                  </a:lnTo>
                  <a:lnTo>
                    <a:pt x="12" y="734"/>
                  </a:lnTo>
                  <a:lnTo>
                    <a:pt x="0" y="768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5818" name="Freeform 13"/>
            <p:cNvSpPr>
              <a:spLocks/>
            </p:cNvSpPr>
            <p:nvPr/>
          </p:nvSpPr>
          <p:spPr bwMode="auto">
            <a:xfrm>
              <a:off x="4313" y="2964"/>
              <a:ext cx="92" cy="106"/>
            </a:xfrm>
            <a:custGeom>
              <a:avLst/>
              <a:gdLst>
                <a:gd name="T0" fmla="*/ 0 w 92"/>
                <a:gd name="T1" fmla="*/ 0 h 106"/>
                <a:gd name="T2" fmla="*/ 14 w 92"/>
                <a:gd name="T3" fmla="*/ 106 h 106"/>
                <a:gd name="T4" fmla="*/ 92 w 92"/>
                <a:gd name="T5" fmla="*/ 32 h 106"/>
                <a:gd name="T6" fmla="*/ 0 w 92"/>
                <a:gd name="T7" fmla="*/ 0 h 1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106"/>
                <a:gd name="T14" fmla="*/ 92 w 92"/>
                <a:gd name="T15" fmla="*/ 106 h 1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106">
                  <a:moveTo>
                    <a:pt x="0" y="0"/>
                  </a:moveTo>
                  <a:lnTo>
                    <a:pt x="14" y="106"/>
                  </a:lnTo>
                  <a:lnTo>
                    <a:pt x="92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5819" name="Freeform 14"/>
            <p:cNvSpPr>
              <a:spLocks/>
            </p:cNvSpPr>
            <p:nvPr/>
          </p:nvSpPr>
          <p:spPr bwMode="auto">
            <a:xfrm>
              <a:off x="4366" y="3178"/>
              <a:ext cx="808" cy="740"/>
            </a:xfrm>
            <a:custGeom>
              <a:avLst/>
              <a:gdLst>
                <a:gd name="T0" fmla="*/ 0 w 808"/>
                <a:gd name="T1" fmla="*/ 0 h 740"/>
                <a:gd name="T2" fmla="*/ 14 w 808"/>
                <a:gd name="T3" fmla="*/ 33 h 740"/>
                <a:gd name="T4" fmla="*/ 28 w 808"/>
                <a:gd name="T5" fmla="*/ 65 h 740"/>
                <a:gd name="T6" fmla="*/ 44 w 808"/>
                <a:gd name="T7" fmla="*/ 97 h 740"/>
                <a:gd name="T8" fmla="*/ 60 w 808"/>
                <a:gd name="T9" fmla="*/ 129 h 740"/>
                <a:gd name="T10" fmla="*/ 77 w 808"/>
                <a:gd name="T11" fmla="*/ 160 h 740"/>
                <a:gd name="T12" fmla="*/ 97 w 808"/>
                <a:gd name="T13" fmla="*/ 190 h 740"/>
                <a:gd name="T14" fmla="*/ 114 w 808"/>
                <a:gd name="T15" fmla="*/ 220 h 740"/>
                <a:gd name="T16" fmla="*/ 136 w 808"/>
                <a:gd name="T17" fmla="*/ 250 h 740"/>
                <a:gd name="T18" fmla="*/ 155 w 808"/>
                <a:gd name="T19" fmla="*/ 279 h 740"/>
                <a:gd name="T20" fmla="*/ 176 w 808"/>
                <a:gd name="T21" fmla="*/ 307 h 740"/>
                <a:gd name="T22" fmla="*/ 199 w 808"/>
                <a:gd name="T23" fmla="*/ 333 h 740"/>
                <a:gd name="T24" fmla="*/ 222 w 808"/>
                <a:gd name="T25" fmla="*/ 362 h 740"/>
                <a:gd name="T26" fmla="*/ 245 w 808"/>
                <a:gd name="T27" fmla="*/ 386 h 740"/>
                <a:gd name="T28" fmla="*/ 270 w 808"/>
                <a:gd name="T29" fmla="*/ 413 h 740"/>
                <a:gd name="T30" fmla="*/ 295 w 808"/>
                <a:gd name="T31" fmla="*/ 438 h 740"/>
                <a:gd name="T32" fmla="*/ 321 w 808"/>
                <a:gd name="T33" fmla="*/ 462 h 740"/>
                <a:gd name="T34" fmla="*/ 346 w 808"/>
                <a:gd name="T35" fmla="*/ 485 h 740"/>
                <a:gd name="T36" fmla="*/ 374 w 808"/>
                <a:gd name="T37" fmla="*/ 508 h 740"/>
                <a:gd name="T38" fmla="*/ 400 w 808"/>
                <a:gd name="T39" fmla="*/ 529 h 740"/>
                <a:gd name="T40" fmla="*/ 429 w 808"/>
                <a:gd name="T41" fmla="*/ 551 h 740"/>
                <a:gd name="T42" fmla="*/ 457 w 808"/>
                <a:gd name="T43" fmla="*/ 570 h 740"/>
                <a:gd name="T44" fmla="*/ 487 w 808"/>
                <a:gd name="T45" fmla="*/ 591 h 740"/>
                <a:gd name="T46" fmla="*/ 517 w 808"/>
                <a:gd name="T47" fmla="*/ 609 h 740"/>
                <a:gd name="T48" fmla="*/ 547 w 808"/>
                <a:gd name="T49" fmla="*/ 627 h 740"/>
                <a:gd name="T50" fmla="*/ 579 w 808"/>
                <a:gd name="T51" fmla="*/ 644 h 740"/>
                <a:gd name="T52" fmla="*/ 611 w 808"/>
                <a:gd name="T53" fmla="*/ 660 h 740"/>
                <a:gd name="T54" fmla="*/ 642 w 808"/>
                <a:gd name="T55" fmla="*/ 676 h 740"/>
                <a:gd name="T56" fmla="*/ 674 w 808"/>
                <a:gd name="T57" fmla="*/ 690 h 740"/>
                <a:gd name="T58" fmla="*/ 708 w 808"/>
                <a:gd name="T59" fmla="*/ 704 h 740"/>
                <a:gd name="T60" fmla="*/ 741 w 808"/>
                <a:gd name="T61" fmla="*/ 717 h 740"/>
                <a:gd name="T62" fmla="*/ 775 w 808"/>
                <a:gd name="T63" fmla="*/ 729 h 740"/>
                <a:gd name="T64" fmla="*/ 808 w 808"/>
                <a:gd name="T65" fmla="*/ 740 h 74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08"/>
                <a:gd name="T100" fmla="*/ 0 h 740"/>
                <a:gd name="T101" fmla="*/ 808 w 808"/>
                <a:gd name="T102" fmla="*/ 740 h 74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08" h="740">
                  <a:moveTo>
                    <a:pt x="0" y="0"/>
                  </a:moveTo>
                  <a:lnTo>
                    <a:pt x="14" y="33"/>
                  </a:lnTo>
                  <a:lnTo>
                    <a:pt x="28" y="65"/>
                  </a:lnTo>
                  <a:lnTo>
                    <a:pt x="44" y="97"/>
                  </a:lnTo>
                  <a:lnTo>
                    <a:pt x="60" y="129"/>
                  </a:lnTo>
                  <a:lnTo>
                    <a:pt x="77" y="160"/>
                  </a:lnTo>
                  <a:lnTo>
                    <a:pt x="97" y="190"/>
                  </a:lnTo>
                  <a:lnTo>
                    <a:pt x="114" y="220"/>
                  </a:lnTo>
                  <a:lnTo>
                    <a:pt x="136" y="250"/>
                  </a:lnTo>
                  <a:lnTo>
                    <a:pt x="155" y="279"/>
                  </a:lnTo>
                  <a:lnTo>
                    <a:pt x="176" y="307"/>
                  </a:lnTo>
                  <a:lnTo>
                    <a:pt x="199" y="333"/>
                  </a:lnTo>
                  <a:lnTo>
                    <a:pt x="222" y="362"/>
                  </a:lnTo>
                  <a:lnTo>
                    <a:pt x="245" y="386"/>
                  </a:lnTo>
                  <a:lnTo>
                    <a:pt x="270" y="413"/>
                  </a:lnTo>
                  <a:lnTo>
                    <a:pt x="295" y="438"/>
                  </a:lnTo>
                  <a:lnTo>
                    <a:pt x="321" y="462"/>
                  </a:lnTo>
                  <a:lnTo>
                    <a:pt x="346" y="485"/>
                  </a:lnTo>
                  <a:lnTo>
                    <a:pt x="374" y="508"/>
                  </a:lnTo>
                  <a:lnTo>
                    <a:pt x="400" y="529"/>
                  </a:lnTo>
                  <a:lnTo>
                    <a:pt x="429" y="551"/>
                  </a:lnTo>
                  <a:lnTo>
                    <a:pt x="457" y="570"/>
                  </a:lnTo>
                  <a:lnTo>
                    <a:pt x="487" y="591"/>
                  </a:lnTo>
                  <a:lnTo>
                    <a:pt x="517" y="609"/>
                  </a:lnTo>
                  <a:lnTo>
                    <a:pt x="547" y="627"/>
                  </a:lnTo>
                  <a:lnTo>
                    <a:pt x="579" y="644"/>
                  </a:lnTo>
                  <a:lnTo>
                    <a:pt x="611" y="660"/>
                  </a:lnTo>
                  <a:lnTo>
                    <a:pt x="642" y="676"/>
                  </a:lnTo>
                  <a:lnTo>
                    <a:pt x="674" y="690"/>
                  </a:lnTo>
                  <a:lnTo>
                    <a:pt x="708" y="704"/>
                  </a:lnTo>
                  <a:lnTo>
                    <a:pt x="741" y="717"/>
                  </a:lnTo>
                  <a:lnTo>
                    <a:pt x="775" y="729"/>
                  </a:lnTo>
                  <a:lnTo>
                    <a:pt x="808" y="74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5820" name="Freeform 15"/>
            <p:cNvSpPr>
              <a:spLocks/>
            </p:cNvSpPr>
            <p:nvPr/>
          </p:nvSpPr>
          <p:spPr bwMode="auto">
            <a:xfrm>
              <a:off x="4309" y="3070"/>
              <a:ext cx="124" cy="145"/>
            </a:xfrm>
            <a:custGeom>
              <a:avLst/>
              <a:gdLst>
                <a:gd name="T0" fmla="*/ 0 w 124"/>
                <a:gd name="T1" fmla="*/ 145 h 145"/>
                <a:gd name="T2" fmla="*/ 18 w 124"/>
                <a:gd name="T3" fmla="*/ 0 h 145"/>
                <a:gd name="T4" fmla="*/ 124 w 124"/>
                <a:gd name="T5" fmla="*/ 101 h 145"/>
                <a:gd name="T6" fmla="*/ 0 w 124"/>
                <a:gd name="T7" fmla="*/ 145 h 1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"/>
                <a:gd name="T13" fmla="*/ 0 h 145"/>
                <a:gd name="T14" fmla="*/ 124 w 124"/>
                <a:gd name="T15" fmla="*/ 145 h 1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" h="145">
                  <a:moveTo>
                    <a:pt x="0" y="145"/>
                  </a:moveTo>
                  <a:lnTo>
                    <a:pt x="18" y="0"/>
                  </a:lnTo>
                  <a:lnTo>
                    <a:pt x="124" y="10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5821" name="Rectangle 16"/>
            <p:cNvSpPr>
              <a:spLocks noChangeArrowheads="1"/>
            </p:cNvSpPr>
            <p:nvPr/>
          </p:nvSpPr>
          <p:spPr bwMode="auto">
            <a:xfrm>
              <a:off x="5109" y="1896"/>
              <a:ext cx="134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75822" name="Rectangle 17"/>
            <p:cNvSpPr>
              <a:spLocks noChangeArrowheads="1"/>
            </p:cNvSpPr>
            <p:nvPr/>
          </p:nvSpPr>
          <p:spPr bwMode="auto">
            <a:xfrm>
              <a:off x="4050" y="2931"/>
              <a:ext cx="134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75823" name="Rectangle 18"/>
            <p:cNvSpPr>
              <a:spLocks noChangeArrowheads="1"/>
            </p:cNvSpPr>
            <p:nvPr/>
          </p:nvSpPr>
          <p:spPr bwMode="auto">
            <a:xfrm>
              <a:off x="6169" y="2931"/>
              <a:ext cx="134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75824" name="Rectangle 19"/>
            <p:cNvSpPr>
              <a:spLocks noChangeArrowheads="1"/>
            </p:cNvSpPr>
            <p:nvPr/>
          </p:nvSpPr>
          <p:spPr bwMode="auto">
            <a:xfrm>
              <a:off x="5109" y="3967"/>
              <a:ext cx="134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75825" name="Freeform 20"/>
            <p:cNvSpPr>
              <a:spLocks/>
            </p:cNvSpPr>
            <p:nvPr/>
          </p:nvSpPr>
          <p:spPr bwMode="auto">
            <a:xfrm>
              <a:off x="5174" y="3070"/>
              <a:ext cx="848" cy="848"/>
            </a:xfrm>
            <a:custGeom>
              <a:avLst/>
              <a:gdLst>
                <a:gd name="T0" fmla="*/ 848 w 848"/>
                <a:gd name="T1" fmla="*/ 0 h 848"/>
                <a:gd name="T2" fmla="*/ 0 w 848"/>
                <a:gd name="T3" fmla="*/ 848 h 848"/>
                <a:gd name="T4" fmla="*/ 366 w 848"/>
                <a:gd name="T5" fmla="*/ 484 h 848"/>
                <a:gd name="T6" fmla="*/ 0 60000 65536"/>
                <a:gd name="T7" fmla="*/ 0 60000 65536"/>
                <a:gd name="T8" fmla="*/ 0 60000 65536"/>
                <a:gd name="T9" fmla="*/ 0 w 848"/>
                <a:gd name="T10" fmla="*/ 0 h 848"/>
                <a:gd name="T11" fmla="*/ 848 w 848"/>
                <a:gd name="T12" fmla="*/ 848 h 8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8" h="848">
                  <a:moveTo>
                    <a:pt x="848" y="0"/>
                  </a:moveTo>
                  <a:lnTo>
                    <a:pt x="0" y="848"/>
                  </a:lnTo>
                  <a:lnTo>
                    <a:pt x="366" y="48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5826" name="Freeform 21"/>
            <p:cNvSpPr>
              <a:spLocks/>
            </p:cNvSpPr>
            <p:nvPr/>
          </p:nvSpPr>
          <p:spPr bwMode="auto">
            <a:xfrm>
              <a:off x="5498" y="3494"/>
              <a:ext cx="100" cy="102"/>
            </a:xfrm>
            <a:custGeom>
              <a:avLst/>
              <a:gdLst>
                <a:gd name="T0" fmla="*/ 0 w 100"/>
                <a:gd name="T1" fmla="*/ 33 h 102"/>
                <a:gd name="T2" fmla="*/ 100 w 100"/>
                <a:gd name="T3" fmla="*/ 0 h 102"/>
                <a:gd name="T4" fmla="*/ 67 w 100"/>
                <a:gd name="T5" fmla="*/ 102 h 102"/>
                <a:gd name="T6" fmla="*/ 0 w 100"/>
                <a:gd name="T7" fmla="*/ 33 h 1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102"/>
                <a:gd name="T14" fmla="*/ 100 w 100"/>
                <a:gd name="T15" fmla="*/ 102 h 1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102">
                  <a:moveTo>
                    <a:pt x="0" y="33"/>
                  </a:moveTo>
                  <a:lnTo>
                    <a:pt x="100" y="0"/>
                  </a:lnTo>
                  <a:lnTo>
                    <a:pt x="67" y="102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5827" name="Freeform 22"/>
            <p:cNvSpPr>
              <a:spLocks/>
            </p:cNvSpPr>
            <p:nvPr/>
          </p:nvSpPr>
          <p:spPr bwMode="auto">
            <a:xfrm>
              <a:off x="5174" y="2223"/>
              <a:ext cx="848" cy="847"/>
            </a:xfrm>
            <a:custGeom>
              <a:avLst/>
              <a:gdLst>
                <a:gd name="T0" fmla="*/ 0 w 848"/>
                <a:gd name="T1" fmla="*/ 0 h 847"/>
                <a:gd name="T2" fmla="*/ 848 w 848"/>
                <a:gd name="T3" fmla="*/ 847 h 847"/>
                <a:gd name="T4" fmla="*/ 484 w 848"/>
                <a:gd name="T5" fmla="*/ 483 h 847"/>
                <a:gd name="T6" fmla="*/ 0 60000 65536"/>
                <a:gd name="T7" fmla="*/ 0 60000 65536"/>
                <a:gd name="T8" fmla="*/ 0 60000 65536"/>
                <a:gd name="T9" fmla="*/ 0 w 848"/>
                <a:gd name="T10" fmla="*/ 0 h 847"/>
                <a:gd name="T11" fmla="*/ 848 w 848"/>
                <a:gd name="T12" fmla="*/ 847 h 8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8" h="847">
                  <a:moveTo>
                    <a:pt x="0" y="0"/>
                  </a:moveTo>
                  <a:lnTo>
                    <a:pt x="848" y="847"/>
                  </a:lnTo>
                  <a:lnTo>
                    <a:pt x="484" y="48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5828" name="Freeform 23"/>
            <p:cNvSpPr>
              <a:spLocks/>
            </p:cNvSpPr>
            <p:nvPr/>
          </p:nvSpPr>
          <p:spPr bwMode="auto">
            <a:xfrm>
              <a:off x="5598" y="2646"/>
              <a:ext cx="103" cy="103"/>
            </a:xfrm>
            <a:custGeom>
              <a:avLst/>
              <a:gdLst>
                <a:gd name="T0" fmla="*/ 34 w 103"/>
                <a:gd name="T1" fmla="*/ 103 h 103"/>
                <a:gd name="T2" fmla="*/ 0 w 103"/>
                <a:gd name="T3" fmla="*/ 0 h 103"/>
                <a:gd name="T4" fmla="*/ 103 w 103"/>
                <a:gd name="T5" fmla="*/ 34 h 103"/>
                <a:gd name="T6" fmla="*/ 34 w 103"/>
                <a:gd name="T7" fmla="*/ 103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103"/>
                <a:gd name="T14" fmla="*/ 103 w 103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103">
                  <a:moveTo>
                    <a:pt x="34" y="103"/>
                  </a:moveTo>
                  <a:lnTo>
                    <a:pt x="0" y="0"/>
                  </a:lnTo>
                  <a:lnTo>
                    <a:pt x="103" y="34"/>
                  </a:lnTo>
                  <a:lnTo>
                    <a:pt x="34" y="10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5829" name="Freeform 24"/>
            <p:cNvSpPr>
              <a:spLocks/>
            </p:cNvSpPr>
            <p:nvPr/>
          </p:nvSpPr>
          <p:spPr bwMode="auto">
            <a:xfrm>
              <a:off x="4327" y="3070"/>
              <a:ext cx="1695" cy="1"/>
            </a:xfrm>
            <a:custGeom>
              <a:avLst/>
              <a:gdLst>
                <a:gd name="T0" fmla="*/ 1695 w 1695"/>
                <a:gd name="T1" fmla="*/ 0 h 1"/>
                <a:gd name="T2" fmla="*/ 0 w 1695"/>
                <a:gd name="T3" fmla="*/ 0 h 1"/>
                <a:gd name="T4" fmla="*/ 764 w 1695"/>
                <a:gd name="T5" fmla="*/ 0 h 1"/>
                <a:gd name="T6" fmla="*/ 0 60000 65536"/>
                <a:gd name="T7" fmla="*/ 0 60000 65536"/>
                <a:gd name="T8" fmla="*/ 0 60000 65536"/>
                <a:gd name="T9" fmla="*/ 0 w 1695"/>
                <a:gd name="T10" fmla="*/ 0 h 1"/>
                <a:gd name="T11" fmla="*/ 1695 w 169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5" h="1">
                  <a:moveTo>
                    <a:pt x="1695" y="0"/>
                  </a:moveTo>
                  <a:lnTo>
                    <a:pt x="0" y="0"/>
                  </a:lnTo>
                  <a:lnTo>
                    <a:pt x="764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5830" name="Freeform 25"/>
            <p:cNvSpPr>
              <a:spLocks/>
            </p:cNvSpPr>
            <p:nvPr/>
          </p:nvSpPr>
          <p:spPr bwMode="auto">
            <a:xfrm>
              <a:off x="5079" y="3022"/>
              <a:ext cx="95" cy="96"/>
            </a:xfrm>
            <a:custGeom>
              <a:avLst/>
              <a:gdLst>
                <a:gd name="T0" fmla="*/ 0 w 95"/>
                <a:gd name="T1" fmla="*/ 0 h 96"/>
                <a:gd name="T2" fmla="*/ 95 w 95"/>
                <a:gd name="T3" fmla="*/ 48 h 96"/>
                <a:gd name="T4" fmla="*/ 0 w 95"/>
                <a:gd name="T5" fmla="*/ 96 h 96"/>
                <a:gd name="T6" fmla="*/ 0 w 95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"/>
                <a:gd name="T13" fmla="*/ 0 h 96"/>
                <a:gd name="T14" fmla="*/ 95 w 95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" h="96">
                  <a:moveTo>
                    <a:pt x="0" y="0"/>
                  </a:moveTo>
                  <a:lnTo>
                    <a:pt x="95" y="48"/>
                  </a:lnTo>
                  <a:lnTo>
                    <a:pt x="0" y="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4950569" y="3976828"/>
            <a:ext cx="2643187" cy="2143125"/>
            <a:chOff x="7016" y="1896"/>
            <a:chExt cx="2253" cy="2347"/>
          </a:xfrm>
        </p:grpSpPr>
        <p:sp>
          <p:nvSpPr>
            <p:cNvPr id="75783" name="Freeform 27"/>
            <p:cNvSpPr>
              <a:spLocks/>
            </p:cNvSpPr>
            <p:nvPr/>
          </p:nvSpPr>
          <p:spPr bwMode="auto">
            <a:xfrm>
              <a:off x="7251" y="3028"/>
              <a:ext cx="85" cy="84"/>
            </a:xfrm>
            <a:custGeom>
              <a:avLst/>
              <a:gdLst>
                <a:gd name="T0" fmla="*/ 0 w 85"/>
                <a:gd name="T1" fmla="*/ 42 h 84"/>
                <a:gd name="T2" fmla="*/ 0 w 85"/>
                <a:gd name="T3" fmla="*/ 39 h 84"/>
                <a:gd name="T4" fmla="*/ 2 w 85"/>
                <a:gd name="T5" fmla="*/ 33 h 84"/>
                <a:gd name="T6" fmla="*/ 3 w 85"/>
                <a:gd name="T7" fmla="*/ 26 h 84"/>
                <a:gd name="T8" fmla="*/ 7 w 85"/>
                <a:gd name="T9" fmla="*/ 19 h 84"/>
                <a:gd name="T10" fmla="*/ 12 w 85"/>
                <a:gd name="T11" fmla="*/ 12 h 84"/>
                <a:gd name="T12" fmla="*/ 19 w 85"/>
                <a:gd name="T13" fmla="*/ 7 h 84"/>
                <a:gd name="T14" fmla="*/ 26 w 85"/>
                <a:gd name="T15" fmla="*/ 3 h 84"/>
                <a:gd name="T16" fmla="*/ 33 w 85"/>
                <a:gd name="T17" fmla="*/ 2 h 84"/>
                <a:gd name="T18" fmla="*/ 39 w 85"/>
                <a:gd name="T19" fmla="*/ 0 h 84"/>
                <a:gd name="T20" fmla="*/ 42 w 85"/>
                <a:gd name="T21" fmla="*/ 0 h 84"/>
                <a:gd name="T22" fmla="*/ 48 w 85"/>
                <a:gd name="T23" fmla="*/ 0 h 84"/>
                <a:gd name="T24" fmla="*/ 51 w 85"/>
                <a:gd name="T25" fmla="*/ 2 h 84"/>
                <a:gd name="T26" fmla="*/ 60 w 85"/>
                <a:gd name="T27" fmla="*/ 3 h 84"/>
                <a:gd name="T28" fmla="*/ 67 w 85"/>
                <a:gd name="T29" fmla="*/ 7 h 84"/>
                <a:gd name="T30" fmla="*/ 72 w 85"/>
                <a:gd name="T31" fmla="*/ 12 h 84"/>
                <a:gd name="T32" fmla="*/ 78 w 85"/>
                <a:gd name="T33" fmla="*/ 19 h 84"/>
                <a:gd name="T34" fmla="*/ 81 w 85"/>
                <a:gd name="T35" fmla="*/ 26 h 84"/>
                <a:gd name="T36" fmla="*/ 85 w 85"/>
                <a:gd name="T37" fmla="*/ 33 h 84"/>
                <a:gd name="T38" fmla="*/ 85 w 85"/>
                <a:gd name="T39" fmla="*/ 39 h 84"/>
                <a:gd name="T40" fmla="*/ 85 w 85"/>
                <a:gd name="T41" fmla="*/ 42 h 84"/>
                <a:gd name="T42" fmla="*/ 85 w 85"/>
                <a:gd name="T43" fmla="*/ 42 h 84"/>
                <a:gd name="T44" fmla="*/ 85 w 85"/>
                <a:gd name="T45" fmla="*/ 47 h 84"/>
                <a:gd name="T46" fmla="*/ 85 w 85"/>
                <a:gd name="T47" fmla="*/ 51 h 84"/>
                <a:gd name="T48" fmla="*/ 81 w 85"/>
                <a:gd name="T49" fmla="*/ 60 h 84"/>
                <a:gd name="T50" fmla="*/ 78 w 85"/>
                <a:gd name="T51" fmla="*/ 67 h 84"/>
                <a:gd name="T52" fmla="*/ 72 w 85"/>
                <a:gd name="T53" fmla="*/ 72 h 84"/>
                <a:gd name="T54" fmla="*/ 67 w 85"/>
                <a:gd name="T55" fmla="*/ 77 h 84"/>
                <a:gd name="T56" fmla="*/ 60 w 85"/>
                <a:gd name="T57" fmla="*/ 81 h 84"/>
                <a:gd name="T58" fmla="*/ 51 w 85"/>
                <a:gd name="T59" fmla="*/ 84 h 84"/>
                <a:gd name="T60" fmla="*/ 48 w 85"/>
                <a:gd name="T61" fmla="*/ 84 h 84"/>
                <a:gd name="T62" fmla="*/ 42 w 85"/>
                <a:gd name="T63" fmla="*/ 84 h 84"/>
                <a:gd name="T64" fmla="*/ 39 w 85"/>
                <a:gd name="T65" fmla="*/ 84 h 84"/>
                <a:gd name="T66" fmla="*/ 33 w 85"/>
                <a:gd name="T67" fmla="*/ 84 h 84"/>
                <a:gd name="T68" fmla="*/ 26 w 85"/>
                <a:gd name="T69" fmla="*/ 81 h 84"/>
                <a:gd name="T70" fmla="*/ 19 w 85"/>
                <a:gd name="T71" fmla="*/ 77 h 84"/>
                <a:gd name="T72" fmla="*/ 12 w 85"/>
                <a:gd name="T73" fmla="*/ 72 h 84"/>
                <a:gd name="T74" fmla="*/ 7 w 85"/>
                <a:gd name="T75" fmla="*/ 67 h 84"/>
                <a:gd name="T76" fmla="*/ 3 w 85"/>
                <a:gd name="T77" fmla="*/ 60 h 84"/>
                <a:gd name="T78" fmla="*/ 2 w 85"/>
                <a:gd name="T79" fmla="*/ 51 h 84"/>
                <a:gd name="T80" fmla="*/ 0 w 85"/>
                <a:gd name="T81" fmla="*/ 47 h 84"/>
                <a:gd name="T82" fmla="*/ 0 w 85"/>
                <a:gd name="T83" fmla="*/ 42 h 8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85"/>
                <a:gd name="T127" fmla="*/ 0 h 84"/>
                <a:gd name="T128" fmla="*/ 85 w 85"/>
                <a:gd name="T129" fmla="*/ 84 h 8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85" h="84">
                  <a:moveTo>
                    <a:pt x="0" y="42"/>
                  </a:moveTo>
                  <a:lnTo>
                    <a:pt x="0" y="39"/>
                  </a:lnTo>
                  <a:lnTo>
                    <a:pt x="2" y="33"/>
                  </a:lnTo>
                  <a:lnTo>
                    <a:pt x="3" y="26"/>
                  </a:lnTo>
                  <a:lnTo>
                    <a:pt x="7" y="19"/>
                  </a:lnTo>
                  <a:lnTo>
                    <a:pt x="12" y="12"/>
                  </a:lnTo>
                  <a:lnTo>
                    <a:pt x="19" y="7"/>
                  </a:lnTo>
                  <a:lnTo>
                    <a:pt x="26" y="3"/>
                  </a:lnTo>
                  <a:lnTo>
                    <a:pt x="33" y="2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1" y="2"/>
                  </a:lnTo>
                  <a:lnTo>
                    <a:pt x="60" y="3"/>
                  </a:lnTo>
                  <a:lnTo>
                    <a:pt x="67" y="7"/>
                  </a:lnTo>
                  <a:lnTo>
                    <a:pt x="72" y="12"/>
                  </a:lnTo>
                  <a:lnTo>
                    <a:pt x="78" y="19"/>
                  </a:lnTo>
                  <a:lnTo>
                    <a:pt x="81" y="26"/>
                  </a:lnTo>
                  <a:lnTo>
                    <a:pt x="85" y="33"/>
                  </a:lnTo>
                  <a:lnTo>
                    <a:pt x="85" y="39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5" y="51"/>
                  </a:lnTo>
                  <a:lnTo>
                    <a:pt x="81" y="60"/>
                  </a:lnTo>
                  <a:lnTo>
                    <a:pt x="78" y="67"/>
                  </a:lnTo>
                  <a:lnTo>
                    <a:pt x="72" y="72"/>
                  </a:lnTo>
                  <a:lnTo>
                    <a:pt x="67" y="77"/>
                  </a:lnTo>
                  <a:lnTo>
                    <a:pt x="60" y="81"/>
                  </a:lnTo>
                  <a:lnTo>
                    <a:pt x="51" y="84"/>
                  </a:lnTo>
                  <a:lnTo>
                    <a:pt x="48" y="84"/>
                  </a:lnTo>
                  <a:lnTo>
                    <a:pt x="42" y="84"/>
                  </a:lnTo>
                  <a:lnTo>
                    <a:pt x="39" y="84"/>
                  </a:lnTo>
                  <a:lnTo>
                    <a:pt x="33" y="84"/>
                  </a:lnTo>
                  <a:lnTo>
                    <a:pt x="26" y="81"/>
                  </a:lnTo>
                  <a:lnTo>
                    <a:pt x="19" y="77"/>
                  </a:lnTo>
                  <a:lnTo>
                    <a:pt x="12" y="72"/>
                  </a:lnTo>
                  <a:lnTo>
                    <a:pt x="7" y="67"/>
                  </a:lnTo>
                  <a:lnTo>
                    <a:pt x="3" y="60"/>
                  </a:lnTo>
                  <a:lnTo>
                    <a:pt x="2" y="51"/>
                  </a:lnTo>
                  <a:lnTo>
                    <a:pt x="0" y="4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5784" name="Freeform 28"/>
            <p:cNvSpPr>
              <a:spLocks/>
            </p:cNvSpPr>
            <p:nvPr/>
          </p:nvSpPr>
          <p:spPr bwMode="auto">
            <a:xfrm>
              <a:off x="7251" y="3028"/>
              <a:ext cx="85" cy="84"/>
            </a:xfrm>
            <a:custGeom>
              <a:avLst/>
              <a:gdLst>
                <a:gd name="T0" fmla="*/ 0 w 85"/>
                <a:gd name="T1" fmla="*/ 42 h 84"/>
                <a:gd name="T2" fmla="*/ 0 w 85"/>
                <a:gd name="T3" fmla="*/ 39 h 84"/>
                <a:gd name="T4" fmla="*/ 2 w 85"/>
                <a:gd name="T5" fmla="*/ 33 h 84"/>
                <a:gd name="T6" fmla="*/ 3 w 85"/>
                <a:gd name="T7" fmla="*/ 26 h 84"/>
                <a:gd name="T8" fmla="*/ 7 w 85"/>
                <a:gd name="T9" fmla="*/ 19 h 84"/>
                <a:gd name="T10" fmla="*/ 12 w 85"/>
                <a:gd name="T11" fmla="*/ 12 h 84"/>
                <a:gd name="T12" fmla="*/ 19 w 85"/>
                <a:gd name="T13" fmla="*/ 7 h 84"/>
                <a:gd name="T14" fmla="*/ 26 w 85"/>
                <a:gd name="T15" fmla="*/ 3 h 84"/>
                <a:gd name="T16" fmla="*/ 33 w 85"/>
                <a:gd name="T17" fmla="*/ 2 h 84"/>
                <a:gd name="T18" fmla="*/ 39 w 85"/>
                <a:gd name="T19" fmla="*/ 0 h 84"/>
                <a:gd name="T20" fmla="*/ 42 w 85"/>
                <a:gd name="T21" fmla="*/ 0 h 84"/>
                <a:gd name="T22" fmla="*/ 48 w 85"/>
                <a:gd name="T23" fmla="*/ 0 h 84"/>
                <a:gd name="T24" fmla="*/ 51 w 85"/>
                <a:gd name="T25" fmla="*/ 2 h 84"/>
                <a:gd name="T26" fmla="*/ 60 w 85"/>
                <a:gd name="T27" fmla="*/ 3 h 84"/>
                <a:gd name="T28" fmla="*/ 67 w 85"/>
                <a:gd name="T29" fmla="*/ 7 h 84"/>
                <a:gd name="T30" fmla="*/ 72 w 85"/>
                <a:gd name="T31" fmla="*/ 12 h 84"/>
                <a:gd name="T32" fmla="*/ 78 w 85"/>
                <a:gd name="T33" fmla="*/ 19 h 84"/>
                <a:gd name="T34" fmla="*/ 81 w 85"/>
                <a:gd name="T35" fmla="*/ 26 h 84"/>
                <a:gd name="T36" fmla="*/ 85 w 85"/>
                <a:gd name="T37" fmla="*/ 33 h 84"/>
                <a:gd name="T38" fmla="*/ 85 w 85"/>
                <a:gd name="T39" fmla="*/ 39 h 84"/>
                <a:gd name="T40" fmla="*/ 85 w 85"/>
                <a:gd name="T41" fmla="*/ 42 h 84"/>
                <a:gd name="T42" fmla="*/ 85 w 85"/>
                <a:gd name="T43" fmla="*/ 42 h 84"/>
                <a:gd name="T44" fmla="*/ 85 w 85"/>
                <a:gd name="T45" fmla="*/ 47 h 84"/>
                <a:gd name="T46" fmla="*/ 85 w 85"/>
                <a:gd name="T47" fmla="*/ 51 h 84"/>
                <a:gd name="T48" fmla="*/ 81 w 85"/>
                <a:gd name="T49" fmla="*/ 60 h 84"/>
                <a:gd name="T50" fmla="*/ 78 w 85"/>
                <a:gd name="T51" fmla="*/ 67 h 84"/>
                <a:gd name="T52" fmla="*/ 72 w 85"/>
                <a:gd name="T53" fmla="*/ 72 h 84"/>
                <a:gd name="T54" fmla="*/ 67 w 85"/>
                <a:gd name="T55" fmla="*/ 77 h 84"/>
                <a:gd name="T56" fmla="*/ 60 w 85"/>
                <a:gd name="T57" fmla="*/ 81 h 84"/>
                <a:gd name="T58" fmla="*/ 51 w 85"/>
                <a:gd name="T59" fmla="*/ 84 h 84"/>
                <a:gd name="T60" fmla="*/ 48 w 85"/>
                <a:gd name="T61" fmla="*/ 84 h 84"/>
                <a:gd name="T62" fmla="*/ 42 w 85"/>
                <a:gd name="T63" fmla="*/ 84 h 84"/>
                <a:gd name="T64" fmla="*/ 39 w 85"/>
                <a:gd name="T65" fmla="*/ 84 h 84"/>
                <a:gd name="T66" fmla="*/ 33 w 85"/>
                <a:gd name="T67" fmla="*/ 84 h 84"/>
                <a:gd name="T68" fmla="*/ 26 w 85"/>
                <a:gd name="T69" fmla="*/ 81 h 84"/>
                <a:gd name="T70" fmla="*/ 19 w 85"/>
                <a:gd name="T71" fmla="*/ 77 h 84"/>
                <a:gd name="T72" fmla="*/ 12 w 85"/>
                <a:gd name="T73" fmla="*/ 72 h 84"/>
                <a:gd name="T74" fmla="*/ 7 w 85"/>
                <a:gd name="T75" fmla="*/ 67 h 84"/>
                <a:gd name="T76" fmla="*/ 3 w 85"/>
                <a:gd name="T77" fmla="*/ 60 h 84"/>
                <a:gd name="T78" fmla="*/ 2 w 85"/>
                <a:gd name="T79" fmla="*/ 51 h 84"/>
                <a:gd name="T80" fmla="*/ 0 w 85"/>
                <a:gd name="T81" fmla="*/ 47 h 84"/>
                <a:gd name="T82" fmla="*/ 0 w 85"/>
                <a:gd name="T83" fmla="*/ 42 h 8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85"/>
                <a:gd name="T127" fmla="*/ 0 h 84"/>
                <a:gd name="T128" fmla="*/ 85 w 85"/>
                <a:gd name="T129" fmla="*/ 84 h 8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85" h="84">
                  <a:moveTo>
                    <a:pt x="0" y="42"/>
                  </a:moveTo>
                  <a:lnTo>
                    <a:pt x="0" y="39"/>
                  </a:lnTo>
                  <a:lnTo>
                    <a:pt x="2" y="33"/>
                  </a:lnTo>
                  <a:lnTo>
                    <a:pt x="3" y="26"/>
                  </a:lnTo>
                  <a:lnTo>
                    <a:pt x="7" y="19"/>
                  </a:lnTo>
                  <a:lnTo>
                    <a:pt x="12" y="12"/>
                  </a:lnTo>
                  <a:lnTo>
                    <a:pt x="19" y="7"/>
                  </a:lnTo>
                  <a:lnTo>
                    <a:pt x="26" y="3"/>
                  </a:lnTo>
                  <a:lnTo>
                    <a:pt x="33" y="2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1" y="2"/>
                  </a:lnTo>
                  <a:lnTo>
                    <a:pt x="60" y="3"/>
                  </a:lnTo>
                  <a:lnTo>
                    <a:pt x="67" y="7"/>
                  </a:lnTo>
                  <a:lnTo>
                    <a:pt x="72" y="12"/>
                  </a:lnTo>
                  <a:lnTo>
                    <a:pt x="78" y="19"/>
                  </a:lnTo>
                  <a:lnTo>
                    <a:pt x="81" y="26"/>
                  </a:lnTo>
                  <a:lnTo>
                    <a:pt x="85" y="33"/>
                  </a:lnTo>
                  <a:lnTo>
                    <a:pt x="85" y="39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5" y="51"/>
                  </a:lnTo>
                  <a:lnTo>
                    <a:pt x="81" y="60"/>
                  </a:lnTo>
                  <a:lnTo>
                    <a:pt x="78" y="67"/>
                  </a:lnTo>
                  <a:lnTo>
                    <a:pt x="72" y="72"/>
                  </a:lnTo>
                  <a:lnTo>
                    <a:pt x="67" y="77"/>
                  </a:lnTo>
                  <a:lnTo>
                    <a:pt x="60" y="81"/>
                  </a:lnTo>
                  <a:lnTo>
                    <a:pt x="51" y="84"/>
                  </a:lnTo>
                  <a:lnTo>
                    <a:pt x="48" y="84"/>
                  </a:lnTo>
                  <a:lnTo>
                    <a:pt x="42" y="84"/>
                  </a:lnTo>
                  <a:lnTo>
                    <a:pt x="39" y="84"/>
                  </a:lnTo>
                  <a:lnTo>
                    <a:pt x="33" y="84"/>
                  </a:lnTo>
                  <a:lnTo>
                    <a:pt x="26" y="81"/>
                  </a:lnTo>
                  <a:lnTo>
                    <a:pt x="19" y="77"/>
                  </a:lnTo>
                  <a:lnTo>
                    <a:pt x="12" y="72"/>
                  </a:lnTo>
                  <a:lnTo>
                    <a:pt x="7" y="67"/>
                  </a:lnTo>
                  <a:lnTo>
                    <a:pt x="3" y="60"/>
                  </a:lnTo>
                  <a:lnTo>
                    <a:pt x="2" y="51"/>
                  </a:lnTo>
                  <a:lnTo>
                    <a:pt x="0" y="47"/>
                  </a:lnTo>
                  <a:lnTo>
                    <a:pt x="0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5785" name="Freeform 29"/>
            <p:cNvSpPr>
              <a:spLocks/>
            </p:cNvSpPr>
            <p:nvPr/>
          </p:nvSpPr>
          <p:spPr bwMode="auto">
            <a:xfrm>
              <a:off x="8098" y="3875"/>
              <a:ext cx="85" cy="85"/>
            </a:xfrm>
            <a:custGeom>
              <a:avLst/>
              <a:gdLst>
                <a:gd name="T0" fmla="*/ 0 w 85"/>
                <a:gd name="T1" fmla="*/ 43 h 85"/>
                <a:gd name="T2" fmla="*/ 0 w 85"/>
                <a:gd name="T3" fmla="*/ 39 h 85"/>
                <a:gd name="T4" fmla="*/ 2 w 85"/>
                <a:gd name="T5" fmla="*/ 34 h 85"/>
                <a:gd name="T6" fmla="*/ 4 w 85"/>
                <a:gd name="T7" fmla="*/ 27 h 85"/>
                <a:gd name="T8" fmla="*/ 8 w 85"/>
                <a:gd name="T9" fmla="*/ 20 h 85"/>
                <a:gd name="T10" fmla="*/ 13 w 85"/>
                <a:gd name="T11" fmla="*/ 13 h 85"/>
                <a:gd name="T12" fmla="*/ 20 w 85"/>
                <a:gd name="T13" fmla="*/ 7 h 85"/>
                <a:gd name="T14" fmla="*/ 27 w 85"/>
                <a:gd name="T15" fmla="*/ 4 h 85"/>
                <a:gd name="T16" fmla="*/ 34 w 85"/>
                <a:gd name="T17" fmla="*/ 2 h 85"/>
                <a:gd name="T18" fmla="*/ 39 w 85"/>
                <a:gd name="T19" fmla="*/ 0 h 85"/>
                <a:gd name="T20" fmla="*/ 43 w 85"/>
                <a:gd name="T21" fmla="*/ 0 h 85"/>
                <a:gd name="T22" fmla="*/ 48 w 85"/>
                <a:gd name="T23" fmla="*/ 0 h 85"/>
                <a:gd name="T24" fmla="*/ 52 w 85"/>
                <a:gd name="T25" fmla="*/ 2 h 85"/>
                <a:gd name="T26" fmla="*/ 61 w 85"/>
                <a:gd name="T27" fmla="*/ 4 h 85"/>
                <a:gd name="T28" fmla="*/ 68 w 85"/>
                <a:gd name="T29" fmla="*/ 7 h 85"/>
                <a:gd name="T30" fmla="*/ 73 w 85"/>
                <a:gd name="T31" fmla="*/ 13 h 85"/>
                <a:gd name="T32" fmla="*/ 78 w 85"/>
                <a:gd name="T33" fmla="*/ 20 h 85"/>
                <a:gd name="T34" fmla="*/ 82 w 85"/>
                <a:gd name="T35" fmla="*/ 27 h 85"/>
                <a:gd name="T36" fmla="*/ 85 w 85"/>
                <a:gd name="T37" fmla="*/ 34 h 85"/>
                <a:gd name="T38" fmla="*/ 85 w 85"/>
                <a:gd name="T39" fmla="*/ 39 h 85"/>
                <a:gd name="T40" fmla="*/ 85 w 85"/>
                <a:gd name="T41" fmla="*/ 43 h 85"/>
                <a:gd name="T42" fmla="*/ 85 w 85"/>
                <a:gd name="T43" fmla="*/ 43 h 85"/>
                <a:gd name="T44" fmla="*/ 85 w 85"/>
                <a:gd name="T45" fmla="*/ 48 h 85"/>
                <a:gd name="T46" fmla="*/ 85 w 85"/>
                <a:gd name="T47" fmla="*/ 51 h 85"/>
                <a:gd name="T48" fmla="*/ 82 w 85"/>
                <a:gd name="T49" fmla="*/ 60 h 85"/>
                <a:gd name="T50" fmla="*/ 78 w 85"/>
                <a:gd name="T51" fmla="*/ 67 h 85"/>
                <a:gd name="T52" fmla="*/ 73 w 85"/>
                <a:gd name="T53" fmla="*/ 73 h 85"/>
                <a:gd name="T54" fmla="*/ 68 w 85"/>
                <a:gd name="T55" fmla="*/ 78 h 85"/>
                <a:gd name="T56" fmla="*/ 61 w 85"/>
                <a:gd name="T57" fmla="*/ 81 h 85"/>
                <a:gd name="T58" fmla="*/ 52 w 85"/>
                <a:gd name="T59" fmla="*/ 85 h 85"/>
                <a:gd name="T60" fmla="*/ 48 w 85"/>
                <a:gd name="T61" fmla="*/ 85 h 85"/>
                <a:gd name="T62" fmla="*/ 43 w 85"/>
                <a:gd name="T63" fmla="*/ 85 h 85"/>
                <a:gd name="T64" fmla="*/ 39 w 85"/>
                <a:gd name="T65" fmla="*/ 85 h 85"/>
                <a:gd name="T66" fmla="*/ 34 w 85"/>
                <a:gd name="T67" fmla="*/ 85 h 85"/>
                <a:gd name="T68" fmla="*/ 27 w 85"/>
                <a:gd name="T69" fmla="*/ 81 h 85"/>
                <a:gd name="T70" fmla="*/ 20 w 85"/>
                <a:gd name="T71" fmla="*/ 78 h 85"/>
                <a:gd name="T72" fmla="*/ 13 w 85"/>
                <a:gd name="T73" fmla="*/ 73 h 85"/>
                <a:gd name="T74" fmla="*/ 8 w 85"/>
                <a:gd name="T75" fmla="*/ 67 h 85"/>
                <a:gd name="T76" fmla="*/ 4 w 85"/>
                <a:gd name="T77" fmla="*/ 60 h 85"/>
                <a:gd name="T78" fmla="*/ 2 w 85"/>
                <a:gd name="T79" fmla="*/ 51 h 85"/>
                <a:gd name="T80" fmla="*/ 0 w 85"/>
                <a:gd name="T81" fmla="*/ 48 h 85"/>
                <a:gd name="T82" fmla="*/ 0 w 85"/>
                <a:gd name="T83" fmla="*/ 43 h 8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85"/>
                <a:gd name="T127" fmla="*/ 0 h 85"/>
                <a:gd name="T128" fmla="*/ 85 w 85"/>
                <a:gd name="T129" fmla="*/ 85 h 8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85" h="85">
                  <a:moveTo>
                    <a:pt x="0" y="43"/>
                  </a:moveTo>
                  <a:lnTo>
                    <a:pt x="0" y="39"/>
                  </a:lnTo>
                  <a:lnTo>
                    <a:pt x="2" y="34"/>
                  </a:lnTo>
                  <a:lnTo>
                    <a:pt x="4" y="27"/>
                  </a:lnTo>
                  <a:lnTo>
                    <a:pt x="8" y="20"/>
                  </a:lnTo>
                  <a:lnTo>
                    <a:pt x="13" y="13"/>
                  </a:lnTo>
                  <a:lnTo>
                    <a:pt x="20" y="7"/>
                  </a:lnTo>
                  <a:lnTo>
                    <a:pt x="27" y="4"/>
                  </a:lnTo>
                  <a:lnTo>
                    <a:pt x="34" y="2"/>
                  </a:lnTo>
                  <a:lnTo>
                    <a:pt x="39" y="0"/>
                  </a:lnTo>
                  <a:lnTo>
                    <a:pt x="43" y="0"/>
                  </a:lnTo>
                  <a:lnTo>
                    <a:pt x="48" y="0"/>
                  </a:lnTo>
                  <a:lnTo>
                    <a:pt x="52" y="2"/>
                  </a:lnTo>
                  <a:lnTo>
                    <a:pt x="61" y="4"/>
                  </a:lnTo>
                  <a:lnTo>
                    <a:pt x="68" y="7"/>
                  </a:lnTo>
                  <a:lnTo>
                    <a:pt x="73" y="13"/>
                  </a:lnTo>
                  <a:lnTo>
                    <a:pt x="78" y="20"/>
                  </a:lnTo>
                  <a:lnTo>
                    <a:pt x="82" y="27"/>
                  </a:lnTo>
                  <a:lnTo>
                    <a:pt x="85" y="34"/>
                  </a:lnTo>
                  <a:lnTo>
                    <a:pt x="85" y="39"/>
                  </a:lnTo>
                  <a:lnTo>
                    <a:pt x="85" y="43"/>
                  </a:lnTo>
                  <a:lnTo>
                    <a:pt x="85" y="48"/>
                  </a:lnTo>
                  <a:lnTo>
                    <a:pt x="85" y="51"/>
                  </a:lnTo>
                  <a:lnTo>
                    <a:pt x="82" y="60"/>
                  </a:lnTo>
                  <a:lnTo>
                    <a:pt x="78" y="67"/>
                  </a:lnTo>
                  <a:lnTo>
                    <a:pt x="73" y="73"/>
                  </a:lnTo>
                  <a:lnTo>
                    <a:pt x="68" y="78"/>
                  </a:lnTo>
                  <a:lnTo>
                    <a:pt x="61" y="81"/>
                  </a:lnTo>
                  <a:lnTo>
                    <a:pt x="52" y="85"/>
                  </a:lnTo>
                  <a:lnTo>
                    <a:pt x="48" y="85"/>
                  </a:lnTo>
                  <a:lnTo>
                    <a:pt x="43" y="85"/>
                  </a:lnTo>
                  <a:lnTo>
                    <a:pt x="39" y="85"/>
                  </a:lnTo>
                  <a:lnTo>
                    <a:pt x="34" y="85"/>
                  </a:lnTo>
                  <a:lnTo>
                    <a:pt x="27" y="81"/>
                  </a:lnTo>
                  <a:lnTo>
                    <a:pt x="20" y="78"/>
                  </a:lnTo>
                  <a:lnTo>
                    <a:pt x="13" y="73"/>
                  </a:lnTo>
                  <a:lnTo>
                    <a:pt x="8" y="67"/>
                  </a:lnTo>
                  <a:lnTo>
                    <a:pt x="4" y="60"/>
                  </a:lnTo>
                  <a:lnTo>
                    <a:pt x="2" y="51"/>
                  </a:lnTo>
                  <a:lnTo>
                    <a:pt x="0" y="48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5786" name="Freeform 30"/>
            <p:cNvSpPr>
              <a:spLocks/>
            </p:cNvSpPr>
            <p:nvPr/>
          </p:nvSpPr>
          <p:spPr bwMode="auto">
            <a:xfrm>
              <a:off x="8098" y="3875"/>
              <a:ext cx="85" cy="85"/>
            </a:xfrm>
            <a:custGeom>
              <a:avLst/>
              <a:gdLst>
                <a:gd name="T0" fmla="*/ 0 w 85"/>
                <a:gd name="T1" fmla="*/ 43 h 85"/>
                <a:gd name="T2" fmla="*/ 0 w 85"/>
                <a:gd name="T3" fmla="*/ 39 h 85"/>
                <a:gd name="T4" fmla="*/ 2 w 85"/>
                <a:gd name="T5" fmla="*/ 34 h 85"/>
                <a:gd name="T6" fmla="*/ 4 w 85"/>
                <a:gd name="T7" fmla="*/ 27 h 85"/>
                <a:gd name="T8" fmla="*/ 8 w 85"/>
                <a:gd name="T9" fmla="*/ 20 h 85"/>
                <a:gd name="T10" fmla="*/ 13 w 85"/>
                <a:gd name="T11" fmla="*/ 13 h 85"/>
                <a:gd name="T12" fmla="*/ 20 w 85"/>
                <a:gd name="T13" fmla="*/ 7 h 85"/>
                <a:gd name="T14" fmla="*/ 27 w 85"/>
                <a:gd name="T15" fmla="*/ 4 h 85"/>
                <a:gd name="T16" fmla="*/ 34 w 85"/>
                <a:gd name="T17" fmla="*/ 2 h 85"/>
                <a:gd name="T18" fmla="*/ 39 w 85"/>
                <a:gd name="T19" fmla="*/ 0 h 85"/>
                <a:gd name="T20" fmla="*/ 43 w 85"/>
                <a:gd name="T21" fmla="*/ 0 h 85"/>
                <a:gd name="T22" fmla="*/ 48 w 85"/>
                <a:gd name="T23" fmla="*/ 0 h 85"/>
                <a:gd name="T24" fmla="*/ 52 w 85"/>
                <a:gd name="T25" fmla="*/ 2 h 85"/>
                <a:gd name="T26" fmla="*/ 61 w 85"/>
                <a:gd name="T27" fmla="*/ 4 h 85"/>
                <a:gd name="T28" fmla="*/ 68 w 85"/>
                <a:gd name="T29" fmla="*/ 7 h 85"/>
                <a:gd name="T30" fmla="*/ 73 w 85"/>
                <a:gd name="T31" fmla="*/ 13 h 85"/>
                <a:gd name="T32" fmla="*/ 78 w 85"/>
                <a:gd name="T33" fmla="*/ 20 h 85"/>
                <a:gd name="T34" fmla="*/ 82 w 85"/>
                <a:gd name="T35" fmla="*/ 27 h 85"/>
                <a:gd name="T36" fmla="*/ 85 w 85"/>
                <a:gd name="T37" fmla="*/ 34 h 85"/>
                <a:gd name="T38" fmla="*/ 85 w 85"/>
                <a:gd name="T39" fmla="*/ 39 h 85"/>
                <a:gd name="T40" fmla="*/ 85 w 85"/>
                <a:gd name="T41" fmla="*/ 43 h 85"/>
                <a:gd name="T42" fmla="*/ 85 w 85"/>
                <a:gd name="T43" fmla="*/ 43 h 85"/>
                <a:gd name="T44" fmla="*/ 85 w 85"/>
                <a:gd name="T45" fmla="*/ 48 h 85"/>
                <a:gd name="T46" fmla="*/ 85 w 85"/>
                <a:gd name="T47" fmla="*/ 51 h 85"/>
                <a:gd name="T48" fmla="*/ 82 w 85"/>
                <a:gd name="T49" fmla="*/ 60 h 85"/>
                <a:gd name="T50" fmla="*/ 78 w 85"/>
                <a:gd name="T51" fmla="*/ 67 h 85"/>
                <a:gd name="T52" fmla="*/ 73 w 85"/>
                <a:gd name="T53" fmla="*/ 73 h 85"/>
                <a:gd name="T54" fmla="*/ 68 w 85"/>
                <a:gd name="T55" fmla="*/ 78 h 85"/>
                <a:gd name="T56" fmla="*/ 61 w 85"/>
                <a:gd name="T57" fmla="*/ 81 h 85"/>
                <a:gd name="T58" fmla="*/ 52 w 85"/>
                <a:gd name="T59" fmla="*/ 85 h 85"/>
                <a:gd name="T60" fmla="*/ 48 w 85"/>
                <a:gd name="T61" fmla="*/ 85 h 85"/>
                <a:gd name="T62" fmla="*/ 43 w 85"/>
                <a:gd name="T63" fmla="*/ 85 h 85"/>
                <a:gd name="T64" fmla="*/ 39 w 85"/>
                <a:gd name="T65" fmla="*/ 85 h 85"/>
                <a:gd name="T66" fmla="*/ 34 w 85"/>
                <a:gd name="T67" fmla="*/ 85 h 85"/>
                <a:gd name="T68" fmla="*/ 27 w 85"/>
                <a:gd name="T69" fmla="*/ 81 h 85"/>
                <a:gd name="T70" fmla="*/ 20 w 85"/>
                <a:gd name="T71" fmla="*/ 78 h 85"/>
                <a:gd name="T72" fmla="*/ 13 w 85"/>
                <a:gd name="T73" fmla="*/ 73 h 85"/>
                <a:gd name="T74" fmla="*/ 8 w 85"/>
                <a:gd name="T75" fmla="*/ 67 h 85"/>
                <a:gd name="T76" fmla="*/ 4 w 85"/>
                <a:gd name="T77" fmla="*/ 60 h 85"/>
                <a:gd name="T78" fmla="*/ 2 w 85"/>
                <a:gd name="T79" fmla="*/ 51 h 85"/>
                <a:gd name="T80" fmla="*/ 0 w 85"/>
                <a:gd name="T81" fmla="*/ 48 h 85"/>
                <a:gd name="T82" fmla="*/ 0 w 85"/>
                <a:gd name="T83" fmla="*/ 43 h 8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85"/>
                <a:gd name="T127" fmla="*/ 0 h 85"/>
                <a:gd name="T128" fmla="*/ 85 w 85"/>
                <a:gd name="T129" fmla="*/ 85 h 8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85" h="85">
                  <a:moveTo>
                    <a:pt x="0" y="43"/>
                  </a:moveTo>
                  <a:lnTo>
                    <a:pt x="0" y="39"/>
                  </a:lnTo>
                  <a:lnTo>
                    <a:pt x="2" y="34"/>
                  </a:lnTo>
                  <a:lnTo>
                    <a:pt x="4" y="27"/>
                  </a:lnTo>
                  <a:lnTo>
                    <a:pt x="8" y="20"/>
                  </a:lnTo>
                  <a:lnTo>
                    <a:pt x="13" y="13"/>
                  </a:lnTo>
                  <a:lnTo>
                    <a:pt x="20" y="7"/>
                  </a:lnTo>
                  <a:lnTo>
                    <a:pt x="27" y="4"/>
                  </a:lnTo>
                  <a:lnTo>
                    <a:pt x="34" y="2"/>
                  </a:lnTo>
                  <a:lnTo>
                    <a:pt x="39" y="0"/>
                  </a:lnTo>
                  <a:lnTo>
                    <a:pt x="43" y="0"/>
                  </a:lnTo>
                  <a:lnTo>
                    <a:pt x="48" y="0"/>
                  </a:lnTo>
                  <a:lnTo>
                    <a:pt x="52" y="2"/>
                  </a:lnTo>
                  <a:lnTo>
                    <a:pt x="61" y="4"/>
                  </a:lnTo>
                  <a:lnTo>
                    <a:pt x="68" y="7"/>
                  </a:lnTo>
                  <a:lnTo>
                    <a:pt x="73" y="13"/>
                  </a:lnTo>
                  <a:lnTo>
                    <a:pt x="78" y="20"/>
                  </a:lnTo>
                  <a:lnTo>
                    <a:pt x="82" y="27"/>
                  </a:lnTo>
                  <a:lnTo>
                    <a:pt x="85" y="34"/>
                  </a:lnTo>
                  <a:lnTo>
                    <a:pt x="85" y="39"/>
                  </a:lnTo>
                  <a:lnTo>
                    <a:pt x="85" y="43"/>
                  </a:lnTo>
                  <a:lnTo>
                    <a:pt x="85" y="48"/>
                  </a:lnTo>
                  <a:lnTo>
                    <a:pt x="85" y="51"/>
                  </a:lnTo>
                  <a:lnTo>
                    <a:pt x="82" y="60"/>
                  </a:lnTo>
                  <a:lnTo>
                    <a:pt x="78" y="67"/>
                  </a:lnTo>
                  <a:lnTo>
                    <a:pt x="73" y="73"/>
                  </a:lnTo>
                  <a:lnTo>
                    <a:pt x="68" y="78"/>
                  </a:lnTo>
                  <a:lnTo>
                    <a:pt x="61" y="81"/>
                  </a:lnTo>
                  <a:lnTo>
                    <a:pt x="52" y="85"/>
                  </a:lnTo>
                  <a:lnTo>
                    <a:pt x="48" y="85"/>
                  </a:lnTo>
                  <a:lnTo>
                    <a:pt x="43" y="85"/>
                  </a:lnTo>
                  <a:lnTo>
                    <a:pt x="39" y="85"/>
                  </a:lnTo>
                  <a:lnTo>
                    <a:pt x="34" y="85"/>
                  </a:lnTo>
                  <a:lnTo>
                    <a:pt x="27" y="81"/>
                  </a:lnTo>
                  <a:lnTo>
                    <a:pt x="20" y="78"/>
                  </a:lnTo>
                  <a:lnTo>
                    <a:pt x="13" y="73"/>
                  </a:lnTo>
                  <a:lnTo>
                    <a:pt x="8" y="67"/>
                  </a:lnTo>
                  <a:lnTo>
                    <a:pt x="4" y="60"/>
                  </a:lnTo>
                  <a:lnTo>
                    <a:pt x="2" y="51"/>
                  </a:lnTo>
                  <a:lnTo>
                    <a:pt x="0" y="48"/>
                  </a:lnTo>
                  <a:lnTo>
                    <a:pt x="0" y="4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5787" name="Freeform 31"/>
            <p:cNvSpPr>
              <a:spLocks/>
            </p:cNvSpPr>
            <p:nvPr/>
          </p:nvSpPr>
          <p:spPr bwMode="auto">
            <a:xfrm>
              <a:off x="8098" y="2180"/>
              <a:ext cx="85" cy="85"/>
            </a:xfrm>
            <a:custGeom>
              <a:avLst/>
              <a:gdLst>
                <a:gd name="T0" fmla="*/ 0 w 85"/>
                <a:gd name="T1" fmla="*/ 43 h 85"/>
                <a:gd name="T2" fmla="*/ 0 w 85"/>
                <a:gd name="T3" fmla="*/ 39 h 85"/>
                <a:gd name="T4" fmla="*/ 2 w 85"/>
                <a:gd name="T5" fmla="*/ 34 h 85"/>
                <a:gd name="T6" fmla="*/ 4 w 85"/>
                <a:gd name="T7" fmla="*/ 27 h 85"/>
                <a:gd name="T8" fmla="*/ 8 w 85"/>
                <a:gd name="T9" fmla="*/ 20 h 85"/>
                <a:gd name="T10" fmla="*/ 13 w 85"/>
                <a:gd name="T11" fmla="*/ 13 h 85"/>
                <a:gd name="T12" fmla="*/ 20 w 85"/>
                <a:gd name="T13" fmla="*/ 7 h 85"/>
                <a:gd name="T14" fmla="*/ 27 w 85"/>
                <a:gd name="T15" fmla="*/ 4 h 85"/>
                <a:gd name="T16" fmla="*/ 34 w 85"/>
                <a:gd name="T17" fmla="*/ 2 h 85"/>
                <a:gd name="T18" fmla="*/ 39 w 85"/>
                <a:gd name="T19" fmla="*/ 0 h 85"/>
                <a:gd name="T20" fmla="*/ 43 w 85"/>
                <a:gd name="T21" fmla="*/ 0 h 85"/>
                <a:gd name="T22" fmla="*/ 48 w 85"/>
                <a:gd name="T23" fmla="*/ 0 h 85"/>
                <a:gd name="T24" fmla="*/ 52 w 85"/>
                <a:gd name="T25" fmla="*/ 2 h 85"/>
                <a:gd name="T26" fmla="*/ 61 w 85"/>
                <a:gd name="T27" fmla="*/ 4 h 85"/>
                <a:gd name="T28" fmla="*/ 68 w 85"/>
                <a:gd name="T29" fmla="*/ 7 h 85"/>
                <a:gd name="T30" fmla="*/ 73 w 85"/>
                <a:gd name="T31" fmla="*/ 13 h 85"/>
                <a:gd name="T32" fmla="*/ 78 w 85"/>
                <a:gd name="T33" fmla="*/ 20 h 85"/>
                <a:gd name="T34" fmla="*/ 82 w 85"/>
                <a:gd name="T35" fmla="*/ 27 h 85"/>
                <a:gd name="T36" fmla="*/ 85 w 85"/>
                <a:gd name="T37" fmla="*/ 34 h 85"/>
                <a:gd name="T38" fmla="*/ 85 w 85"/>
                <a:gd name="T39" fmla="*/ 39 h 85"/>
                <a:gd name="T40" fmla="*/ 85 w 85"/>
                <a:gd name="T41" fmla="*/ 43 h 85"/>
                <a:gd name="T42" fmla="*/ 85 w 85"/>
                <a:gd name="T43" fmla="*/ 43 h 85"/>
                <a:gd name="T44" fmla="*/ 85 w 85"/>
                <a:gd name="T45" fmla="*/ 48 h 85"/>
                <a:gd name="T46" fmla="*/ 85 w 85"/>
                <a:gd name="T47" fmla="*/ 52 h 85"/>
                <a:gd name="T48" fmla="*/ 82 w 85"/>
                <a:gd name="T49" fmla="*/ 60 h 85"/>
                <a:gd name="T50" fmla="*/ 78 w 85"/>
                <a:gd name="T51" fmla="*/ 67 h 85"/>
                <a:gd name="T52" fmla="*/ 73 w 85"/>
                <a:gd name="T53" fmla="*/ 73 h 85"/>
                <a:gd name="T54" fmla="*/ 68 w 85"/>
                <a:gd name="T55" fmla="*/ 78 h 85"/>
                <a:gd name="T56" fmla="*/ 61 w 85"/>
                <a:gd name="T57" fmla="*/ 82 h 85"/>
                <a:gd name="T58" fmla="*/ 52 w 85"/>
                <a:gd name="T59" fmla="*/ 85 h 85"/>
                <a:gd name="T60" fmla="*/ 48 w 85"/>
                <a:gd name="T61" fmla="*/ 85 h 85"/>
                <a:gd name="T62" fmla="*/ 43 w 85"/>
                <a:gd name="T63" fmla="*/ 85 h 85"/>
                <a:gd name="T64" fmla="*/ 39 w 85"/>
                <a:gd name="T65" fmla="*/ 85 h 85"/>
                <a:gd name="T66" fmla="*/ 34 w 85"/>
                <a:gd name="T67" fmla="*/ 85 h 85"/>
                <a:gd name="T68" fmla="*/ 27 w 85"/>
                <a:gd name="T69" fmla="*/ 82 h 85"/>
                <a:gd name="T70" fmla="*/ 20 w 85"/>
                <a:gd name="T71" fmla="*/ 78 h 85"/>
                <a:gd name="T72" fmla="*/ 13 w 85"/>
                <a:gd name="T73" fmla="*/ 73 h 85"/>
                <a:gd name="T74" fmla="*/ 8 w 85"/>
                <a:gd name="T75" fmla="*/ 67 h 85"/>
                <a:gd name="T76" fmla="*/ 4 w 85"/>
                <a:gd name="T77" fmla="*/ 60 h 85"/>
                <a:gd name="T78" fmla="*/ 2 w 85"/>
                <a:gd name="T79" fmla="*/ 52 h 85"/>
                <a:gd name="T80" fmla="*/ 0 w 85"/>
                <a:gd name="T81" fmla="*/ 48 h 85"/>
                <a:gd name="T82" fmla="*/ 0 w 85"/>
                <a:gd name="T83" fmla="*/ 43 h 8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85"/>
                <a:gd name="T127" fmla="*/ 0 h 85"/>
                <a:gd name="T128" fmla="*/ 85 w 85"/>
                <a:gd name="T129" fmla="*/ 85 h 8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85" h="85">
                  <a:moveTo>
                    <a:pt x="0" y="43"/>
                  </a:moveTo>
                  <a:lnTo>
                    <a:pt x="0" y="39"/>
                  </a:lnTo>
                  <a:lnTo>
                    <a:pt x="2" y="34"/>
                  </a:lnTo>
                  <a:lnTo>
                    <a:pt x="4" y="27"/>
                  </a:lnTo>
                  <a:lnTo>
                    <a:pt x="8" y="20"/>
                  </a:lnTo>
                  <a:lnTo>
                    <a:pt x="13" y="13"/>
                  </a:lnTo>
                  <a:lnTo>
                    <a:pt x="20" y="7"/>
                  </a:lnTo>
                  <a:lnTo>
                    <a:pt x="27" y="4"/>
                  </a:lnTo>
                  <a:lnTo>
                    <a:pt x="34" y="2"/>
                  </a:lnTo>
                  <a:lnTo>
                    <a:pt x="39" y="0"/>
                  </a:lnTo>
                  <a:lnTo>
                    <a:pt x="43" y="0"/>
                  </a:lnTo>
                  <a:lnTo>
                    <a:pt x="48" y="0"/>
                  </a:lnTo>
                  <a:lnTo>
                    <a:pt x="52" y="2"/>
                  </a:lnTo>
                  <a:lnTo>
                    <a:pt x="61" y="4"/>
                  </a:lnTo>
                  <a:lnTo>
                    <a:pt x="68" y="7"/>
                  </a:lnTo>
                  <a:lnTo>
                    <a:pt x="73" y="13"/>
                  </a:lnTo>
                  <a:lnTo>
                    <a:pt x="78" y="20"/>
                  </a:lnTo>
                  <a:lnTo>
                    <a:pt x="82" y="27"/>
                  </a:lnTo>
                  <a:lnTo>
                    <a:pt x="85" y="34"/>
                  </a:lnTo>
                  <a:lnTo>
                    <a:pt x="85" y="39"/>
                  </a:lnTo>
                  <a:lnTo>
                    <a:pt x="85" y="43"/>
                  </a:lnTo>
                  <a:lnTo>
                    <a:pt x="85" y="48"/>
                  </a:lnTo>
                  <a:lnTo>
                    <a:pt x="85" y="52"/>
                  </a:lnTo>
                  <a:lnTo>
                    <a:pt x="82" y="60"/>
                  </a:lnTo>
                  <a:lnTo>
                    <a:pt x="78" y="67"/>
                  </a:lnTo>
                  <a:lnTo>
                    <a:pt x="73" y="73"/>
                  </a:lnTo>
                  <a:lnTo>
                    <a:pt x="68" y="78"/>
                  </a:lnTo>
                  <a:lnTo>
                    <a:pt x="61" y="82"/>
                  </a:lnTo>
                  <a:lnTo>
                    <a:pt x="52" y="85"/>
                  </a:lnTo>
                  <a:lnTo>
                    <a:pt x="48" y="85"/>
                  </a:lnTo>
                  <a:lnTo>
                    <a:pt x="43" y="85"/>
                  </a:lnTo>
                  <a:lnTo>
                    <a:pt x="39" y="85"/>
                  </a:lnTo>
                  <a:lnTo>
                    <a:pt x="34" y="85"/>
                  </a:lnTo>
                  <a:lnTo>
                    <a:pt x="27" y="82"/>
                  </a:lnTo>
                  <a:lnTo>
                    <a:pt x="20" y="78"/>
                  </a:lnTo>
                  <a:lnTo>
                    <a:pt x="13" y="73"/>
                  </a:lnTo>
                  <a:lnTo>
                    <a:pt x="8" y="67"/>
                  </a:lnTo>
                  <a:lnTo>
                    <a:pt x="4" y="60"/>
                  </a:lnTo>
                  <a:lnTo>
                    <a:pt x="2" y="52"/>
                  </a:lnTo>
                  <a:lnTo>
                    <a:pt x="0" y="48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5788" name="Freeform 32"/>
            <p:cNvSpPr>
              <a:spLocks/>
            </p:cNvSpPr>
            <p:nvPr/>
          </p:nvSpPr>
          <p:spPr bwMode="auto">
            <a:xfrm>
              <a:off x="8098" y="2180"/>
              <a:ext cx="85" cy="85"/>
            </a:xfrm>
            <a:custGeom>
              <a:avLst/>
              <a:gdLst>
                <a:gd name="T0" fmla="*/ 0 w 85"/>
                <a:gd name="T1" fmla="*/ 43 h 85"/>
                <a:gd name="T2" fmla="*/ 0 w 85"/>
                <a:gd name="T3" fmla="*/ 39 h 85"/>
                <a:gd name="T4" fmla="*/ 2 w 85"/>
                <a:gd name="T5" fmla="*/ 34 h 85"/>
                <a:gd name="T6" fmla="*/ 4 w 85"/>
                <a:gd name="T7" fmla="*/ 27 h 85"/>
                <a:gd name="T8" fmla="*/ 8 w 85"/>
                <a:gd name="T9" fmla="*/ 20 h 85"/>
                <a:gd name="T10" fmla="*/ 13 w 85"/>
                <a:gd name="T11" fmla="*/ 13 h 85"/>
                <a:gd name="T12" fmla="*/ 20 w 85"/>
                <a:gd name="T13" fmla="*/ 7 h 85"/>
                <a:gd name="T14" fmla="*/ 27 w 85"/>
                <a:gd name="T15" fmla="*/ 4 h 85"/>
                <a:gd name="T16" fmla="*/ 34 w 85"/>
                <a:gd name="T17" fmla="*/ 2 h 85"/>
                <a:gd name="T18" fmla="*/ 39 w 85"/>
                <a:gd name="T19" fmla="*/ 0 h 85"/>
                <a:gd name="T20" fmla="*/ 43 w 85"/>
                <a:gd name="T21" fmla="*/ 0 h 85"/>
                <a:gd name="T22" fmla="*/ 48 w 85"/>
                <a:gd name="T23" fmla="*/ 0 h 85"/>
                <a:gd name="T24" fmla="*/ 52 w 85"/>
                <a:gd name="T25" fmla="*/ 2 h 85"/>
                <a:gd name="T26" fmla="*/ 61 w 85"/>
                <a:gd name="T27" fmla="*/ 4 h 85"/>
                <a:gd name="T28" fmla="*/ 68 w 85"/>
                <a:gd name="T29" fmla="*/ 7 h 85"/>
                <a:gd name="T30" fmla="*/ 73 w 85"/>
                <a:gd name="T31" fmla="*/ 13 h 85"/>
                <a:gd name="T32" fmla="*/ 78 w 85"/>
                <a:gd name="T33" fmla="*/ 20 h 85"/>
                <a:gd name="T34" fmla="*/ 82 w 85"/>
                <a:gd name="T35" fmla="*/ 27 h 85"/>
                <a:gd name="T36" fmla="*/ 85 w 85"/>
                <a:gd name="T37" fmla="*/ 34 h 85"/>
                <a:gd name="T38" fmla="*/ 85 w 85"/>
                <a:gd name="T39" fmla="*/ 39 h 85"/>
                <a:gd name="T40" fmla="*/ 85 w 85"/>
                <a:gd name="T41" fmla="*/ 43 h 85"/>
                <a:gd name="T42" fmla="*/ 85 w 85"/>
                <a:gd name="T43" fmla="*/ 43 h 85"/>
                <a:gd name="T44" fmla="*/ 85 w 85"/>
                <a:gd name="T45" fmla="*/ 48 h 85"/>
                <a:gd name="T46" fmla="*/ 85 w 85"/>
                <a:gd name="T47" fmla="*/ 52 h 85"/>
                <a:gd name="T48" fmla="*/ 82 w 85"/>
                <a:gd name="T49" fmla="*/ 60 h 85"/>
                <a:gd name="T50" fmla="*/ 78 w 85"/>
                <a:gd name="T51" fmla="*/ 67 h 85"/>
                <a:gd name="T52" fmla="*/ 73 w 85"/>
                <a:gd name="T53" fmla="*/ 73 h 85"/>
                <a:gd name="T54" fmla="*/ 68 w 85"/>
                <a:gd name="T55" fmla="*/ 78 h 85"/>
                <a:gd name="T56" fmla="*/ 61 w 85"/>
                <a:gd name="T57" fmla="*/ 82 h 85"/>
                <a:gd name="T58" fmla="*/ 52 w 85"/>
                <a:gd name="T59" fmla="*/ 85 h 85"/>
                <a:gd name="T60" fmla="*/ 48 w 85"/>
                <a:gd name="T61" fmla="*/ 85 h 85"/>
                <a:gd name="T62" fmla="*/ 43 w 85"/>
                <a:gd name="T63" fmla="*/ 85 h 85"/>
                <a:gd name="T64" fmla="*/ 39 w 85"/>
                <a:gd name="T65" fmla="*/ 85 h 85"/>
                <a:gd name="T66" fmla="*/ 34 w 85"/>
                <a:gd name="T67" fmla="*/ 85 h 85"/>
                <a:gd name="T68" fmla="*/ 27 w 85"/>
                <a:gd name="T69" fmla="*/ 82 h 85"/>
                <a:gd name="T70" fmla="*/ 20 w 85"/>
                <a:gd name="T71" fmla="*/ 78 h 85"/>
                <a:gd name="T72" fmla="*/ 13 w 85"/>
                <a:gd name="T73" fmla="*/ 73 h 85"/>
                <a:gd name="T74" fmla="*/ 8 w 85"/>
                <a:gd name="T75" fmla="*/ 67 h 85"/>
                <a:gd name="T76" fmla="*/ 4 w 85"/>
                <a:gd name="T77" fmla="*/ 60 h 85"/>
                <a:gd name="T78" fmla="*/ 2 w 85"/>
                <a:gd name="T79" fmla="*/ 52 h 85"/>
                <a:gd name="T80" fmla="*/ 0 w 85"/>
                <a:gd name="T81" fmla="*/ 48 h 85"/>
                <a:gd name="T82" fmla="*/ 0 w 85"/>
                <a:gd name="T83" fmla="*/ 43 h 8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85"/>
                <a:gd name="T127" fmla="*/ 0 h 85"/>
                <a:gd name="T128" fmla="*/ 85 w 85"/>
                <a:gd name="T129" fmla="*/ 85 h 8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85" h="85">
                  <a:moveTo>
                    <a:pt x="0" y="43"/>
                  </a:moveTo>
                  <a:lnTo>
                    <a:pt x="0" y="39"/>
                  </a:lnTo>
                  <a:lnTo>
                    <a:pt x="2" y="34"/>
                  </a:lnTo>
                  <a:lnTo>
                    <a:pt x="4" y="27"/>
                  </a:lnTo>
                  <a:lnTo>
                    <a:pt x="8" y="20"/>
                  </a:lnTo>
                  <a:lnTo>
                    <a:pt x="13" y="13"/>
                  </a:lnTo>
                  <a:lnTo>
                    <a:pt x="20" y="7"/>
                  </a:lnTo>
                  <a:lnTo>
                    <a:pt x="27" y="4"/>
                  </a:lnTo>
                  <a:lnTo>
                    <a:pt x="34" y="2"/>
                  </a:lnTo>
                  <a:lnTo>
                    <a:pt x="39" y="0"/>
                  </a:lnTo>
                  <a:lnTo>
                    <a:pt x="43" y="0"/>
                  </a:lnTo>
                  <a:lnTo>
                    <a:pt x="48" y="0"/>
                  </a:lnTo>
                  <a:lnTo>
                    <a:pt x="52" y="2"/>
                  </a:lnTo>
                  <a:lnTo>
                    <a:pt x="61" y="4"/>
                  </a:lnTo>
                  <a:lnTo>
                    <a:pt x="68" y="7"/>
                  </a:lnTo>
                  <a:lnTo>
                    <a:pt x="73" y="13"/>
                  </a:lnTo>
                  <a:lnTo>
                    <a:pt x="78" y="20"/>
                  </a:lnTo>
                  <a:lnTo>
                    <a:pt x="82" y="27"/>
                  </a:lnTo>
                  <a:lnTo>
                    <a:pt x="85" y="34"/>
                  </a:lnTo>
                  <a:lnTo>
                    <a:pt x="85" y="39"/>
                  </a:lnTo>
                  <a:lnTo>
                    <a:pt x="85" y="43"/>
                  </a:lnTo>
                  <a:lnTo>
                    <a:pt x="85" y="48"/>
                  </a:lnTo>
                  <a:lnTo>
                    <a:pt x="85" y="52"/>
                  </a:lnTo>
                  <a:lnTo>
                    <a:pt x="82" y="60"/>
                  </a:lnTo>
                  <a:lnTo>
                    <a:pt x="78" y="67"/>
                  </a:lnTo>
                  <a:lnTo>
                    <a:pt x="73" y="73"/>
                  </a:lnTo>
                  <a:lnTo>
                    <a:pt x="68" y="78"/>
                  </a:lnTo>
                  <a:lnTo>
                    <a:pt x="61" y="82"/>
                  </a:lnTo>
                  <a:lnTo>
                    <a:pt x="52" y="85"/>
                  </a:lnTo>
                  <a:lnTo>
                    <a:pt x="48" y="85"/>
                  </a:lnTo>
                  <a:lnTo>
                    <a:pt x="43" y="85"/>
                  </a:lnTo>
                  <a:lnTo>
                    <a:pt x="39" y="85"/>
                  </a:lnTo>
                  <a:lnTo>
                    <a:pt x="34" y="85"/>
                  </a:lnTo>
                  <a:lnTo>
                    <a:pt x="27" y="82"/>
                  </a:lnTo>
                  <a:lnTo>
                    <a:pt x="20" y="78"/>
                  </a:lnTo>
                  <a:lnTo>
                    <a:pt x="13" y="73"/>
                  </a:lnTo>
                  <a:lnTo>
                    <a:pt x="8" y="67"/>
                  </a:lnTo>
                  <a:lnTo>
                    <a:pt x="4" y="60"/>
                  </a:lnTo>
                  <a:lnTo>
                    <a:pt x="2" y="52"/>
                  </a:lnTo>
                  <a:lnTo>
                    <a:pt x="0" y="48"/>
                  </a:lnTo>
                  <a:lnTo>
                    <a:pt x="0" y="4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5789" name="Freeform 33"/>
            <p:cNvSpPr>
              <a:spLocks/>
            </p:cNvSpPr>
            <p:nvPr/>
          </p:nvSpPr>
          <p:spPr bwMode="auto">
            <a:xfrm>
              <a:off x="8946" y="3028"/>
              <a:ext cx="85" cy="84"/>
            </a:xfrm>
            <a:custGeom>
              <a:avLst/>
              <a:gdLst>
                <a:gd name="T0" fmla="*/ 0 w 85"/>
                <a:gd name="T1" fmla="*/ 42 h 84"/>
                <a:gd name="T2" fmla="*/ 0 w 85"/>
                <a:gd name="T3" fmla="*/ 39 h 84"/>
                <a:gd name="T4" fmla="*/ 2 w 85"/>
                <a:gd name="T5" fmla="*/ 33 h 84"/>
                <a:gd name="T6" fmla="*/ 4 w 85"/>
                <a:gd name="T7" fmla="*/ 26 h 84"/>
                <a:gd name="T8" fmla="*/ 7 w 85"/>
                <a:gd name="T9" fmla="*/ 19 h 84"/>
                <a:gd name="T10" fmla="*/ 12 w 85"/>
                <a:gd name="T11" fmla="*/ 12 h 84"/>
                <a:gd name="T12" fmla="*/ 19 w 85"/>
                <a:gd name="T13" fmla="*/ 7 h 84"/>
                <a:gd name="T14" fmla="*/ 27 w 85"/>
                <a:gd name="T15" fmla="*/ 3 h 84"/>
                <a:gd name="T16" fmla="*/ 34 w 85"/>
                <a:gd name="T17" fmla="*/ 2 h 84"/>
                <a:gd name="T18" fmla="*/ 39 w 85"/>
                <a:gd name="T19" fmla="*/ 0 h 84"/>
                <a:gd name="T20" fmla="*/ 42 w 85"/>
                <a:gd name="T21" fmla="*/ 0 h 84"/>
                <a:gd name="T22" fmla="*/ 48 w 85"/>
                <a:gd name="T23" fmla="*/ 0 h 84"/>
                <a:gd name="T24" fmla="*/ 51 w 85"/>
                <a:gd name="T25" fmla="*/ 2 h 84"/>
                <a:gd name="T26" fmla="*/ 60 w 85"/>
                <a:gd name="T27" fmla="*/ 3 h 84"/>
                <a:gd name="T28" fmla="*/ 67 w 85"/>
                <a:gd name="T29" fmla="*/ 7 h 84"/>
                <a:gd name="T30" fmla="*/ 72 w 85"/>
                <a:gd name="T31" fmla="*/ 12 h 84"/>
                <a:gd name="T32" fmla="*/ 78 w 85"/>
                <a:gd name="T33" fmla="*/ 19 h 84"/>
                <a:gd name="T34" fmla="*/ 81 w 85"/>
                <a:gd name="T35" fmla="*/ 26 h 84"/>
                <a:gd name="T36" fmla="*/ 85 w 85"/>
                <a:gd name="T37" fmla="*/ 33 h 84"/>
                <a:gd name="T38" fmla="*/ 85 w 85"/>
                <a:gd name="T39" fmla="*/ 39 h 84"/>
                <a:gd name="T40" fmla="*/ 85 w 85"/>
                <a:gd name="T41" fmla="*/ 42 h 84"/>
                <a:gd name="T42" fmla="*/ 85 w 85"/>
                <a:gd name="T43" fmla="*/ 42 h 84"/>
                <a:gd name="T44" fmla="*/ 85 w 85"/>
                <a:gd name="T45" fmla="*/ 47 h 84"/>
                <a:gd name="T46" fmla="*/ 85 w 85"/>
                <a:gd name="T47" fmla="*/ 51 h 84"/>
                <a:gd name="T48" fmla="*/ 81 w 85"/>
                <a:gd name="T49" fmla="*/ 60 h 84"/>
                <a:gd name="T50" fmla="*/ 78 w 85"/>
                <a:gd name="T51" fmla="*/ 67 h 84"/>
                <a:gd name="T52" fmla="*/ 72 w 85"/>
                <a:gd name="T53" fmla="*/ 72 h 84"/>
                <a:gd name="T54" fmla="*/ 67 w 85"/>
                <a:gd name="T55" fmla="*/ 77 h 84"/>
                <a:gd name="T56" fmla="*/ 60 w 85"/>
                <a:gd name="T57" fmla="*/ 81 h 84"/>
                <a:gd name="T58" fmla="*/ 51 w 85"/>
                <a:gd name="T59" fmla="*/ 84 h 84"/>
                <a:gd name="T60" fmla="*/ 48 w 85"/>
                <a:gd name="T61" fmla="*/ 84 h 84"/>
                <a:gd name="T62" fmla="*/ 42 w 85"/>
                <a:gd name="T63" fmla="*/ 84 h 84"/>
                <a:gd name="T64" fmla="*/ 39 w 85"/>
                <a:gd name="T65" fmla="*/ 84 h 84"/>
                <a:gd name="T66" fmla="*/ 34 w 85"/>
                <a:gd name="T67" fmla="*/ 84 h 84"/>
                <a:gd name="T68" fmla="*/ 27 w 85"/>
                <a:gd name="T69" fmla="*/ 81 h 84"/>
                <a:gd name="T70" fmla="*/ 19 w 85"/>
                <a:gd name="T71" fmla="*/ 77 h 84"/>
                <a:gd name="T72" fmla="*/ 12 w 85"/>
                <a:gd name="T73" fmla="*/ 72 h 84"/>
                <a:gd name="T74" fmla="*/ 7 w 85"/>
                <a:gd name="T75" fmla="*/ 67 h 84"/>
                <a:gd name="T76" fmla="*/ 4 w 85"/>
                <a:gd name="T77" fmla="*/ 60 h 84"/>
                <a:gd name="T78" fmla="*/ 2 w 85"/>
                <a:gd name="T79" fmla="*/ 51 h 84"/>
                <a:gd name="T80" fmla="*/ 0 w 85"/>
                <a:gd name="T81" fmla="*/ 47 h 84"/>
                <a:gd name="T82" fmla="*/ 0 w 85"/>
                <a:gd name="T83" fmla="*/ 42 h 8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85"/>
                <a:gd name="T127" fmla="*/ 0 h 84"/>
                <a:gd name="T128" fmla="*/ 85 w 85"/>
                <a:gd name="T129" fmla="*/ 84 h 8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85" h="84">
                  <a:moveTo>
                    <a:pt x="0" y="42"/>
                  </a:moveTo>
                  <a:lnTo>
                    <a:pt x="0" y="39"/>
                  </a:lnTo>
                  <a:lnTo>
                    <a:pt x="2" y="33"/>
                  </a:lnTo>
                  <a:lnTo>
                    <a:pt x="4" y="26"/>
                  </a:lnTo>
                  <a:lnTo>
                    <a:pt x="7" y="19"/>
                  </a:lnTo>
                  <a:lnTo>
                    <a:pt x="12" y="12"/>
                  </a:lnTo>
                  <a:lnTo>
                    <a:pt x="19" y="7"/>
                  </a:lnTo>
                  <a:lnTo>
                    <a:pt x="27" y="3"/>
                  </a:lnTo>
                  <a:lnTo>
                    <a:pt x="34" y="2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1" y="2"/>
                  </a:lnTo>
                  <a:lnTo>
                    <a:pt x="60" y="3"/>
                  </a:lnTo>
                  <a:lnTo>
                    <a:pt x="67" y="7"/>
                  </a:lnTo>
                  <a:lnTo>
                    <a:pt x="72" y="12"/>
                  </a:lnTo>
                  <a:lnTo>
                    <a:pt x="78" y="19"/>
                  </a:lnTo>
                  <a:lnTo>
                    <a:pt x="81" y="26"/>
                  </a:lnTo>
                  <a:lnTo>
                    <a:pt x="85" y="33"/>
                  </a:lnTo>
                  <a:lnTo>
                    <a:pt x="85" y="39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5" y="51"/>
                  </a:lnTo>
                  <a:lnTo>
                    <a:pt x="81" y="60"/>
                  </a:lnTo>
                  <a:lnTo>
                    <a:pt x="78" y="67"/>
                  </a:lnTo>
                  <a:lnTo>
                    <a:pt x="72" y="72"/>
                  </a:lnTo>
                  <a:lnTo>
                    <a:pt x="67" y="77"/>
                  </a:lnTo>
                  <a:lnTo>
                    <a:pt x="60" y="81"/>
                  </a:lnTo>
                  <a:lnTo>
                    <a:pt x="51" y="84"/>
                  </a:lnTo>
                  <a:lnTo>
                    <a:pt x="48" y="84"/>
                  </a:lnTo>
                  <a:lnTo>
                    <a:pt x="42" y="84"/>
                  </a:lnTo>
                  <a:lnTo>
                    <a:pt x="39" y="84"/>
                  </a:lnTo>
                  <a:lnTo>
                    <a:pt x="34" y="84"/>
                  </a:lnTo>
                  <a:lnTo>
                    <a:pt x="27" y="81"/>
                  </a:lnTo>
                  <a:lnTo>
                    <a:pt x="19" y="77"/>
                  </a:lnTo>
                  <a:lnTo>
                    <a:pt x="12" y="72"/>
                  </a:lnTo>
                  <a:lnTo>
                    <a:pt x="7" y="67"/>
                  </a:lnTo>
                  <a:lnTo>
                    <a:pt x="4" y="60"/>
                  </a:lnTo>
                  <a:lnTo>
                    <a:pt x="2" y="51"/>
                  </a:lnTo>
                  <a:lnTo>
                    <a:pt x="0" y="4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5790" name="Freeform 34"/>
            <p:cNvSpPr>
              <a:spLocks/>
            </p:cNvSpPr>
            <p:nvPr/>
          </p:nvSpPr>
          <p:spPr bwMode="auto">
            <a:xfrm>
              <a:off x="8946" y="3028"/>
              <a:ext cx="85" cy="84"/>
            </a:xfrm>
            <a:custGeom>
              <a:avLst/>
              <a:gdLst>
                <a:gd name="T0" fmla="*/ 0 w 85"/>
                <a:gd name="T1" fmla="*/ 42 h 84"/>
                <a:gd name="T2" fmla="*/ 0 w 85"/>
                <a:gd name="T3" fmla="*/ 39 h 84"/>
                <a:gd name="T4" fmla="*/ 2 w 85"/>
                <a:gd name="T5" fmla="*/ 33 h 84"/>
                <a:gd name="T6" fmla="*/ 4 w 85"/>
                <a:gd name="T7" fmla="*/ 26 h 84"/>
                <a:gd name="T8" fmla="*/ 7 w 85"/>
                <a:gd name="T9" fmla="*/ 19 h 84"/>
                <a:gd name="T10" fmla="*/ 12 w 85"/>
                <a:gd name="T11" fmla="*/ 12 h 84"/>
                <a:gd name="T12" fmla="*/ 19 w 85"/>
                <a:gd name="T13" fmla="*/ 7 h 84"/>
                <a:gd name="T14" fmla="*/ 27 w 85"/>
                <a:gd name="T15" fmla="*/ 3 h 84"/>
                <a:gd name="T16" fmla="*/ 34 w 85"/>
                <a:gd name="T17" fmla="*/ 2 h 84"/>
                <a:gd name="T18" fmla="*/ 39 w 85"/>
                <a:gd name="T19" fmla="*/ 0 h 84"/>
                <a:gd name="T20" fmla="*/ 42 w 85"/>
                <a:gd name="T21" fmla="*/ 0 h 84"/>
                <a:gd name="T22" fmla="*/ 48 w 85"/>
                <a:gd name="T23" fmla="*/ 0 h 84"/>
                <a:gd name="T24" fmla="*/ 51 w 85"/>
                <a:gd name="T25" fmla="*/ 2 h 84"/>
                <a:gd name="T26" fmla="*/ 60 w 85"/>
                <a:gd name="T27" fmla="*/ 3 h 84"/>
                <a:gd name="T28" fmla="*/ 67 w 85"/>
                <a:gd name="T29" fmla="*/ 7 h 84"/>
                <a:gd name="T30" fmla="*/ 72 w 85"/>
                <a:gd name="T31" fmla="*/ 12 h 84"/>
                <a:gd name="T32" fmla="*/ 78 w 85"/>
                <a:gd name="T33" fmla="*/ 19 h 84"/>
                <a:gd name="T34" fmla="*/ 81 w 85"/>
                <a:gd name="T35" fmla="*/ 26 h 84"/>
                <a:gd name="T36" fmla="*/ 85 w 85"/>
                <a:gd name="T37" fmla="*/ 33 h 84"/>
                <a:gd name="T38" fmla="*/ 85 w 85"/>
                <a:gd name="T39" fmla="*/ 39 h 84"/>
                <a:gd name="T40" fmla="*/ 85 w 85"/>
                <a:gd name="T41" fmla="*/ 42 h 84"/>
                <a:gd name="T42" fmla="*/ 85 w 85"/>
                <a:gd name="T43" fmla="*/ 42 h 84"/>
                <a:gd name="T44" fmla="*/ 85 w 85"/>
                <a:gd name="T45" fmla="*/ 47 h 84"/>
                <a:gd name="T46" fmla="*/ 85 w 85"/>
                <a:gd name="T47" fmla="*/ 51 h 84"/>
                <a:gd name="T48" fmla="*/ 81 w 85"/>
                <a:gd name="T49" fmla="*/ 60 h 84"/>
                <a:gd name="T50" fmla="*/ 78 w 85"/>
                <a:gd name="T51" fmla="*/ 67 h 84"/>
                <a:gd name="T52" fmla="*/ 72 w 85"/>
                <a:gd name="T53" fmla="*/ 72 h 84"/>
                <a:gd name="T54" fmla="*/ 67 w 85"/>
                <a:gd name="T55" fmla="*/ 77 h 84"/>
                <a:gd name="T56" fmla="*/ 60 w 85"/>
                <a:gd name="T57" fmla="*/ 81 h 84"/>
                <a:gd name="T58" fmla="*/ 51 w 85"/>
                <a:gd name="T59" fmla="*/ 84 h 84"/>
                <a:gd name="T60" fmla="*/ 48 w 85"/>
                <a:gd name="T61" fmla="*/ 84 h 84"/>
                <a:gd name="T62" fmla="*/ 42 w 85"/>
                <a:gd name="T63" fmla="*/ 84 h 84"/>
                <a:gd name="T64" fmla="*/ 39 w 85"/>
                <a:gd name="T65" fmla="*/ 84 h 84"/>
                <a:gd name="T66" fmla="*/ 34 w 85"/>
                <a:gd name="T67" fmla="*/ 84 h 84"/>
                <a:gd name="T68" fmla="*/ 27 w 85"/>
                <a:gd name="T69" fmla="*/ 81 h 84"/>
                <a:gd name="T70" fmla="*/ 19 w 85"/>
                <a:gd name="T71" fmla="*/ 77 h 84"/>
                <a:gd name="T72" fmla="*/ 12 w 85"/>
                <a:gd name="T73" fmla="*/ 72 h 84"/>
                <a:gd name="T74" fmla="*/ 7 w 85"/>
                <a:gd name="T75" fmla="*/ 67 h 84"/>
                <a:gd name="T76" fmla="*/ 4 w 85"/>
                <a:gd name="T77" fmla="*/ 60 h 84"/>
                <a:gd name="T78" fmla="*/ 2 w 85"/>
                <a:gd name="T79" fmla="*/ 51 h 84"/>
                <a:gd name="T80" fmla="*/ 0 w 85"/>
                <a:gd name="T81" fmla="*/ 47 h 84"/>
                <a:gd name="T82" fmla="*/ 0 w 85"/>
                <a:gd name="T83" fmla="*/ 42 h 8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85"/>
                <a:gd name="T127" fmla="*/ 0 h 84"/>
                <a:gd name="T128" fmla="*/ 85 w 85"/>
                <a:gd name="T129" fmla="*/ 84 h 8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85" h="84">
                  <a:moveTo>
                    <a:pt x="0" y="42"/>
                  </a:moveTo>
                  <a:lnTo>
                    <a:pt x="0" y="39"/>
                  </a:lnTo>
                  <a:lnTo>
                    <a:pt x="2" y="33"/>
                  </a:lnTo>
                  <a:lnTo>
                    <a:pt x="4" y="26"/>
                  </a:lnTo>
                  <a:lnTo>
                    <a:pt x="7" y="19"/>
                  </a:lnTo>
                  <a:lnTo>
                    <a:pt x="12" y="12"/>
                  </a:lnTo>
                  <a:lnTo>
                    <a:pt x="19" y="7"/>
                  </a:lnTo>
                  <a:lnTo>
                    <a:pt x="27" y="3"/>
                  </a:lnTo>
                  <a:lnTo>
                    <a:pt x="34" y="2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1" y="2"/>
                  </a:lnTo>
                  <a:lnTo>
                    <a:pt x="60" y="3"/>
                  </a:lnTo>
                  <a:lnTo>
                    <a:pt x="67" y="7"/>
                  </a:lnTo>
                  <a:lnTo>
                    <a:pt x="72" y="12"/>
                  </a:lnTo>
                  <a:lnTo>
                    <a:pt x="78" y="19"/>
                  </a:lnTo>
                  <a:lnTo>
                    <a:pt x="81" y="26"/>
                  </a:lnTo>
                  <a:lnTo>
                    <a:pt x="85" y="33"/>
                  </a:lnTo>
                  <a:lnTo>
                    <a:pt x="85" y="39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5" y="51"/>
                  </a:lnTo>
                  <a:lnTo>
                    <a:pt x="81" y="60"/>
                  </a:lnTo>
                  <a:lnTo>
                    <a:pt x="78" y="67"/>
                  </a:lnTo>
                  <a:lnTo>
                    <a:pt x="72" y="72"/>
                  </a:lnTo>
                  <a:lnTo>
                    <a:pt x="67" y="77"/>
                  </a:lnTo>
                  <a:lnTo>
                    <a:pt x="60" y="81"/>
                  </a:lnTo>
                  <a:lnTo>
                    <a:pt x="51" y="84"/>
                  </a:lnTo>
                  <a:lnTo>
                    <a:pt x="48" y="84"/>
                  </a:lnTo>
                  <a:lnTo>
                    <a:pt x="42" y="84"/>
                  </a:lnTo>
                  <a:lnTo>
                    <a:pt x="39" y="84"/>
                  </a:lnTo>
                  <a:lnTo>
                    <a:pt x="34" y="84"/>
                  </a:lnTo>
                  <a:lnTo>
                    <a:pt x="27" y="81"/>
                  </a:lnTo>
                  <a:lnTo>
                    <a:pt x="19" y="77"/>
                  </a:lnTo>
                  <a:lnTo>
                    <a:pt x="12" y="72"/>
                  </a:lnTo>
                  <a:lnTo>
                    <a:pt x="7" y="67"/>
                  </a:lnTo>
                  <a:lnTo>
                    <a:pt x="4" y="60"/>
                  </a:lnTo>
                  <a:lnTo>
                    <a:pt x="2" y="51"/>
                  </a:lnTo>
                  <a:lnTo>
                    <a:pt x="0" y="47"/>
                  </a:lnTo>
                  <a:lnTo>
                    <a:pt x="0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5792" name="Freeform 36"/>
            <p:cNvSpPr>
              <a:spLocks/>
            </p:cNvSpPr>
            <p:nvPr/>
          </p:nvSpPr>
          <p:spPr bwMode="auto">
            <a:xfrm>
              <a:off x="8123" y="2223"/>
              <a:ext cx="124" cy="144"/>
            </a:xfrm>
            <a:custGeom>
              <a:avLst/>
              <a:gdLst>
                <a:gd name="T0" fmla="*/ 0 w 124"/>
                <a:gd name="T1" fmla="*/ 144 h 144"/>
                <a:gd name="T2" fmla="*/ 18 w 124"/>
                <a:gd name="T3" fmla="*/ 0 h 144"/>
                <a:gd name="T4" fmla="*/ 124 w 124"/>
                <a:gd name="T5" fmla="*/ 100 h 144"/>
                <a:gd name="T6" fmla="*/ 0 w 124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"/>
                <a:gd name="T13" fmla="*/ 0 h 144"/>
                <a:gd name="T14" fmla="*/ 124 w 124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" h="144">
                  <a:moveTo>
                    <a:pt x="0" y="144"/>
                  </a:moveTo>
                  <a:lnTo>
                    <a:pt x="18" y="0"/>
                  </a:lnTo>
                  <a:lnTo>
                    <a:pt x="124" y="10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5793" name="Freeform 37"/>
            <p:cNvSpPr>
              <a:spLocks/>
            </p:cNvSpPr>
            <p:nvPr/>
          </p:nvSpPr>
          <p:spPr bwMode="auto">
            <a:xfrm>
              <a:off x="8169" y="3070"/>
              <a:ext cx="819" cy="768"/>
            </a:xfrm>
            <a:custGeom>
              <a:avLst/>
              <a:gdLst>
                <a:gd name="T0" fmla="*/ 819 w 819"/>
                <a:gd name="T1" fmla="*/ 0 h 768"/>
                <a:gd name="T2" fmla="*/ 784 w 819"/>
                <a:gd name="T3" fmla="*/ 12 h 768"/>
                <a:gd name="T4" fmla="*/ 751 w 819"/>
                <a:gd name="T5" fmla="*/ 25 h 768"/>
                <a:gd name="T6" fmla="*/ 715 w 819"/>
                <a:gd name="T7" fmla="*/ 37 h 768"/>
                <a:gd name="T8" fmla="*/ 682 w 819"/>
                <a:gd name="T9" fmla="*/ 51 h 768"/>
                <a:gd name="T10" fmla="*/ 648 w 819"/>
                <a:gd name="T11" fmla="*/ 67 h 768"/>
                <a:gd name="T12" fmla="*/ 616 w 819"/>
                <a:gd name="T13" fmla="*/ 83 h 768"/>
                <a:gd name="T14" fmla="*/ 585 w 819"/>
                <a:gd name="T15" fmla="*/ 99 h 768"/>
                <a:gd name="T16" fmla="*/ 553 w 819"/>
                <a:gd name="T17" fmla="*/ 117 h 768"/>
                <a:gd name="T18" fmla="*/ 521 w 819"/>
                <a:gd name="T19" fmla="*/ 136 h 768"/>
                <a:gd name="T20" fmla="*/ 491 w 819"/>
                <a:gd name="T21" fmla="*/ 155 h 768"/>
                <a:gd name="T22" fmla="*/ 461 w 819"/>
                <a:gd name="T23" fmla="*/ 175 h 768"/>
                <a:gd name="T24" fmla="*/ 431 w 819"/>
                <a:gd name="T25" fmla="*/ 196 h 768"/>
                <a:gd name="T26" fmla="*/ 403 w 819"/>
                <a:gd name="T27" fmla="*/ 219 h 768"/>
                <a:gd name="T28" fmla="*/ 374 w 819"/>
                <a:gd name="T29" fmla="*/ 242 h 768"/>
                <a:gd name="T30" fmla="*/ 348 w 819"/>
                <a:gd name="T31" fmla="*/ 265 h 768"/>
                <a:gd name="T32" fmla="*/ 320 w 819"/>
                <a:gd name="T33" fmla="*/ 290 h 768"/>
                <a:gd name="T34" fmla="*/ 295 w 819"/>
                <a:gd name="T35" fmla="*/ 314 h 768"/>
                <a:gd name="T36" fmla="*/ 269 w 819"/>
                <a:gd name="T37" fmla="*/ 339 h 768"/>
                <a:gd name="T38" fmla="*/ 246 w 819"/>
                <a:gd name="T39" fmla="*/ 366 h 768"/>
                <a:gd name="T40" fmla="*/ 221 w 819"/>
                <a:gd name="T41" fmla="*/ 394 h 768"/>
                <a:gd name="T42" fmla="*/ 198 w 819"/>
                <a:gd name="T43" fmla="*/ 422 h 768"/>
                <a:gd name="T44" fmla="*/ 175 w 819"/>
                <a:gd name="T45" fmla="*/ 450 h 768"/>
                <a:gd name="T46" fmla="*/ 154 w 819"/>
                <a:gd name="T47" fmla="*/ 479 h 768"/>
                <a:gd name="T48" fmla="*/ 134 w 819"/>
                <a:gd name="T49" fmla="*/ 509 h 768"/>
                <a:gd name="T50" fmla="*/ 113 w 819"/>
                <a:gd name="T51" fmla="*/ 539 h 768"/>
                <a:gd name="T52" fmla="*/ 95 w 819"/>
                <a:gd name="T53" fmla="*/ 570 h 768"/>
                <a:gd name="T54" fmla="*/ 76 w 819"/>
                <a:gd name="T55" fmla="*/ 602 h 768"/>
                <a:gd name="T56" fmla="*/ 60 w 819"/>
                <a:gd name="T57" fmla="*/ 634 h 768"/>
                <a:gd name="T58" fmla="*/ 42 w 819"/>
                <a:gd name="T59" fmla="*/ 667 h 768"/>
                <a:gd name="T60" fmla="*/ 28 w 819"/>
                <a:gd name="T61" fmla="*/ 701 h 768"/>
                <a:gd name="T62" fmla="*/ 12 w 819"/>
                <a:gd name="T63" fmla="*/ 735 h 768"/>
                <a:gd name="T64" fmla="*/ 0 w 819"/>
                <a:gd name="T65" fmla="*/ 768 h 76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19"/>
                <a:gd name="T100" fmla="*/ 0 h 768"/>
                <a:gd name="T101" fmla="*/ 819 w 819"/>
                <a:gd name="T102" fmla="*/ 768 h 76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19" h="768">
                  <a:moveTo>
                    <a:pt x="819" y="0"/>
                  </a:moveTo>
                  <a:lnTo>
                    <a:pt x="784" y="12"/>
                  </a:lnTo>
                  <a:lnTo>
                    <a:pt x="751" y="25"/>
                  </a:lnTo>
                  <a:lnTo>
                    <a:pt x="715" y="37"/>
                  </a:lnTo>
                  <a:lnTo>
                    <a:pt x="682" y="51"/>
                  </a:lnTo>
                  <a:lnTo>
                    <a:pt x="648" y="67"/>
                  </a:lnTo>
                  <a:lnTo>
                    <a:pt x="616" y="83"/>
                  </a:lnTo>
                  <a:lnTo>
                    <a:pt x="585" y="99"/>
                  </a:lnTo>
                  <a:lnTo>
                    <a:pt x="553" y="117"/>
                  </a:lnTo>
                  <a:lnTo>
                    <a:pt x="521" y="136"/>
                  </a:lnTo>
                  <a:lnTo>
                    <a:pt x="491" y="155"/>
                  </a:lnTo>
                  <a:lnTo>
                    <a:pt x="461" y="175"/>
                  </a:lnTo>
                  <a:lnTo>
                    <a:pt x="431" y="196"/>
                  </a:lnTo>
                  <a:lnTo>
                    <a:pt x="403" y="219"/>
                  </a:lnTo>
                  <a:lnTo>
                    <a:pt x="374" y="242"/>
                  </a:lnTo>
                  <a:lnTo>
                    <a:pt x="348" y="265"/>
                  </a:lnTo>
                  <a:lnTo>
                    <a:pt x="320" y="290"/>
                  </a:lnTo>
                  <a:lnTo>
                    <a:pt x="295" y="314"/>
                  </a:lnTo>
                  <a:lnTo>
                    <a:pt x="269" y="339"/>
                  </a:lnTo>
                  <a:lnTo>
                    <a:pt x="246" y="366"/>
                  </a:lnTo>
                  <a:lnTo>
                    <a:pt x="221" y="394"/>
                  </a:lnTo>
                  <a:lnTo>
                    <a:pt x="198" y="422"/>
                  </a:lnTo>
                  <a:lnTo>
                    <a:pt x="175" y="450"/>
                  </a:lnTo>
                  <a:lnTo>
                    <a:pt x="154" y="479"/>
                  </a:lnTo>
                  <a:lnTo>
                    <a:pt x="134" y="509"/>
                  </a:lnTo>
                  <a:lnTo>
                    <a:pt x="113" y="539"/>
                  </a:lnTo>
                  <a:lnTo>
                    <a:pt x="95" y="570"/>
                  </a:lnTo>
                  <a:lnTo>
                    <a:pt x="76" y="602"/>
                  </a:lnTo>
                  <a:lnTo>
                    <a:pt x="60" y="634"/>
                  </a:lnTo>
                  <a:lnTo>
                    <a:pt x="42" y="667"/>
                  </a:lnTo>
                  <a:lnTo>
                    <a:pt x="28" y="701"/>
                  </a:lnTo>
                  <a:lnTo>
                    <a:pt x="12" y="735"/>
                  </a:lnTo>
                  <a:lnTo>
                    <a:pt x="0" y="768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5794" name="Freeform 38"/>
            <p:cNvSpPr>
              <a:spLocks/>
            </p:cNvSpPr>
            <p:nvPr/>
          </p:nvSpPr>
          <p:spPr bwMode="auto">
            <a:xfrm>
              <a:off x="8127" y="3812"/>
              <a:ext cx="92" cy="106"/>
            </a:xfrm>
            <a:custGeom>
              <a:avLst/>
              <a:gdLst>
                <a:gd name="T0" fmla="*/ 0 w 92"/>
                <a:gd name="T1" fmla="*/ 0 h 106"/>
                <a:gd name="T2" fmla="*/ 14 w 92"/>
                <a:gd name="T3" fmla="*/ 106 h 106"/>
                <a:gd name="T4" fmla="*/ 92 w 92"/>
                <a:gd name="T5" fmla="*/ 31 h 106"/>
                <a:gd name="T6" fmla="*/ 0 w 92"/>
                <a:gd name="T7" fmla="*/ 0 h 1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106"/>
                <a:gd name="T14" fmla="*/ 92 w 92"/>
                <a:gd name="T15" fmla="*/ 106 h 1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106">
                  <a:moveTo>
                    <a:pt x="0" y="0"/>
                  </a:moveTo>
                  <a:lnTo>
                    <a:pt x="14" y="106"/>
                  </a:lnTo>
                  <a:lnTo>
                    <a:pt x="92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5795" name="Rectangle 39"/>
            <p:cNvSpPr>
              <a:spLocks noChangeArrowheads="1"/>
            </p:cNvSpPr>
            <p:nvPr/>
          </p:nvSpPr>
          <p:spPr bwMode="auto">
            <a:xfrm>
              <a:off x="8076" y="1896"/>
              <a:ext cx="134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75796" name="Rectangle 40"/>
            <p:cNvSpPr>
              <a:spLocks noChangeArrowheads="1"/>
            </p:cNvSpPr>
            <p:nvPr/>
          </p:nvSpPr>
          <p:spPr bwMode="auto">
            <a:xfrm>
              <a:off x="7016" y="2931"/>
              <a:ext cx="134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75797" name="Rectangle 41"/>
            <p:cNvSpPr>
              <a:spLocks noChangeArrowheads="1"/>
            </p:cNvSpPr>
            <p:nvPr/>
          </p:nvSpPr>
          <p:spPr bwMode="auto">
            <a:xfrm>
              <a:off x="9135" y="2931"/>
              <a:ext cx="134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75798" name="Rectangle 42"/>
            <p:cNvSpPr>
              <a:spLocks noChangeArrowheads="1"/>
            </p:cNvSpPr>
            <p:nvPr/>
          </p:nvSpPr>
          <p:spPr bwMode="auto">
            <a:xfrm>
              <a:off x="8076" y="3967"/>
              <a:ext cx="134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75799" name="Freeform 43"/>
            <p:cNvSpPr>
              <a:spLocks/>
            </p:cNvSpPr>
            <p:nvPr/>
          </p:nvSpPr>
          <p:spPr bwMode="auto">
            <a:xfrm>
              <a:off x="8141" y="2223"/>
              <a:ext cx="847" cy="847"/>
            </a:xfrm>
            <a:custGeom>
              <a:avLst/>
              <a:gdLst>
                <a:gd name="T0" fmla="*/ 0 w 847"/>
                <a:gd name="T1" fmla="*/ 0 h 847"/>
                <a:gd name="T2" fmla="*/ 847 w 847"/>
                <a:gd name="T3" fmla="*/ 847 h 847"/>
                <a:gd name="T4" fmla="*/ 484 w 847"/>
                <a:gd name="T5" fmla="*/ 483 h 847"/>
                <a:gd name="T6" fmla="*/ 0 60000 65536"/>
                <a:gd name="T7" fmla="*/ 0 60000 65536"/>
                <a:gd name="T8" fmla="*/ 0 60000 65536"/>
                <a:gd name="T9" fmla="*/ 0 w 847"/>
                <a:gd name="T10" fmla="*/ 0 h 847"/>
                <a:gd name="T11" fmla="*/ 847 w 847"/>
                <a:gd name="T12" fmla="*/ 847 h 8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7" h="847">
                  <a:moveTo>
                    <a:pt x="0" y="0"/>
                  </a:moveTo>
                  <a:lnTo>
                    <a:pt x="847" y="847"/>
                  </a:lnTo>
                  <a:lnTo>
                    <a:pt x="484" y="48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5800" name="Freeform 44"/>
            <p:cNvSpPr>
              <a:spLocks/>
            </p:cNvSpPr>
            <p:nvPr/>
          </p:nvSpPr>
          <p:spPr bwMode="auto">
            <a:xfrm>
              <a:off x="8565" y="2646"/>
              <a:ext cx="102" cy="103"/>
            </a:xfrm>
            <a:custGeom>
              <a:avLst/>
              <a:gdLst>
                <a:gd name="T0" fmla="*/ 35 w 102"/>
                <a:gd name="T1" fmla="*/ 103 h 103"/>
                <a:gd name="T2" fmla="*/ 0 w 102"/>
                <a:gd name="T3" fmla="*/ 0 h 103"/>
                <a:gd name="T4" fmla="*/ 102 w 102"/>
                <a:gd name="T5" fmla="*/ 36 h 103"/>
                <a:gd name="T6" fmla="*/ 35 w 102"/>
                <a:gd name="T7" fmla="*/ 103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103"/>
                <a:gd name="T14" fmla="*/ 102 w 102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103">
                  <a:moveTo>
                    <a:pt x="35" y="103"/>
                  </a:moveTo>
                  <a:lnTo>
                    <a:pt x="0" y="0"/>
                  </a:lnTo>
                  <a:lnTo>
                    <a:pt x="102" y="36"/>
                  </a:lnTo>
                  <a:lnTo>
                    <a:pt x="35" y="10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5801" name="Freeform 45"/>
            <p:cNvSpPr>
              <a:spLocks/>
            </p:cNvSpPr>
            <p:nvPr/>
          </p:nvSpPr>
          <p:spPr bwMode="auto">
            <a:xfrm>
              <a:off x="8141" y="3070"/>
              <a:ext cx="847" cy="848"/>
            </a:xfrm>
            <a:custGeom>
              <a:avLst/>
              <a:gdLst>
                <a:gd name="T0" fmla="*/ 847 w 847"/>
                <a:gd name="T1" fmla="*/ 0 h 848"/>
                <a:gd name="T2" fmla="*/ 0 w 847"/>
                <a:gd name="T3" fmla="*/ 848 h 848"/>
                <a:gd name="T4" fmla="*/ 365 w 847"/>
                <a:gd name="T5" fmla="*/ 484 h 848"/>
                <a:gd name="T6" fmla="*/ 0 60000 65536"/>
                <a:gd name="T7" fmla="*/ 0 60000 65536"/>
                <a:gd name="T8" fmla="*/ 0 60000 65536"/>
                <a:gd name="T9" fmla="*/ 0 w 847"/>
                <a:gd name="T10" fmla="*/ 0 h 848"/>
                <a:gd name="T11" fmla="*/ 847 w 847"/>
                <a:gd name="T12" fmla="*/ 848 h 8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7" h="848">
                  <a:moveTo>
                    <a:pt x="847" y="0"/>
                  </a:moveTo>
                  <a:lnTo>
                    <a:pt x="0" y="848"/>
                  </a:lnTo>
                  <a:lnTo>
                    <a:pt x="365" y="48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5802" name="Freeform 46"/>
            <p:cNvSpPr>
              <a:spLocks/>
            </p:cNvSpPr>
            <p:nvPr/>
          </p:nvSpPr>
          <p:spPr bwMode="auto">
            <a:xfrm>
              <a:off x="8464" y="3494"/>
              <a:ext cx="101" cy="102"/>
            </a:xfrm>
            <a:custGeom>
              <a:avLst/>
              <a:gdLst>
                <a:gd name="T0" fmla="*/ 0 w 101"/>
                <a:gd name="T1" fmla="*/ 35 h 102"/>
                <a:gd name="T2" fmla="*/ 101 w 101"/>
                <a:gd name="T3" fmla="*/ 0 h 102"/>
                <a:gd name="T4" fmla="*/ 67 w 101"/>
                <a:gd name="T5" fmla="*/ 102 h 102"/>
                <a:gd name="T6" fmla="*/ 0 w 101"/>
                <a:gd name="T7" fmla="*/ 35 h 1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"/>
                <a:gd name="T13" fmla="*/ 0 h 102"/>
                <a:gd name="T14" fmla="*/ 101 w 101"/>
                <a:gd name="T15" fmla="*/ 102 h 1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" h="102">
                  <a:moveTo>
                    <a:pt x="0" y="35"/>
                  </a:moveTo>
                  <a:lnTo>
                    <a:pt x="101" y="0"/>
                  </a:lnTo>
                  <a:lnTo>
                    <a:pt x="67" y="102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5803" name="Freeform 47"/>
            <p:cNvSpPr>
              <a:spLocks/>
            </p:cNvSpPr>
            <p:nvPr/>
          </p:nvSpPr>
          <p:spPr bwMode="auto">
            <a:xfrm>
              <a:off x="7293" y="2223"/>
              <a:ext cx="848" cy="847"/>
            </a:xfrm>
            <a:custGeom>
              <a:avLst/>
              <a:gdLst>
                <a:gd name="T0" fmla="*/ 848 w 848"/>
                <a:gd name="T1" fmla="*/ 0 h 847"/>
                <a:gd name="T2" fmla="*/ 0 w 848"/>
                <a:gd name="T3" fmla="*/ 847 h 847"/>
                <a:gd name="T4" fmla="*/ 366 w 848"/>
                <a:gd name="T5" fmla="*/ 483 h 847"/>
                <a:gd name="T6" fmla="*/ 0 60000 65536"/>
                <a:gd name="T7" fmla="*/ 0 60000 65536"/>
                <a:gd name="T8" fmla="*/ 0 60000 65536"/>
                <a:gd name="T9" fmla="*/ 0 w 848"/>
                <a:gd name="T10" fmla="*/ 0 h 847"/>
                <a:gd name="T11" fmla="*/ 848 w 848"/>
                <a:gd name="T12" fmla="*/ 847 h 8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8" h="847">
                  <a:moveTo>
                    <a:pt x="848" y="0"/>
                  </a:moveTo>
                  <a:lnTo>
                    <a:pt x="0" y="847"/>
                  </a:lnTo>
                  <a:lnTo>
                    <a:pt x="366" y="48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5804" name="Freeform 48"/>
            <p:cNvSpPr>
              <a:spLocks/>
            </p:cNvSpPr>
            <p:nvPr/>
          </p:nvSpPr>
          <p:spPr bwMode="auto">
            <a:xfrm>
              <a:off x="7616" y="2646"/>
              <a:ext cx="101" cy="103"/>
            </a:xfrm>
            <a:custGeom>
              <a:avLst/>
              <a:gdLst>
                <a:gd name="T0" fmla="*/ 0 w 101"/>
                <a:gd name="T1" fmla="*/ 36 h 103"/>
                <a:gd name="T2" fmla="*/ 101 w 101"/>
                <a:gd name="T3" fmla="*/ 0 h 103"/>
                <a:gd name="T4" fmla="*/ 68 w 101"/>
                <a:gd name="T5" fmla="*/ 103 h 103"/>
                <a:gd name="T6" fmla="*/ 0 w 101"/>
                <a:gd name="T7" fmla="*/ 36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"/>
                <a:gd name="T13" fmla="*/ 0 h 103"/>
                <a:gd name="T14" fmla="*/ 101 w 101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" h="103">
                  <a:moveTo>
                    <a:pt x="0" y="36"/>
                  </a:moveTo>
                  <a:lnTo>
                    <a:pt x="101" y="0"/>
                  </a:lnTo>
                  <a:lnTo>
                    <a:pt x="68" y="103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5805" name="Freeform 49"/>
            <p:cNvSpPr>
              <a:spLocks/>
            </p:cNvSpPr>
            <p:nvPr/>
          </p:nvSpPr>
          <p:spPr bwMode="auto">
            <a:xfrm>
              <a:off x="7293" y="3070"/>
              <a:ext cx="848" cy="848"/>
            </a:xfrm>
            <a:custGeom>
              <a:avLst/>
              <a:gdLst>
                <a:gd name="T0" fmla="*/ 848 w 848"/>
                <a:gd name="T1" fmla="*/ 848 h 848"/>
                <a:gd name="T2" fmla="*/ 0 w 848"/>
                <a:gd name="T3" fmla="*/ 0 h 848"/>
                <a:gd name="T4" fmla="*/ 366 w 848"/>
                <a:gd name="T5" fmla="*/ 366 h 848"/>
                <a:gd name="T6" fmla="*/ 0 60000 65536"/>
                <a:gd name="T7" fmla="*/ 0 60000 65536"/>
                <a:gd name="T8" fmla="*/ 0 60000 65536"/>
                <a:gd name="T9" fmla="*/ 0 w 848"/>
                <a:gd name="T10" fmla="*/ 0 h 848"/>
                <a:gd name="T11" fmla="*/ 848 w 848"/>
                <a:gd name="T12" fmla="*/ 848 h 8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8" h="848">
                  <a:moveTo>
                    <a:pt x="848" y="848"/>
                  </a:moveTo>
                  <a:lnTo>
                    <a:pt x="0" y="0"/>
                  </a:lnTo>
                  <a:lnTo>
                    <a:pt x="366" y="366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5806" name="Freeform 50"/>
            <p:cNvSpPr>
              <a:spLocks/>
            </p:cNvSpPr>
            <p:nvPr/>
          </p:nvSpPr>
          <p:spPr bwMode="auto">
            <a:xfrm>
              <a:off x="7616" y="3393"/>
              <a:ext cx="101" cy="101"/>
            </a:xfrm>
            <a:custGeom>
              <a:avLst/>
              <a:gdLst>
                <a:gd name="T0" fmla="*/ 68 w 101"/>
                <a:gd name="T1" fmla="*/ 0 h 101"/>
                <a:gd name="T2" fmla="*/ 101 w 101"/>
                <a:gd name="T3" fmla="*/ 101 h 101"/>
                <a:gd name="T4" fmla="*/ 0 w 101"/>
                <a:gd name="T5" fmla="*/ 67 h 101"/>
                <a:gd name="T6" fmla="*/ 68 w 101"/>
                <a:gd name="T7" fmla="*/ 0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"/>
                <a:gd name="T13" fmla="*/ 0 h 101"/>
                <a:gd name="T14" fmla="*/ 101 w 101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" h="101">
                  <a:moveTo>
                    <a:pt x="68" y="0"/>
                  </a:moveTo>
                  <a:lnTo>
                    <a:pt x="101" y="101"/>
                  </a:lnTo>
                  <a:lnTo>
                    <a:pt x="0" y="6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5807" name="Freeform 51"/>
            <p:cNvSpPr>
              <a:spLocks/>
            </p:cNvSpPr>
            <p:nvPr/>
          </p:nvSpPr>
          <p:spPr bwMode="auto">
            <a:xfrm>
              <a:off x="7293" y="3070"/>
              <a:ext cx="1695" cy="1"/>
            </a:xfrm>
            <a:custGeom>
              <a:avLst/>
              <a:gdLst>
                <a:gd name="T0" fmla="*/ 0 w 1695"/>
                <a:gd name="T1" fmla="*/ 0 h 1"/>
                <a:gd name="T2" fmla="*/ 1695 w 1695"/>
                <a:gd name="T3" fmla="*/ 0 h 1"/>
                <a:gd name="T4" fmla="*/ 933 w 1695"/>
                <a:gd name="T5" fmla="*/ 0 h 1"/>
                <a:gd name="T6" fmla="*/ 0 60000 65536"/>
                <a:gd name="T7" fmla="*/ 0 60000 65536"/>
                <a:gd name="T8" fmla="*/ 0 60000 65536"/>
                <a:gd name="T9" fmla="*/ 0 w 1695"/>
                <a:gd name="T10" fmla="*/ 0 h 1"/>
                <a:gd name="T11" fmla="*/ 1695 w 169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5" h="1">
                  <a:moveTo>
                    <a:pt x="0" y="0"/>
                  </a:moveTo>
                  <a:lnTo>
                    <a:pt x="1695" y="0"/>
                  </a:lnTo>
                  <a:lnTo>
                    <a:pt x="933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5808" name="Freeform 52"/>
            <p:cNvSpPr>
              <a:spLocks/>
            </p:cNvSpPr>
            <p:nvPr/>
          </p:nvSpPr>
          <p:spPr bwMode="auto">
            <a:xfrm>
              <a:off x="8141" y="3022"/>
              <a:ext cx="97" cy="98"/>
            </a:xfrm>
            <a:custGeom>
              <a:avLst/>
              <a:gdLst>
                <a:gd name="T0" fmla="*/ 97 w 97"/>
                <a:gd name="T1" fmla="*/ 98 h 98"/>
                <a:gd name="T2" fmla="*/ 0 w 97"/>
                <a:gd name="T3" fmla="*/ 48 h 98"/>
                <a:gd name="T4" fmla="*/ 97 w 97"/>
                <a:gd name="T5" fmla="*/ 0 h 98"/>
                <a:gd name="T6" fmla="*/ 97 w 97"/>
                <a:gd name="T7" fmla="*/ 98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8"/>
                <a:gd name="T14" fmla="*/ 97 w 97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8">
                  <a:moveTo>
                    <a:pt x="97" y="98"/>
                  </a:moveTo>
                  <a:lnTo>
                    <a:pt x="0" y="48"/>
                  </a:lnTo>
                  <a:lnTo>
                    <a:pt x="97" y="0"/>
                  </a:lnTo>
                  <a:lnTo>
                    <a:pt x="97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75781" name="Rectangle 54"/>
          <p:cNvSpPr>
            <a:spLocks noChangeArrowheads="1"/>
          </p:cNvSpPr>
          <p:nvPr/>
        </p:nvSpPr>
        <p:spPr bwMode="auto">
          <a:xfrm>
            <a:off x="5285531" y="6191391"/>
            <a:ext cx="22367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graf-ganda</a:t>
            </a:r>
            <a:r>
              <a:rPr lang="en-US" dirty="0"/>
              <a:t> </a:t>
            </a:r>
            <a:r>
              <a:rPr lang="en-US" dirty="0" err="1"/>
              <a:t>berarah</a:t>
            </a:r>
            <a:endParaRPr lang="en-US" dirty="0"/>
          </a:p>
        </p:txBody>
      </p:sp>
      <p:sp>
        <p:nvSpPr>
          <p:cNvPr id="75782" name="Rectangle 55"/>
          <p:cNvSpPr>
            <a:spLocks noChangeArrowheads="1"/>
          </p:cNvSpPr>
          <p:nvPr/>
        </p:nvSpPr>
        <p:spPr bwMode="auto">
          <a:xfrm>
            <a:off x="1890361" y="6163236"/>
            <a:ext cx="1441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berarah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3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5781" grpId="0"/>
      <p:bldP spid="757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27800-26A9-4856-B9B6-D38A3D0B7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b="1" dirty="0">
                <a:solidFill>
                  <a:srgbClr val="FF0000"/>
                </a:solidFill>
              </a:rPr>
              <a:t>Graph </a:t>
            </a:r>
            <a:r>
              <a:rPr lang="en-US" b="1" dirty="0" err="1">
                <a:solidFill>
                  <a:srgbClr val="FF0000"/>
                </a:solidFill>
              </a:rPr>
              <a:t>Reguler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DC2B04C9-A691-4E01-B33B-4E2243C7D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7046"/>
          </a:xfrm>
        </p:spPr>
        <p:txBody>
          <a:bodyPr/>
          <a:lstStyle/>
          <a:p>
            <a:r>
              <a:rPr lang="id-ID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Terminologi Graf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BAACE0-2EF8-46FC-9AC4-B67EFCB0A20D}"/>
              </a:ext>
            </a:extLst>
          </p:cNvPr>
          <p:cNvSpPr txBox="1">
            <a:spLocks/>
          </p:cNvSpPr>
          <p:nvPr/>
        </p:nvSpPr>
        <p:spPr bwMode="auto">
          <a:xfrm>
            <a:off x="1043608" y="1695872"/>
            <a:ext cx="2664296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2200" dirty="0">
                <a:latin typeface="Batang" panose="02030600000101010101" pitchFamily="18" charset="-127"/>
                <a:ea typeface="Batang" panose="02030600000101010101" pitchFamily="18" charset="-127"/>
              </a:rPr>
              <a:t>Suatu graf dikatakan </a:t>
            </a:r>
            <a:r>
              <a:rPr lang="id-ID" sz="2200" b="1" dirty="0">
                <a:latin typeface="Batang" panose="02030600000101010101" pitchFamily="18" charset="-127"/>
                <a:ea typeface="Batang" panose="02030600000101010101" pitchFamily="18" charset="-127"/>
              </a:rPr>
              <a:t>regular</a:t>
            </a:r>
            <a:r>
              <a:rPr lang="id-ID" sz="2200" dirty="0">
                <a:latin typeface="Batang" panose="02030600000101010101" pitchFamily="18" charset="-127"/>
                <a:ea typeface="Batang" panose="02030600000101010101" pitchFamily="18" charset="-127"/>
              </a:rPr>
              <a:t> jika setiap </a:t>
            </a:r>
            <a:r>
              <a:rPr lang="id-ID" sz="2200" dirty="0">
                <a:latin typeface="Batang" panose="02030600000101010101" pitchFamily="18" charset="-127"/>
                <a:ea typeface="Batang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vertex</a:t>
            </a:r>
            <a:r>
              <a:rPr lang="en-US" sz="22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id-ID" sz="2200" dirty="0">
                <a:latin typeface="Batang" panose="02030600000101010101" pitchFamily="18" charset="-127"/>
                <a:ea typeface="Batang" panose="02030600000101010101" pitchFamily="18" charset="-127"/>
              </a:rPr>
              <a:t>mempunyai  degree yang sama</a:t>
            </a:r>
            <a:endParaRPr lang="en-US" sz="2200" dirty="0"/>
          </a:p>
        </p:txBody>
      </p:sp>
      <p:pic>
        <p:nvPicPr>
          <p:cNvPr id="8" name="Picture 6" descr="http://numb3rs.wolfram.com/407/images/RegularGraphs.gif">
            <a:extLst>
              <a:ext uri="{FF2B5EF4-FFF2-40B4-BE49-F238E27FC236}">
                <a16:creationId xmlns:a16="http://schemas.microsoft.com/office/drawing/2014/main" id="{09D3597F-01CD-4DFC-81B3-E2A9C17F3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060" y="1340768"/>
            <a:ext cx="4645740" cy="464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94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Terminologi Graf</a:t>
            </a:r>
            <a:endParaRPr lang="en-GB" b="1" dirty="0">
              <a:cs typeface="Times New Roman" pitchFamily="18" charset="0"/>
            </a:endParaRPr>
          </a:p>
        </p:txBody>
      </p:sp>
      <p:sp>
        <p:nvSpPr>
          <p:cNvPr id="77827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b="1" dirty="0">
                <a:solidFill>
                  <a:srgbClr val="FF0000"/>
                </a:solidFill>
              </a:rPr>
              <a:t>1. </a:t>
            </a:r>
            <a:r>
              <a:rPr lang="en-US" b="1" dirty="0" err="1">
                <a:solidFill>
                  <a:srgbClr val="FF0000"/>
                </a:solidFill>
              </a:rPr>
              <a:t>Ketetanggaan</a:t>
            </a:r>
            <a:r>
              <a:rPr lang="en-US" b="1" dirty="0">
                <a:solidFill>
                  <a:srgbClr val="FF0000"/>
                </a:solidFill>
              </a:rPr>
              <a:t> (</a:t>
            </a:r>
            <a:r>
              <a:rPr lang="en-US" b="1" i="1" dirty="0">
                <a:solidFill>
                  <a:srgbClr val="FF0000"/>
                </a:solidFill>
              </a:rPr>
              <a:t>Adjacent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b="1" i="1" dirty="0" err="1"/>
              <a:t>bertetangga</a:t>
            </a:r>
            <a:r>
              <a:rPr lang="en-US" i="1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. </a:t>
            </a:r>
            <a:endParaRPr lang="id-ID" dirty="0"/>
          </a:p>
          <a:p>
            <a:pPr>
              <a:defRPr/>
            </a:pPr>
            <a:r>
              <a:rPr lang="id-ID" b="1" dirty="0"/>
              <a:t>Contoh</a:t>
            </a:r>
          </a:p>
          <a:p>
            <a:pPr>
              <a:buNone/>
              <a:defRPr/>
            </a:pPr>
            <a:r>
              <a:rPr lang="id-ID" b="1" dirty="0"/>
              <a:t>	</a:t>
            </a:r>
            <a:r>
              <a:rPr lang="en-US" b="1" dirty="0" err="1"/>
              <a:t>Tinjau</a:t>
            </a:r>
            <a:r>
              <a:rPr lang="en-US" b="1" dirty="0"/>
              <a:t> </a:t>
            </a:r>
            <a:r>
              <a:rPr lang="en-US" b="1" dirty="0" err="1"/>
              <a:t>graf</a:t>
            </a:r>
            <a:r>
              <a:rPr lang="en-US" b="1" dirty="0"/>
              <a:t> </a:t>
            </a:r>
            <a:r>
              <a:rPr lang="en-US" b="1" i="1" dirty="0"/>
              <a:t>G</a:t>
            </a:r>
            <a:r>
              <a:rPr lang="en-US" b="1" baseline="-25000" dirty="0"/>
              <a:t>1</a:t>
            </a:r>
            <a:r>
              <a:rPr lang="en-US" b="1" dirty="0"/>
              <a:t> </a:t>
            </a:r>
            <a:r>
              <a:rPr lang="en-US" dirty="0"/>
              <a:t>:</a:t>
            </a:r>
            <a:r>
              <a:rPr lang="id-ID" dirty="0"/>
              <a:t>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err="1"/>
              <a:t>simpul</a:t>
            </a:r>
            <a:r>
              <a:rPr lang="en-US" dirty="0"/>
              <a:t> 1 </a:t>
            </a:r>
            <a:r>
              <a:rPr lang="en-US" dirty="0" err="1"/>
              <a:t>bertetangga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id-ID" dirty="0"/>
              <a:t> </a:t>
            </a:r>
            <a:r>
              <a:rPr lang="en-US" dirty="0" err="1"/>
              <a:t>simpul</a:t>
            </a:r>
            <a:r>
              <a:rPr lang="en-US" dirty="0"/>
              <a:t> 2 </a:t>
            </a:r>
            <a:r>
              <a:rPr lang="en-US" dirty="0" err="1"/>
              <a:t>dan</a:t>
            </a:r>
            <a:r>
              <a:rPr lang="en-US" dirty="0"/>
              <a:t> 3</a:t>
            </a:r>
            <a:endParaRPr lang="id-ID" dirty="0"/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err="1"/>
              <a:t>simpul</a:t>
            </a:r>
            <a:r>
              <a:rPr lang="en-US" dirty="0"/>
              <a:t> 1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bertetangga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id-ID" dirty="0"/>
              <a:t> </a:t>
            </a:r>
            <a:r>
              <a:rPr lang="en-US" dirty="0" err="1"/>
              <a:t>simpul</a:t>
            </a:r>
            <a:r>
              <a:rPr lang="en-US" dirty="0"/>
              <a:t> 4.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" name="Group 20"/>
          <p:cNvGrpSpPr/>
          <p:nvPr/>
        </p:nvGrpSpPr>
        <p:grpSpPr>
          <a:xfrm>
            <a:off x="6929470" y="2643182"/>
            <a:ext cx="2286000" cy="2000250"/>
            <a:chOff x="6929470" y="2643182"/>
            <a:chExt cx="2286000" cy="2000250"/>
          </a:xfrm>
        </p:grpSpPr>
        <p:grpSp>
          <p:nvGrpSpPr>
            <p:cNvPr id="3" name="Group 79"/>
            <p:cNvGrpSpPr>
              <a:grpSpLocks/>
            </p:cNvGrpSpPr>
            <p:nvPr/>
          </p:nvGrpSpPr>
          <p:grpSpPr bwMode="auto">
            <a:xfrm>
              <a:off x="6929470" y="2643182"/>
              <a:ext cx="2286000" cy="2000250"/>
              <a:chOff x="2233" y="2063"/>
              <a:chExt cx="1927" cy="1971"/>
            </a:xfrm>
          </p:grpSpPr>
          <p:sp>
            <p:nvSpPr>
              <p:cNvPr id="77831" name="Freeform 80"/>
              <p:cNvSpPr>
                <a:spLocks/>
              </p:cNvSpPr>
              <p:nvPr/>
            </p:nvSpPr>
            <p:spPr bwMode="auto">
              <a:xfrm>
                <a:off x="3119" y="2302"/>
                <a:ext cx="70" cy="65"/>
              </a:xfrm>
              <a:custGeom>
                <a:avLst/>
                <a:gdLst>
                  <a:gd name="T0" fmla="*/ 0 w 70"/>
                  <a:gd name="T1" fmla="*/ 35 h 65"/>
                  <a:gd name="T2" fmla="*/ 8 w 70"/>
                  <a:gd name="T3" fmla="*/ 15 h 65"/>
                  <a:gd name="T4" fmla="*/ 24 w 70"/>
                  <a:gd name="T5" fmla="*/ 0 h 65"/>
                  <a:gd name="T6" fmla="*/ 47 w 70"/>
                  <a:gd name="T7" fmla="*/ 0 h 65"/>
                  <a:gd name="T8" fmla="*/ 62 w 70"/>
                  <a:gd name="T9" fmla="*/ 15 h 65"/>
                  <a:gd name="T10" fmla="*/ 70 w 70"/>
                  <a:gd name="T11" fmla="*/ 35 h 65"/>
                  <a:gd name="T12" fmla="*/ 62 w 70"/>
                  <a:gd name="T13" fmla="*/ 54 h 65"/>
                  <a:gd name="T14" fmla="*/ 47 w 70"/>
                  <a:gd name="T15" fmla="*/ 65 h 65"/>
                  <a:gd name="T16" fmla="*/ 24 w 70"/>
                  <a:gd name="T17" fmla="*/ 65 h 65"/>
                  <a:gd name="T18" fmla="*/ 8 w 70"/>
                  <a:gd name="T19" fmla="*/ 54 h 65"/>
                  <a:gd name="T20" fmla="*/ 0 w 70"/>
                  <a:gd name="T21" fmla="*/ 35 h 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0"/>
                  <a:gd name="T34" fmla="*/ 0 h 65"/>
                  <a:gd name="T35" fmla="*/ 70 w 70"/>
                  <a:gd name="T36" fmla="*/ 65 h 6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0" h="65">
                    <a:moveTo>
                      <a:pt x="0" y="35"/>
                    </a:moveTo>
                    <a:lnTo>
                      <a:pt x="8" y="15"/>
                    </a:lnTo>
                    <a:lnTo>
                      <a:pt x="24" y="0"/>
                    </a:lnTo>
                    <a:lnTo>
                      <a:pt x="47" y="0"/>
                    </a:lnTo>
                    <a:lnTo>
                      <a:pt x="62" y="15"/>
                    </a:lnTo>
                    <a:lnTo>
                      <a:pt x="70" y="35"/>
                    </a:lnTo>
                    <a:lnTo>
                      <a:pt x="62" y="54"/>
                    </a:lnTo>
                    <a:lnTo>
                      <a:pt x="47" y="65"/>
                    </a:lnTo>
                    <a:lnTo>
                      <a:pt x="24" y="65"/>
                    </a:lnTo>
                    <a:lnTo>
                      <a:pt x="8" y="54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7832" name="Freeform 81"/>
              <p:cNvSpPr>
                <a:spLocks/>
              </p:cNvSpPr>
              <p:nvPr/>
            </p:nvSpPr>
            <p:spPr bwMode="auto">
              <a:xfrm>
                <a:off x="2426" y="2995"/>
                <a:ext cx="69" cy="65"/>
              </a:xfrm>
              <a:custGeom>
                <a:avLst/>
                <a:gdLst>
                  <a:gd name="T0" fmla="*/ 0 w 69"/>
                  <a:gd name="T1" fmla="*/ 35 h 65"/>
                  <a:gd name="T2" fmla="*/ 8 w 69"/>
                  <a:gd name="T3" fmla="*/ 15 h 65"/>
                  <a:gd name="T4" fmla="*/ 23 w 69"/>
                  <a:gd name="T5" fmla="*/ 0 h 65"/>
                  <a:gd name="T6" fmla="*/ 46 w 69"/>
                  <a:gd name="T7" fmla="*/ 0 h 65"/>
                  <a:gd name="T8" fmla="*/ 62 w 69"/>
                  <a:gd name="T9" fmla="*/ 15 h 65"/>
                  <a:gd name="T10" fmla="*/ 69 w 69"/>
                  <a:gd name="T11" fmla="*/ 35 h 65"/>
                  <a:gd name="T12" fmla="*/ 62 w 69"/>
                  <a:gd name="T13" fmla="*/ 54 h 65"/>
                  <a:gd name="T14" fmla="*/ 46 w 69"/>
                  <a:gd name="T15" fmla="*/ 65 h 65"/>
                  <a:gd name="T16" fmla="*/ 23 w 69"/>
                  <a:gd name="T17" fmla="*/ 65 h 65"/>
                  <a:gd name="T18" fmla="*/ 8 w 69"/>
                  <a:gd name="T19" fmla="*/ 54 h 65"/>
                  <a:gd name="T20" fmla="*/ 0 w 69"/>
                  <a:gd name="T21" fmla="*/ 35 h 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9"/>
                  <a:gd name="T34" fmla="*/ 0 h 65"/>
                  <a:gd name="T35" fmla="*/ 69 w 69"/>
                  <a:gd name="T36" fmla="*/ 65 h 6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9" h="65">
                    <a:moveTo>
                      <a:pt x="0" y="35"/>
                    </a:moveTo>
                    <a:lnTo>
                      <a:pt x="8" y="15"/>
                    </a:lnTo>
                    <a:lnTo>
                      <a:pt x="23" y="0"/>
                    </a:lnTo>
                    <a:lnTo>
                      <a:pt x="46" y="0"/>
                    </a:lnTo>
                    <a:lnTo>
                      <a:pt x="62" y="15"/>
                    </a:lnTo>
                    <a:lnTo>
                      <a:pt x="69" y="35"/>
                    </a:lnTo>
                    <a:lnTo>
                      <a:pt x="62" y="54"/>
                    </a:lnTo>
                    <a:lnTo>
                      <a:pt x="46" y="65"/>
                    </a:lnTo>
                    <a:lnTo>
                      <a:pt x="23" y="65"/>
                    </a:lnTo>
                    <a:lnTo>
                      <a:pt x="8" y="54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7833" name="Freeform 82"/>
              <p:cNvSpPr>
                <a:spLocks/>
              </p:cNvSpPr>
              <p:nvPr/>
            </p:nvSpPr>
            <p:spPr bwMode="auto">
              <a:xfrm>
                <a:off x="3119" y="3688"/>
                <a:ext cx="70" cy="65"/>
              </a:xfrm>
              <a:custGeom>
                <a:avLst/>
                <a:gdLst>
                  <a:gd name="T0" fmla="*/ 0 w 70"/>
                  <a:gd name="T1" fmla="*/ 34 h 65"/>
                  <a:gd name="T2" fmla="*/ 8 w 70"/>
                  <a:gd name="T3" fmla="*/ 15 h 65"/>
                  <a:gd name="T4" fmla="*/ 24 w 70"/>
                  <a:gd name="T5" fmla="*/ 0 h 65"/>
                  <a:gd name="T6" fmla="*/ 47 w 70"/>
                  <a:gd name="T7" fmla="*/ 0 h 65"/>
                  <a:gd name="T8" fmla="*/ 62 w 70"/>
                  <a:gd name="T9" fmla="*/ 15 h 65"/>
                  <a:gd name="T10" fmla="*/ 70 w 70"/>
                  <a:gd name="T11" fmla="*/ 34 h 65"/>
                  <a:gd name="T12" fmla="*/ 62 w 70"/>
                  <a:gd name="T13" fmla="*/ 54 h 65"/>
                  <a:gd name="T14" fmla="*/ 47 w 70"/>
                  <a:gd name="T15" fmla="*/ 65 h 65"/>
                  <a:gd name="T16" fmla="*/ 24 w 70"/>
                  <a:gd name="T17" fmla="*/ 65 h 65"/>
                  <a:gd name="T18" fmla="*/ 8 w 70"/>
                  <a:gd name="T19" fmla="*/ 54 h 65"/>
                  <a:gd name="T20" fmla="*/ 0 w 70"/>
                  <a:gd name="T21" fmla="*/ 34 h 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0"/>
                  <a:gd name="T34" fmla="*/ 0 h 65"/>
                  <a:gd name="T35" fmla="*/ 70 w 70"/>
                  <a:gd name="T36" fmla="*/ 65 h 6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0" h="65">
                    <a:moveTo>
                      <a:pt x="0" y="34"/>
                    </a:moveTo>
                    <a:lnTo>
                      <a:pt x="8" y="15"/>
                    </a:lnTo>
                    <a:lnTo>
                      <a:pt x="24" y="0"/>
                    </a:lnTo>
                    <a:lnTo>
                      <a:pt x="47" y="0"/>
                    </a:lnTo>
                    <a:lnTo>
                      <a:pt x="62" y="15"/>
                    </a:lnTo>
                    <a:lnTo>
                      <a:pt x="70" y="34"/>
                    </a:lnTo>
                    <a:lnTo>
                      <a:pt x="62" y="54"/>
                    </a:lnTo>
                    <a:lnTo>
                      <a:pt x="47" y="65"/>
                    </a:lnTo>
                    <a:lnTo>
                      <a:pt x="24" y="65"/>
                    </a:lnTo>
                    <a:lnTo>
                      <a:pt x="8" y="5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7834" name="Freeform 83"/>
              <p:cNvSpPr>
                <a:spLocks/>
              </p:cNvSpPr>
              <p:nvPr/>
            </p:nvSpPr>
            <p:spPr bwMode="auto">
              <a:xfrm>
                <a:off x="3813" y="2995"/>
                <a:ext cx="69" cy="65"/>
              </a:xfrm>
              <a:custGeom>
                <a:avLst/>
                <a:gdLst>
                  <a:gd name="T0" fmla="*/ 0 w 69"/>
                  <a:gd name="T1" fmla="*/ 35 h 65"/>
                  <a:gd name="T2" fmla="*/ 7 w 69"/>
                  <a:gd name="T3" fmla="*/ 15 h 65"/>
                  <a:gd name="T4" fmla="*/ 23 w 69"/>
                  <a:gd name="T5" fmla="*/ 0 h 65"/>
                  <a:gd name="T6" fmla="*/ 46 w 69"/>
                  <a:gd name="T7" fmla="*/ 0 h 65"/>
                  <a:gd name="T8" fmla="*/ 61 w 69"/>
                  <a:gd name="T9" fmla="*/ 15 h 65"/>
                  <a:gd name="T10" fmla="*/ 69 w 69"/>
                  <a:gd name="T11" fmla="*/ 35 h 65"/>
                  <a:gd name="T12" fmla="*/ 61 w 69"/>
                  <a:gd name="T13" fmla="*/ 54 h 65"/>
                  <a:gd name="T14" fmla="*/ 46 w 69"/>
                  <a:gd name="T15" fmla="*/ 65 h 65"/>
                  <a:gd name="T16" fmla="*/ 23 w 69"/>
                  <a:gd name="T17" fmla="*/ 65 h 65"/>
                  <a:gd name="T18" fmla="*/ 7 w 69"/>
                  <a:gd name="T19" fmla="*/ 54 h 65"/>
                  <a:gd name="T20" fmla="*/ 0 w 69"/>
                  <a:gd name="T21" fmla="*/ 35 h 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9"/>
                  <a:gd name="T34" fmla="*/ 0 h 65"/>
                  <a:gd name="T35" fmla="*/ 69 w 69"/>
                  <a:gd name="T36" fmla="*/ 65 h 6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9" h="65">
                    <a:moveTo>
                      <a:pt x="0" y="35"/>
                    </a:moveTo>
                    <a:lnTo>
                      <a:pt x="7" y="15"/>
                    </a:lnTo>
                    <a:lnTo>
                      <a:pt x="23" y="0"/>
                    </a:lnTo>
                    <a:lnTo>
                      <a:pt x="46" y="0"/>
                    </a:lnTo>
                    <a:lnTo>
                      <a:pt x="61" y="15"/>
                    </a:lnTo>
                    <a:lnTo>
                      <a:pt x="69" y="35"/>
                    </a:lnTo>
                    <a:lnTo>
                      <a:pt x="61" y="54"/>
                    </a:lnTo>
                    <a:lnTo>
                      <a:pt x="46" y="65"/>
                    </a:lnTo>
                    <a:lnTo>
                      <a:pt x="23" y="65"/>
                    </a:lnTo>
                    <a:lnTo>
                      <a:pt x="7" y="54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7835" name="Line 84"/>
              <p:cNvSpPr>
                <a:spLocks noChangeShapeType="1"/>
              </p:cNvSpPr>
              <p:nvPr/>
            </p:nvSpPr>
            <p:spPr bwMode="auto">
              <a:xfrm flipH="1">
                <a:off x="2461" y="2337"/>
                <a:ext cx="693" cy="693"/>
              </a:xfrm>
              <a:prstGeom prst="line">
                <a:avLst/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7836" name="Line 85"/>
              <p:cNvSpPr>
                <a:spLocks noChangeShapeType="1"/>
              </p:cNvSpPr>
              <p:nvPr/>
            </p:nvSpPr>
            <p:spPr bwMode="auto">
              <a:xfrm>
                <a:off x="2461" y="3030"/>
                <a:ext cx="693" cy="692"/>
              </a:xfrm>
              <a:prstGeom prst="line">
                <a:avLst/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7837" name="Line 86"/>
              <p:cNvSpPr>
                <a:spLocks noChangeShapeType="1"/>
              </p:cNvSpPr>
              <p:nvPr/>
            </p:nvSpPr>
            <p:spPr bwMode="auto">
              <a:xfrm>
                <a:off x="3154" y="2337"/>
                <a:ext cx="693" cy="693"/>
              </a:xfrm>
              <a:prstGeom prst="line">
                <a:avLst/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7838" name="Line 87"/>
              <p:cNvSpPr>
                <a:spLocks noChangeShapeType="1"/>
              </p:cNvSpPr>
              <p:nvPr/>
            </p:nvSpPr>
            <p:spPr bwMode="auto">
              <a:xfrm flipH="1">
                <a:off x="3154" y="3030"/>
                <a:ext cx="693" cy="692"/>
              </a:xfrm>
              <a:prstGeom prst="line">
                <a:avLst/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7839" name="Line 88"/>
              <p:cNvSpPr>
                <a:spLocks noChangeShapeType="1"/>
              </p:cNvSpPr>
              <p:nvPr/>
            </p:nvSpPr>
            <p:spPr bwMode="auto">
              <a:xfrm>
                <a:off x="2461" y="3030"/>
                <a:ext cx="1386" cy="1"/>
              </a:xfrm>
              <a:prstGeom prst="line">
                <a:avLst/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7840" name="Rectangle 89"/>
              <p:cNvSpPr>
                <a:spLocks noChangeArrowheads="1"/>
              </p:cNvSpPr>
              <p:nvPr/>
            </p:nvSpPr>
            <p:spPr bwMode="auto">
              <a:xfrm>
                <a:off x="3100" y="2063"/>
                <a:ext cx="193" cy="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1</a:t>
                </a:r>
                <a:endParaRPr lang="en-US"/>
              </a:p>
            </p:txBody>
          </p:sp>
          <p:sp>
            <p:nvSpPr>
              <p:cNvPr id="77841" name="Rectangle 90"/>
              <p:cNvSpPr>
                <a:spLocks noChangeArrowheads="1"/>
              </p:cNvSpPr>
              <p:nvPr/>
            </p:nvSpPr>
            <p:spPr bwMode="auto">
              <a:xfrm>
                <a:off x="2233" y="2910"/>
                <a:ext cx="193" cy="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2</a:t>
                </a:r>
                <a:endParaRPr lang="en-US"/>
              </a:p>
            </p:txBody>
          </p:sp>
          <p:sp>
            <p:nvSpPr>
              <p:cNvPr id="77842" name="Rectangle 91"/>
              <p:cNvSpPr>
                <a:spLocks noChangeArrowheads="1"/>
              </p:cNvSpPr>
              <p:nvPr/>
            </p:nvSpPr>
            <p:spPr bwMode="auto">
              <a:xfrm>
                <a:off x="3967" y="2910"/>
                <a:ext cx="193" cy="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3</a:t>
                </a:r>
                <a:endParaRPr lang="en-US"/>
              </a:p>
            </p:txBody>
          </p:sp>
          <p:sp>
            <p:nvSpPr>
              <p:cNvPr id="77843" name="Rectangle 92"/>
              <p:cNvSpPr>
                <a:spLocks noChangeArrowheads="1"/>
              </p:cNvSpPr>
              <p:nvPr/>
            </p:nvSpPr>
            <p:spPr bwMode="auto">
              <a:xfrm>
                <a:off x="3100" y="3757"/>
                <a:ext cx="193" cy="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4</a:t>
                </a:r>
                <a:endParaRPr lang="en-US"/>
              </a:p>
            </p:txBody>
          </p:sp>
        </p:grpSp>
        <p:sp>
          <p:nvSpPr>
            <p:cNvPr id="77830" name="Rectangle 20"/>
            <p:cNvSpPr>
              <a:spLocks noChangeArrowheads="1"/>
            </p:cNvSpPr>
            <p:nvPr/>
          </p:nvSpPr>
          <p:spPr bwMode="auto">
            <a:xfrm>
              <a:off x="8286776" y="4214818"/>
              <a:ext cx="449262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/>
                <a:t>G</a:t>
              </a:r>
              <a:r>
                <a:rPr lang="en-US" b="1" baseline="-25000" dirty="0"/>
                <a:t>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6193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Terminologi Graf</a:t>
            </a:r>
            <a:endParaRPr lang="en-US" dirty="0"/>
          </a:p>
        </p:txBody>
      </p:sp>
      <p:sp>
        <p:nvSpPr>
          <p:cNvPr id="78851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b="1" dirty="0">
                <a:solidFill>
                  <a:srgbClr val="FF0000"/>
                </a:solidFill>
              </a:rPr>
              <a:t>2.  </a:t>
            </a:r>
            <a:r>
              <a:rPr lang="en-US" b="1" i="1" dirty="0" err="1">
                <a:solidFill>
                  <a:srgbClr val="FF0000"/>
                </a:solidFill>
              </a:rPr>
              <a:t>Bersisian</a:t>
            </a:r>
            <a:r>
              <a:rPr lang="en-US" b="1" dirty="0">
                <a:solidFill>
                  <a:srgbClr val="FF0000"/>
                </a:solidFill>
              </a:rPr>
              <a:t> (</a:t>
            </a:r>
            <a:r>
              <a:rPr lang="en-US" b="1" i="1" dirty="0" err="1">
                <a:solidFill>
                  <a:srgbClr val="FF0000"/>
                </a:solidFill>
              </a:rPr>
              <a:t>Incidency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sembarang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i="1" dirty="0"/>
              <a:t>e</a:t>
            </a:r>
            <a:r>
              <a:rPr lang="en-US" dirty="0"/>
              <a:t> = (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</a:t>
            </a:r>
            <a:r>
              <a:rPr lang="en-US" i="1" dirty="0" err="1"/>
              <a:t>v</a:t>
            </a:r>
            <a:r>
              <a:rPr lang="en-US" i="1" baseline="-25000" dirty="0" err="1"/>
              <a:t>k</a:t>
            </a:r>
            <a:r>
              <a:rPr lang="en-US" dirty="0"/>
              <a:t>) </a:t>
            </a:r>
            <a:r>
              <a:rPr lang="en-US" dirty="0" err="1"/>
              <a:t>dikatakan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i="1" dirty="0"/>
              <a:t>e</a:t>
            </a:r>
            <a:r>
              <a:rPr lang="en-US" dirty="0"/>
              <a:t> </a:t>
            </a:r>
            <a:r>
              <a:rPr lang="en-US" dirty="0" err="1"/>
              <a:t>bersisian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 , </a:t>
            </a:r>
            <a:r>
              <a:rPr lang="en-US" dirty="0" err="1"/>
              <a:t>atau</a:t>
            </a:r>
            <a:endParaRPr lang="id-ID" dirty="0"/>
          </a:p>
          <a:p>
            <a:pPr lvl="1">
              <a:buFont typeface="Arial" pitchFamily="34" charset="0"/>
              <a:buChar char="•"/>
            </a:pPr>
            <a:r>
              <a:rPr lang="en-US" i="1" dirty="0"/>
              <a:t>e</a:t>
            </a:r>
            <a:r>
              <a:rPr lang="en-US" dirty="0"/>
              <a:t> </a:t>
            </a:r>
            <a:r>
              <a:rPr lang="en-US" dirty="0" err="1"/>
              <a:t>bersisian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i="1" dirty="0" err="1"/>
              <a:t>v</a:t>
            </a:r>
            <a:r>
              <a:rPr lang="en-US" i="1" baseline="-25000" dirty="0" err="1"/>
              <a:t>k</a:t>
            </a:r>
            <a:endParaRPr lang="id-ID" i="1" baseline="-25000" dirty="0"/>
          </a:p>
          <a:p>
            <a:pPr>
              <a:defRPr/>
            </a:pPr>
            <a:r>
              <a:rPr lang="id-ID" b="1" dirty="0"/>
              <a:t>Contoh</a:t>
            </a:r>
          </a:p>
          <a:p>
            <a:pPr lvl="1">
              <a:buNone/>
              <a:defRPr/>
            </a:pPr>
            <a:r>
              <a:rPr lang="en-US" dirty="0" err="1"/>
              <a:t>Tinjau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i="1" dirty="0"/>
              <a:t>G</a:t>
            </a:r>
            <a:r>
              <a:rPr lang="en-US" baseline="-25000" dirty="0"/>
              <a:t>1</a:t>
            </a:r>
            <a:r>
              <a:rPr lang="en-US" dirty="0"/>
              <a:t>: </a:t>
            </a:r>
            <a:endParaRPr lang="id-ID" dirty="0"/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err="1"/>
              <a:t>sisi</a:t>
            </a:r>
            <a:r>
              <a:rPr lang="en-US" dirty="0"/>
              <a:t> (2, 3) </a:t>
            </a:r>
            <a:r>
              <a:rPr lang="en-US" dirty="0" err="1"/>
              <a:t>bersisian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2 </a:t>
            </a:r>
            <a:r>
              <a:rPr lang="id-ID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3</a:t>
            </a:r>
            <a:endParaRPr lang="id-ID" dirty="0"/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err="1"/>
              <a:t>sisi</a:t>
            </a:r>
            <a:r>
              <a:rPr lang="en-US" dirty="0"/>
              <a:t> (1, 2)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bersisian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4.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6786578" y="2701936"/>
            <a:ext cx="2286000" cy="2168050"/>
            <a:chOff x="6357950" y="3429000"/>
            <a:chExt cx="2286016" cy="2167555"/>
          </a:xfrm>
        </p:grpSpPr>
        <p:grpSp>
          <p:nvGrpSpPr>
            <p:cNvPr id="3" name="Group 79"/>
            <p:cNvGrpSpPr>
              <a:grpSpLocks/>
            </p:cNvGrpSpPr>
            <p:nvPr/>
          </p:nvGrpSpPr>
          <p:grpSpPr bwMode="auto">
            <a:xfrm>
              <a:off x="6357950" y="3429000"/>
              <a:ext cx="2286016" cy="2000264"/>
              <a:chOff x="2233" y="2063"/>
              <a:chExt cx="1927" cy="1971"/>
            </a:xfrm>
          </p:grpSpPr>
          <p:sp>
            <p:nvSpPr>
              <p:cNvPr id="78856" name="Freeform 80"/>
              <p:cNvSpPr>
                <a:spLocks/>
              </p:cNvSpPr>
              <p:nvPr/>
            </p:nvSpPr>
            <p:spPr bwMode="auto">
              <a:xfrm>
                <a:off x="3119" y="2302"/>
                <a:ext cx="70" cy="65"/>
              </a:xfrm>
              <a:custGeom>
                <a:avLst/>
                <a:gdLst>
                  <a:gd name="T0" fmla="*/ 0 w 70"/>
                  <a:gd name="T1" fmla="*/ 35 h 65"/>
                  <a:gd name="T2" fmla="*/ 8 w 70"/>
                  <a:gd name="T3" fmla="*/ 15 h 65"/>
                  <a:gd name="T4" fmla="*/ 24 w 70"/>
                  <a:gd name="T5" fmla="*/ 0 h 65"/>
                  <a:gd name="T6" fmla="*/ 47 w 70"/>
                  <a:gd name="T7" fmla="*/ 0 h 65"/>
                  <a:gd name="T8" fmla="*/ 62 w 70"/>
                  <a:gd name="T9" fmla="*/ 15 h 65"/>
                  <a:gd name="T10" fmla="*/ 70 w 70"/>
                  <a:gd name="T11" fmla="*/ 35 h 65"/>
                  <a:gd name="T12" fmla="*/ 62 w 70"/>
                  <a:gd name="T13" fmla="*/ 54 h 65"/>
                  <a:gd name="T14" fmla="*/ 47 w 70"/>
                  <a:gd name="T15" fmla="*/ 65 h 65"/>
                  <a:gd name="T16" fmla="*/ 24 w 70"/>
                  <a:gd name="T17" fmla="*/ 65 h 65"/>
                  <a:gd name="T18" fmla="*/ 8 w 70"/>
                  <a:gd name="T19" fmla="*/ 54 h 65"/>
                  <a:gd name="T20" fmla="*/ 0 w 70"/>
                  <a:gd name="T21" fmla="*/ 35 h 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0"/>
                  <a:gd name="T34" fmla="*/ 0 h 65"/>
                  <a:gd name="T35" fmla="*/ 70 w 70"/>
                  <a:gd name="T36" fmla="*/ 65 h 6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0" h="65">
                    <a:moveTo>
                      <a:pt x="0" y="35"/>
                    </a:moveTo>
                    <a:lnTo>
                      <a:pt x="8" y="15"/>
                    </a:lnTo>
                    <a:lnTo>
                      <a:pt x="24" y="0"/>
                    </a:lnTo>
                    <a:lnTo>
                      <a:pt x="47" y="0"/>
                    </a:lnTo>
                    <a:lnTo>
                      <a:pt x="62" y="15"/>
                    </a:lnTo>
                    <a:lnTo>
                      <a:pt x="70" y="35"/>
                    </a:lnTo>
                    <a:lnTo>
                      <a:pt x="62" y="54"/>
                    </a:lnTo>
                    <a:lnTo>
                      <a:pt x="47" y="65"/>
                    </a:lnTo>
                    <a:lnTo>
                      <a:pt x="24" y="65"/>
                    </a:lnTo>
                    <a:lnTo>
                      <a:pt x="8" y="54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8857" name="Freeform 81"/>
              <p:cNvSpPr>
                <a:spLocks/>
              </p:cNvSpPr>
              <p:nvPr/>
            </p:nvSpPr>
            <p:spPr bwMode="auto">
              <a:xfrm>
                <a:off x="2426" y="2995"/>
                <a:ext cx="69" cy="65"/>
              </a:xfrm>
              <a:custGeom>
                <a:avLst/>
                <a:gdLst>
                  <a:gd name="T0" fmla="*/ 0 w 69"/>
                  <a:gd name="T1" fmla="*/ 35 h 65"/>
                  <a:gd name="T2" fmla="*/ 8 w 69"/>
                  <a:gd name="T3" fmla="*/ 15 h 65"/>
                  <a:gd name="T4" fmla="*/ 23 w 69"/>
                  <a:gd name="T5" fmla="*/ 0 h 65"/>
                  <a:gd name="T6" fmla="*/ 46 w 69"/>
                  <a:gd name="T7" fmla="*/ 0 h 65"/>
                  <a:gd name="T8" fmla="*/ 62 w 69"/>
                  <a:gd name="T9" fmla="*/ 15 h 65"/>
                  <a:gd name="T10" fmla="*/ 69 w 69"/>
                  <a:gd name="T11" fmla="*/ 35 h 65"/>
                  <a:gd name="T12" fmla="*/ 62 w 69"/>
                  <a:gd name="T13" fmla="*/ 54 h 65"/>
                  <a:gd name="T14" fmla="*/ 46 w 69"/>
                  <a:gd name="T15" fmla="*/ 65 h 65"/>
                  <a:gd name="T16" fmla="*/ 23 w 69"/>
                  <a:gd name="T17" fmla="*/ 65 h 65"/>
                  <a:gd name="T18" fmla="*/ 8 w 69"/>
                  <a:gd name="T19" fmla="*/ 54 h 65"/>
                  <a:gd name="T20" fmla="*/ 0 w 69"/>
                  <a:gd name="T21" fmla="*/ 35 h 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9"/>
                  <a:gd name="T34" fmla="*/ 0 h 65"/>
                  <a:gd name="T35" fmla="*/ 69 w 69"/>
                  <a:gd name="T36" fmla="*/ 65 h 6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9" h="65">
                    <a:moveTo>
                      <a:pt x="0" y="35"/>
                    </a:moveTo>
                    <a:lnTo>
                      <a:pt x="8" y="15"/>
                    </a:lnTo>
                    <a:lnTo>
                      <a:pt x="23" y="0"/>
                    </a:lnTo>
                    <a:lnTo>
                      <a:pt x="46" y="0"/>
                    </a:lnTo>
                    <a:lnTo>
                      <a:pt x="62" y="15"/>
                    </a:lnTo>
                    <a:lnTo>
                      <a:pt x="69" y="35"/>
                    </a:lnTo>
                    <a:lnTo>
                      <a:pt x="62" y="54"/>
                    </a:lnTo>
                    <a:lnTo>
                      <a:pt x="46" y="65"/>
                    </a:lnTo>
                    <a:lnTo>
                      <a:pt x="23" y="65"/>
                    </a:lnTo>
                    <a:lnTo>
                      <a:pt x="8" y="54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8858" name="Freeform 82"/>
              <p:cNvSpPr>
                <a:spLocks/>
              </p:cNvSpPr>
              <p:nvPr/>
            </p:nvSpPr>
            <p:spPr bwMode="auto">
              <a:xfrm>
                <a:off x="3119" y="3688"/>
                <a:ext cx="70" cy="65"/>
              </a:xfrm>
              <a:custGeom>
                <a:avLst/>
                <a:gdLst>
                  <a:gd name="T0" fmla="*/ 0 w 70"/>
                  <a:gd name="T1" fmla="*/ 34 h 65"/>
                  <a:gd name="T2" fmla="*/ 8 w 70"/>
                  <a:gd name="T3" fmla="*/ 15 h 65"/>
                  <a:gd name="T4" fmla="*/ 24 w 70"/>
                  <a:gd name="T5" fmla="*/ 0 h 65"/>
                  <a:gd name="T6" fmla="*/ 47 w 70"/>
                  <a:gd name="T7" fmla="*/ 0 h 65"/>
                  <a:gd name="T8" fmla="*/ 62 w 70"/>
                  <a:gd name="T9" fmla="*/ 15 h 65"/>
                  <a:gd name="T10" fmla="*/ 70 w 70"/>
                  <a:gd name="T11" fmla="*/ 34 h 65"/>
                  <a:gd name="T12" fmla="*/ 62 w 70"/>
                  <a:gd name="T13" fmla="*/ 54 h 65"/>
                  <a:gd name="T14" fmla="*/ 47 w 70"/>
                  <a:gd name="T15" fmla="*/ 65 h 65"/>
                  <a:gd name="T16" fmla="*/ 24 w 70"/>
                  <a:gd name="T17" fmla="*/ 65 h 65"/>
                  <a:gd name="T18" fmla="*/ 8 w 70"/>
                  <a:gd name="T19" fmla="*/ 54 h 65"/>
                  <a:gd name="T20" fmla="*/ 0 w 70"/>
                  <a:gd name="T21" fmla="*/ 34 h 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0"/>
                  <a:gd name="T34" fmla="*/ 0 h 65"/>
                  <a:gd name="T35" fmla="*/ 70 w 70"/>
                  <a:gd name="T36" fmla="*/ 65 h 6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0" h="65">
                    <a:moveTo>
                      <a:pt x="0" y="34"/>
                    </a:moveTo>
                    <a:lnTo>
                      <a:pt x="8" y="15"/>
                    </a:lnTo>
                    <a:lnTo>
                      <a:pt x="24" y="0"/>
                    </a:lnTo>
                    <a:lnTo>
                      <a:pt x="47" y="0"/>
                    </a:lnTo>
                    <a:lnTo>
                      <a:pt x="62" y="15"/>
                    </a:lnTo>
                    <a:lnTo>
                      <a:pt x="70" y="34"/>
                    </a:lnTo>
                    <a:lnTo>
                      <a:pt x="62" y="54"/>
                    </a:lnTo>
                    <a:lnTo>
                      <a:pt x="47" y="65"/>
                    </a:lnTo>
                    <a:lnTo>
                      <a:pt x="24" y="65"/>
                    </a:lnTo>
                    <a:lnTo>
                      <a:pt x="8" y="5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8859" name="Freeform 83"/>
              <p:cNvSpPr>
                <a:spLocks/>
              </p:cNvSpPr>
              <p:nvPr/>
            </p:nvSpPr>
            <p:spPr bwMode="auto">
              <a:xfrm>
                <a:off x="3813" y="2995"/>
                <a:ext cx="69" cy="65"/>
              </a:xfrm>
              <a:custGeom>
                <a:avLst/>
                <a:gdLst>
                  <a:gd name="T0" fmla="*/ 0 w 69"/>
                  <a:gd name="T1" fmla="*/ 35 h 65"/>
                  <a:gd name="T2" fmla="*/ 7 w 69"/>
                  <a:gd name="T3" fmla="*/ 15 h 65"/>
                  <a:gd name="T4" fmla="*/ 23 w 69"/>
                  <a:gd name="T5" fmla="*/ 0 h 65"/>
                  <a:gd name="T6" fmla="*/ 46 w 69"/>
                  <a:gd name="T7" fmla="*/ 0 h 65"/>
                  <a:gd name="T8" fmla="*/ 61 w 69"/>
                  <a:gd name="T9" fmla="*/ 15 h 65"/>
                  <a:gd name="T10" fmla="*/ 69 w 69"/>
                  <a:gd name="T11" fmla="*/ 35 h 65"/>
                  <a:gd name="T12" fmla="*/ 61 w 69"/>
                  <a:gd name="T13" fmla="*/ 54 h 65"/>
                  <a:gd name="T14" fmla="*/ 46 w 69"/>
                  <a:gd name="T15" fmla="*/ 65 h 65"/>
                  <a:gd name="T16" fmla="*/ 23 w 69"/>
                  <a:gd name="T17" fmla="*/ 65 h 65"/>
                  <a:gd name="T18" fmla="*/ 7 w 69"/>
                  <a:gd name="T19" fmla="*/ 54 h 65"/>
                  <a:gd name="T20" fmla="*/ 0 w 69"/>
                  <a:gd name="T21" fmla="*/ 35 h 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9"/>
                  <a:gd name="T34" fmla="*/ 0 h 65"/>
                  <a:gd name="T35" fmla="*/ 69 w 69"/>
                  <a:gd name="T36" fmla="*/ 65 h 6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9" h="65">
                    <a:moveTo>
                      <a:pt x="0" y="35"/>
                    </a:moveTo>
                    <a:lnTo>
                      <a:pt x="7" y="15"/>
                    </a:lnTo>
                    <a:lnTo>
                      <a:pt x="23" y="0"/>
                    </a:lnTo>
                    <a:lnTo>
                      <a:pt x="46" y="0"/>
                    </a:lnTo>
                    <a:lnTo>
                      <a:pt x="61" y="15"/>
                    </a:lnTo>
                    <a:lnTo>
                      <a:pt x="69" y="35"/>
                    </a:lnTo>
                    <a:lnTo>
                      <a:pt x="61" y="54"/>
                    </a:lnTo>
                    <a:lnTo>
                      <a:pt x="46" y="65"/>
                    </a:lnTo>
                    <a:lnTo>
                      <a:pt x="23" y="65"/>
                    </a:lnTo>
                    <a:lnTo>
                      <a:pt x="7" y="54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8860" name="Line 84"/>
              <p:cNvSpPr>
                <a:spLocks noChangeShapeType="1"/>
              </p:cNvSpPr>
              <p:nvPr/>
            </p:nvSpPr>
            <p:spPr bwMode="auto">
              <a:xfrm flipH="1">
                <a:off x="2461" y="2337"/>
                <a:ext cx="693" cy="693"/>
              </a:xfrm>
              <a:prstGeom prst="line">
                <a:avLst/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8861" name="Line 85"/>
              <p:cNvSpPr>
                <a:spLocks noChangeShapeType="1"/>
              </p:cNvSpPr>
              <p:nvPr/>
            </p:nvSpPr>
            <p:spPr bwMode="auto">
              <a:xfrm>
                <a:off x="2461" y="3030"/>
                <a:ext cx="693" cy="692"/>
              </a:xfrm>
              <a:prstGeom prst="line">
                <a:avLst/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8862" name="Line 86"/>
              <p:cNvSpPr>
                <a:spLocks noChangeShapeType="1"/>
              </p:cNvSpPr>
              <p:nvPr/>
            </p:nvSpPr>
            <p:spPr bwMode="auto">
              <a:xfrm>
                <a:off x="3154" y="2337"/>
                <a:ext cx="693" cy="693"/>
              </a:xfrm>
              <a:prstGeom prst="line">
                <a:avLst/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8863" name="Line 87"/>
              <p:cNvSpPr>
                <a:spLocks noChangeShapeType="1"/>
              </p:cNvSpPr>
              <p:nvPr/>
            </p:nvSpPr>
            <p:spPr bwMode="auto">
              <a:xfrm flipH="1">
                <a:off x="3154" y="3030"/>
                <a:ext cx="693" cy="692"/>
              </a:xfrm>
              <a:prstGeom prst="line">
                <a:avLst/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8864" name="Line 88"/>
              <p:cNvSpPr>
                <a:spLocks noChangeShapeType="1"/>
              </p:cNvSpPr>
              <p:nvPr/>
            </p:nvSpPr>
            <p:spPr bwMode="auto">
              <a:xfrm>
                <a:off x="2461" y="3030"/>
                <a:ext cx="1386" cy="1"/>
              </a:xfrm>
              <a:prstGeom prst="line">
                <a:avLst/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8865" name="Rectangle 89"/>
              <p:cNvSpPr>
                <a:spLocks noChangeArrowheads="1"/>
              </p:cNvSpPr>
              <p:nvPr/>
            </p:nvSpPr>
            <p:spPr bwMode="auto">
              <a:xfrm>
                <a:off x="3100" y="2063"/>
                <a:ext cx="193" cy="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1</a:t>
                </a:r>
                <a:endParaRPr lang="en-US"/>
              </a:p>
            </p:txBody>
          </p:sp>
          <p:sp>
            <p:nvSpPr>
              <p:cNvPr id="78866" name="Rectangle 90"/>
              <p:cNvSpPr>
                <a:spLocks noChangeArrowheads="1"/>
              </p:cNvSpPr>
              <p:nvPr/>
            </p:nvSpPr>
            <p:spPr bwMode="auto">
              <a:xfrm>
                <a:off x="2233" y="2910"/>
                <a:ext cx="193" cy="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2</a:t>
                </a:r>
                <a:endParaRPr lang="en-US"/>
              </a:p>
            </p:txBody>
          </p:sp>
          <p:sp>
            <p:nvSpPr>
              <p:cNvPr id="78867" name="Rectangle 91"/>
              <p:cNvSpPr>
                <a:spLocks noChangeArrowheads="1"/>
              </p:cNvSpPr>
              <p:nvPr/>
            </p:nvSpPr>
            <p:spPr bwMode="auto">
              <a:xfrm>
                <a:off x="3967" y="2910"/>
                <a:ext cx="193" cy="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3</a:t>
                </a:r>
                <a:endParaRPr lang="en-US"/>
              </a:p>
            </p:txBody>
          </p:sp>
          <p:sp>
            <p:nvSpPr>
              <p:cNvPr id="78868" name="Rectangle 92"/>
              <p:cNvSpPr>
                <a:spLocks noChangeArrowheads="1"/>
              </p:cNvSpPr>
              <p:nvPr/>
            </p:nvSpPr>
            <p:spPr bwMode="auto">
              <a:xfrm>
                <a:off x="3100" y="3757"/>
                <a:ext cx="193" cy="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4</a:t>
                </a:r>
                <a:endParaRPr lang="en-US"/>
              </a:p>
            </p:txBody>
          </p:sp>
        </p:grpSp>
        <p:sp>
          <p:nvSpPr>
            <p:cNvPr id="78855" name="Rectangle 34"/>
            <p:cNvSpPr>
              <a:spLocks noChangeArrowheads="1"/>
            </p:cNvSpPr>
            <p:nvPr/>
          </p:nvSpPr>
          <p:spPr bwMode="auto">
            <a:xfrm>
              <a:off x="7551873" y="5227223"/>
              <a:ext cx="4491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/>
                <a:t>G</a:t>
              </a:r>
              <a:r>
                <a:rPr lang="en-US" b="1" baseline="-25000" dirty="0"/>
                <a:t>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5976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Terminologi Graf</a:t>
            </a:r>
            <a:endParaRPr lang="en-US" dirty="0"/>
          </a:p>
        </p:txBody>
      </p:sp>
      <p:sp>
        <p:nvSpPr>
          <p:cNvPr id="79876" name="Content Placeholder 1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b="1" dirty="0">
                <a:solidFill>
                  <a:srgbClr val="FF0000"/>
                </a:solidFill>
              </a:rPr>
              <a:t>3.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Simpul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Terpencil</a:t>
            </a:r>
            <a:r>
              <a:rPr lang="en-US" b="1" dirty="0">
                <a:solidFill>
                  <a:srgbClr val="FF0000"/>
                </a:solidFill>
              </a:rPr>
              <a:t> (</a:t>
            </a:r>
            <a:r>
              <a:rPr lang="en-US" b="1" i="1" dirty="0">
                <a:solidFill>
                  <a:srgbClr val="FF0000"/>
                </a:solidFill>
              </a:rPr>
              <a:t>Isolated Vertex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i="1" dirty="0" err="1"/>
              <a:t>Simpul</a:t>
            </a:r>
            <a:r>
              <a:rPr lang="en-US" b="1" i="1" dirty="0"/>
              <a:t> </a:t>
            </a:r>
            <a:r>
              <a:rPr lang="en-US" b="1" i="1" dirty="0" err="1"/>
              <a:t>terpencil</a:t>
            </a:r>
            <a:r>
              <a:rPr lang="en-US" dirty="0"/>
              <a:t> </a:t>
            </a:r>
            <a:r>
              <a:rPr lang="en-US" dirty="0" err="1"/>
              <a:t>ialah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yang </a:t>
            </a:r>
            <a:r>
              <a:rPr lang="en-US" b="1" i="1" dirty="0" err="1"/>
              <a:t>tidak</a:t>
            </a:r>
            <a:r>
              <a:rPr lang="en-US" b="1" i="1" dirty="0"/>
              <a:t> </a:t>
            </a:r>
            <a:r>
              <a:rPr lang="en-US" b="1" i="1" dirty="0" err="1"/>
              <a:t>mempunyai</a:t>
            </a:r>
            <a:r>
              <a:rPr lang="en-US" b="1" i="1" dirty="0"/>
              <a:t> </a:t>
            </a:r>
            <a:r>
              <a:rPr lang="en-US" b="1" i="1" dirty="0" err="1"/>
              <a:t>sisi</a:t>
            </a:r>
            <a:r>
              <a:rPr lang="en-US" b="1" i="1" dirty="0"/>
              <a:t> </a:t>
            </a:r>
            <a:r>
              <a:rPr lang="en-US" dirty="0"/>
              <a:t>yang </a:t>
            </a:r>
            <a:r>
              <a:rPr lang="en-US" dirty="0" err="1"/>
              <a:t>bersisian</a:t>
            </a:r>
            <a:r>
              <a:rPr lang="en-US" dirty="0"/>
              <a:t> </a:t>
            </a:r>
            <a:r>
              <a:rPr lang="en-US" dirty="0" err="1"/>
              <a:t>dengannya</a:t>
            </a:r>
            <a:r>
              <a:rPr lang="en-US" dirty="0"/>
              <a:t>.</a:t>
            </a:r>
            <a:endParaRPr lang="id-ID" dirty="0"/>
          </a:p>
          <a:p>
            <a:r>
              <a:rPr lang="id-ID" dirty="0"/>
              <a:t>Contoh:</a:t>
            </a:r>
          </a:p>
          <a:p>
            <a:pPr>
              <a:buNone/>
              <a:defRPr/>
            </a:pPr>
            <a:r>
              <a:rPr lang="id-ID" dirty="0"/>
              <a:t>	</a:t>
            </a:r>
            <a:r>
              <a:rPr lang="en-US" dirty="0" err="1"/>
              <a:t>Tinjau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i="1" dirty="0"/>
              <a:t>G</a:t>
            </a:r>
            <a:r>
              <a:rPr lang="en-US" baseline="-25000" dirty="0"/>
              <a:t>3</a:t>
            </a:r>
            <a:r>
              <a:rPr lang="en-US" dirty="0"/>
              <a:t>: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b="1" dirty="0" err="1"/>
              <a:t>simpul</a:t>
            </a:r>
            <a:r>
              <a:rPr lang="en-US" b="1" dirty="0"/>
              <a:t> 5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err="1"/>
              <a:t>terpencil</a:t>
            </a:r>
            <a:r>
              <a:rPr lang="en-US" dirty="0"/>
              <a:t>.</a:t>
            </a:r>
          </a:p>
          <a:p>
            <a:pPr>
              <a:buNone/>
            </a:pPr>
            <a:endParaRPr lang="id-ID" dirty="0"/>
          </a:p>
          <a:p>
            <a:pPr>
              <a:buFont typeface="Arial" charset="0"/>
              <a:buNone/>
            </a:pPr>
            <a:r>
              <a:rPr lang="en-US" dirty="0"/>
              <a:t> </a:t>
            </a:r>
          </a:p>
        </p:txBody>
      </p:sp>
      <p:grpSp>
        <p:nvGrpSpPr>
          <p:cNvPr id="2" name="Group 21"/>
          <p:cNvGrpSpPr/>
          <p:nvPr/>
        </p:nvGrpSpPr>
        <p:grpSpPr>
          <a:xfrm>
            <a:off x="6516216" y="3140968"/>
            <a:ext cx="2357438" cy="2012393"/>
            <a:chOff x="6215090" y="4143393"/>
            <a:chExt cx="2357438" cy="201239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215090" y="4143393"/>
              <a:ext cx="2357438" cy="1857375"/>
              <a:chOff x="7880" y="1827"/>
              <a:chExt cx="1976" cy="1804"/>
            </a:xfrm>
          </p:grpSpPr>
          <p:sp>
            <p:nvSpPr>
              <p:cNvPr id="79878" name="Freeform 5"/>
              <p:cNvSpPr>
                <a:spLocks/>
              </p:cNvSpPr>
              <p:nvPr/>
            </p:nvSpPr>
            <p:spPr bwMode="auto">
              <a:xfrm>
                <a:off x="8281" y="2062"/>
                <a:ext cx="68" cy="64"/>
              </a:xfrm>
              <a:custGeom>
                <a:avLst/>
                <a:gdLst>
                  <a:gd name="T0" fmla="*/ 0 w 68"/>
                  <a:gd name="T1" fmla="*/ 34 h 64"/>
                  <a:gd name="T2" fmla="*/ 8 w 68"/>
                  <a:gd name="T3" fmla="*/ 15 h 64"/>
                  <a:gd name="T4" fmla="*/ 23 w 68"/>
                  <a:gd name="T5" fmla="*/ 0 h 64"/>
                  <a:gd name="T6" fmla="*/ 46 w 68"/>
                  <a:gd name="T7" fmla="*/ 0 h 64"/>
                  <a:gd name="T8" fmla="*/ 61 w 68"/>
                  <a:gd name="T9" fmla="*/ 15 h 64"/>
                  <a:gd name="T10" fmla="*/ 68 w 68"/>
                  <a:gd name="T11" fmla="*/ 34 h 64"/>
                  <a:gd name="T12" fmla="*/ 61 w 68"/>
                  <a:gd name="T13" fmla="*/ 53 h 64"/>
                  <a:gd name="T14" fmla="*/ 46 w 68"/>
                  <a:gd name="T15" fmla="*/ 64 h 64"/>
                  <a:gd name="T16" fmla="*/ 23 w 68"/>
                  <a:gd name="T17" fmla="*/ 64 h 64"/>
                  <a:gd name="T18" fmla="*/ 8 w 68"/>
                  <a:gd name="T19" fmla="*/ 53 h 64"/>
                  <a:gd name="T20" fmla="*/ 0 w 68"/>
                  <a:gd name="T21" fmla="*/ 34 h 6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8"/>
                  <a:gd name="T34" fmla="*/ 0 h 64"/>
                  <a:gd name="T35" fmla="*/ 68 w 68"/>
                  <a:gd name="T36" fmla="*/ 64 h 6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8" h="64">
                    <a:moveTo>
                      <a:pt x="0" y="34"/>
                    </a:moveTo>
                    <a:lnTo>
                      <a:pt x="8" y="15"/>
                    </a:lnTo>
                    <a:lnTo>
                      <a:pt x="23" y="0"/>
                    </a:lnTo>
                    <a:lnTo>
                      <a:pt x="46" y="0"/>
                    </a:lnTo>
                    <a:lnTo>
                      <a:pt x="61" y="15"/>
                    </a:lnTo>
                    <a:lnTo>
                      <a:pt x="68" y="34"/>
                    </a:lnTo>
                    <a:lnTo>
                      <a:pt x="61" y="53"/>
                    </a:lnTo>
                    <a:lnTo>
                      <a:pt x="46" y="64"/>
                    </a:lnTo>
                    <a:lnTo>
                      <a:pt x="23" y="64"/>
                    </a:lnTo>
                    <a:lnTo>
                      <a:pt x="8" y="53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  <p:sp>
            <p:nvSpPr>
              <p:cNvPr id="79879" name="Freeform 6"/>
              <p:cNvSpPr>
                <a:spLocks/>
              </p:cNvSpPr>
              <p:nvPr/>
            </p:nvSpPr>
            <p:spPr bwMode="auto">
              <a:xfrm>
                <a:off x="9644" y="3253"/>
                <a:ext cx="68" cy="65"/>
              </a:xfrm>
              <a:custGeom>
                <a:avLst/>
                <a:gdLst>
                  <a:gd name="T0" fmla="*/ 0 w 68"/>
                  <a:gd name="T1" fmla="*/ 34 h 65"/>
                  <a:gd name="T2" fmla="*/ 8 w 68"/>
                  <a:gd name="T3" fmla="*/ 15 h 65"/>
                  <a:gd name="T4" fmla="*/ 23 w 68"/>
                  <a:gd name="T5" fmla="*/ 0 h 65"/>
                  <a:gd name="T6" fmla="*/ 46 w 68"/>
                  <a:gd name="T7" fmla="*/ 0 h 65"/>
                  <a:gd name="T8" fmla="*/ 61 w 68"/>
                  <a:gd name="T9" fmla="*/ 15 h 65"/>
                  <a:gd name="T10" fmla="*/ 68 w 68"/>
                  <a:gd name="T11" fmla="*/ 34 h 65"/>
                  <a:gd name="T12" fmla="*/ 61 w 68"/>
                  <a:gd name="T13" fmla="*/ 53 h 65"/>
                  <a:gd name="T14" fmla="*/ 46 w 68"/>
                  <a:gd name="T15" fmla="*/ 65 h 65"/>
                  <a:gd name="T16" fmla="*/ 23 w 68"/>
                  <a:gd name="T17" fmla="*/ 65 h 65"/>
                  <a:gd name="T18" fmla="*/ 8 w 68"/>
                  <a:gd name="T19" fmla="*/ 53 h 65"/>
                  <a:gd name="T20" fmla="*/ 0 w 68"/>
                  <a:gd name="T21" fmla="*/ 34 h 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8"/>
                  <a:gd name="T34" fmla="*/ 0 h 65"/>
                  <a:gd name="T35" fmla="*/ 68 w 68"/>
                  <a:gd name="T36" fmla="*/ 65 h 6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8" h="65">
                    <a:moveTo>
                      <a:pt x="0" y="34"/>
                    </a:moveTo>
                    <a:lnTo>
                      <a:pt x="8" y="15"/>
                    </a:lnTo>
                    <a:lnTo>
                      <a:pt x="23" y="0"/>
                    </a:lnTo>
                    <a:lnTo>
                      <a:pt x="46" y="0"/>
                    </a:lnTo>
                    <a:lnTo>
                      <a:pt x="61" y="15"/>
                    </a:lnTo>
                    <a:lnTo>
                      <a:pt x="68" y="34"/>
                    </a:lnTo>
                    <a:lnTo>
                      <a:pt x="61" y="53"/>
                    </a:lnTo>
                    <a:lnTo>
                      <a:pt x="46" y="65"/>
                    </a:lnTo>
                    <a:lnTo>
                      <a:pt x="23" y="65"/>
                    </a:lnTo>
                    <a:lnTo>
                      <a:pt x="8" y="53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  <p:sp>
            <p:nvSpPr>
              <p:cNvPr id="79880" name="Freeform 7"/>
              <p:cNvSpPr>
                <a:spLocks/>
              </p:cNvSpPr>
              <p:nvPr/>
            </p:nvSpPr>
            <p:spPr bwMode="auto">
              <a:xfrm>
                <a:off x="8963" y="3083"/>
                <a:ext cx="68" cy="64"/>
              </a:xfrm>
              <a:custGeom>
                <a:avLst/>
                <a:gdLst>
                  <a:gd name="T0" fmla="*/ 0 w 68"/>
                  <a:gd name="T1" fmla="*/ 34 h 64"/>
                  <a:gd name="T2" fmla="*/ 7 w 68"/>
                  <a:gd name="T3" fmla="*/ 15 h 64"/>
                  <a:gd name="T4" fmla="*/ 22 w 68"/>
                  <a:gd name="T5" fmla="*/ 0 h 64"/>
                  <a:gd name="T6" fmla="*/ 45 w 68"/>
                  <a:gd name="T7" fmla="*/ 0 h 64"/>
                  <a:gd name="T8" fmla="*/ 60 w 68"/>
                  <a:gd name="T9" fmla="*/ 15 h 64"/>
                  <a:gd name="T10" fmla="*/ 68 w 68"/>
                  <a:gd name="T11" fmla="*/ 34 h 64"/>
                  <a:gd name="T12" fmla="*/ 60 w 68"/>
                  <a:gd name="T13" fmla="*/ 53 h 64"/>
                  <a:gd name="T14" fmla="*/ 45 w 68"/>
                  <a:gd name="T15" fmla="*/ 64 h 64"/>
                  <a:gd name="T16" fmla="*/ 22 w 68"/>
                  <a:gd name="T17" fmla="*/ 64 h 64"/>
                  <a:gd name="T18" fmla="*/ 7 w 68"/>
                  <a:gd name="T19" fmla="*/ 53 h 64"/>
                  <a:gd name="T20" fmla="*/ 0 w 68"/>
                  <a:gd name="T21" fmla="*/ 34 h 6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8"/>
                  <a:gd name="T34" fmla="*/ 0 h 64"/>
                  <a:gd name="T35" fmla="*/ 68 w 68"/>
                  <a:gd name="T36" fmla="*/ 64 h 6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8" h="64">
                    <a:moveTo>
                      <a:pt x="0" y="34"/>
                    </a:moveTo>
                    <a:lnTo>
                      <a:pt x="7" y="15"/>
                    </a:lnTo>
                    <a:lnTo>
                      <a:pt x="22" y="0"/>
                    </a:lnTo>
                    <a:lnTo>
                      <a:pt x="45" y="0"/>
                    </a:lnTo>
                    <a:lnTo>
                      <a:pt x="60" y="15"/>
                    </a:lnTo>
                    <a:lnTo>
                      <a:pt x="68" y="34"/>
                    </a:lnTo>
                    <a:lnTo>
                      <a:pt x="60" y="53"/>
                    </a:lnTo>
                    <a:lnTo>
                      <a:pt x="45" y="64"/>
                    </a:lnTo>
                    <a:lnTo>
                      <a:pt x="22" y="64"/>
                    </a:lnTo>
                    <a:lnTo>
                      <a:pt x="7" y="53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  <p:sp>
            <p:nvSpPr>
              <p:cNvPr id="79881" name="Freeform 8"/>
              <p:cNvSpPr>
                <a:spLocks/>
              </p:cNvSpPr>
              <p:nvPr/>
            </p:nvSpPr>
            <p:spPr bwMode="auto">
              <a:xfrm>
                <a:off x="7941" y="3253"/>
                <a:ext cx="68" cy="65"/>
              </a:xfrm>
              <a:custGeom>
                <a:avLst/>
                <a:gdLst>
                  <a:gd name="T0" fmla="*/ 0 w 68"/>
                  <a:gd name="T1" fmla="*/ 34 h 65"/>
                  <a:gd name="T2" fmla="*/ 7 w 68"/>
                  <a:gd name="T3" fmla="*/ 15 h 65"/>
                  <a:gd name="T4" fmla="*/ 22 w 68"/>
                  <a:gd name="T5" fmla="*/ 0 h 65"/>
                  <a:gd name="T6" fmla="*/ 45 w 68"/>
                  <a:gd name="T7" fmla="*/ 0 h 65"/>
                  <a:gd name="T8" fmla="*/ 60 w 68"/>
                  <a:gd name="T9" fmla="*/ 15 h 65"/>
                  <a:gd name="T10" fmla="*/ 68 w 68"/>
                  <a:gd name="T11" fmla="*/ 34 h 65"/>
                  <a:gd name="T12" fmla="*/ 60 w 68"/>
                  <a:gd name="T13" fmla="*/ 53 h 65"/>
                  <a:gd name="T14" fmla="*/ 45 w 68"/>
                  <a:gd name="T15" fmla="*/ 65 h 65"/>
                  <a:gd name="T16" fmla="*/ 22 w 68"/>
                  <a:gd name="T17" fmla="*/ 65 h 65"/>
                  <a:gd name="T18" fmla="*/ 7 w 68"/>
                  <a:gd name="T19" fmla="*/ 53 h 65"/>
                  <a:gd name="T20" fmla="*/ 0 w 68"/>
                  <a:gd name="T21" fmla="*/ 34 h 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8"/>
                  <a:gd name="T34" fmla="*/ 0 h 65"/>
                  <a:gd name="T35" fmla="*/ 68 w 68"/>
                  <a:gd name="T36" fmla="*/ 65 h 6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8" h="65">
                    <a:moveTo>
                      <a:pt x="0" y="34"/>
                    </a:moveTo>
                    <a:lnTo>
                      <a:pt x="7" y="15"/>
                    </a:lnTo>
                    <a:lnTo>
                      <a:pt x="22" y="0"/>
                    </a:lnTo>
                    <a:lnTo>
                      <a:pt x="45" y="0"/>
                    </a:lnTo>
                    <a:lnTo>
                      <a:pt x="60" y="15"/>
                    </a:lnTo>
                    <a:lnTo>
                      <a:pt x="68" y="34"/>
                    </a:lnTo>
                    <a:lnTo>
                      <a:pt x="60" y="53"/>
                    </a:lnTo>
                    <a:lnTo>
                      <a:pt x="45" y="65"/>
                    </a:lnTo>
                    <a:lnTo>
                      <a:pt x="22" y="65"/>
                    </a:lnTo>
                    <a:lnTo>
                      <a:pt x="7" y="53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  <p:sp>
            <p:nvSpPr>
              <p:cNvPr id="79882" name="Freeform 9"/>
              <p:cNvSpPr>
                <a:spLocks/>
              </p:cNvSpPr>
              <p:nvPr/>
            </p:nvSpPr>
            <p:spPr bwMode="auto">
              <a:xfrm>
                <a:off x="9644" y="2743"/>
                <a:ext cx="68" cy="64"/>
              </a:xfrm>
              <a:custGeom>
                <a:avLst/>
                <a:gdLst>
                  <a:gd name="T0" fmla="*/ 0 w 68"/>
                  <a:gd name="T1" fmla="*/ 34 h 64"/>
                  <a:gd name="T2" fmla="*/ 8 w 68"/>
                  <a:gd name="T3" fmla="*/ 15 h 64"/>
                  <a:gd name="T4" fmla="*/ 23 w 68"/>
                  <a:gd name="T5" fmla="*/ 0 h 64"/>
                  <a:gd name="T6" fmla="*/ 46 w 68"/>
                  <a:gd name="T7" fmla="*/ 0 h 64"/>
                  <a:gd name="T8" fmla="*/ 61 w 68"/>
                  <a:gd name="T9" fmla="*/ 15 h 64"/>
                  <a:gd name="T10" fmla="*/ 68 w 68"/>
                  <a:gd name="T11" fmla="*/ 34 h 64"/>
                  <a:gd name="T12" fmla="*/ 61 w 68"/>
                  <a:gd name="T13" fmla="*/ 53 h 64"/>
                  <a:gd name="T14" fmla="*/ 46 w 68"/>
                  <a:gd name="T15" fmla="*/ 64 h 64"/>
                  <a:gd name="T16" fmla="*/ 23 w 68"/>
                  <a:gd name="T17" fmla="*/ 64 h 64"/>
                  <a:gd name="T18" fmla="*/ 8 w 68"/>
                  <a:gd name="T19" fmla="*/ 53 h 64"/>
                  <a:gd name="T20" fmla="*/ 0 w 68"/>
                  <a:gd name="T21" fmla="*/ 34 h 6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8"/>
                  <a:gd name="T34" fmla="*/ 0 h 64"/>
                  <a:gd name="T35" fmla="*/ 68 w 68"/>
                  <a:gd name="T36" fmla="*/ 64 h 6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8" h="64">
                    <a:moveTo>
                      <a:pt x="0" y="34"/>
                    </a:moveTo>
                    <a:lnTo>
                      <a:pt x="8" y="15"/>
                    </a:lnTo>
                    <a:lnTo>
                      <a:pt x="23" y="0"/>
                    </a:lnTo>
                    <a:lnTo>
                      <a:pt x="46" y="0"/>
                    </a:lnTo>
                    <a:lnTo>
                      <a:pt x="61" y="15"/>
                    </a:lnTo>
                    <a:lnTo>
                      <a:pt x="68" y="34"/>
                    </a:lnTo>
                    <a:lnTo>
                      <a:pt x="61" y="53"/>
                    </a:lnTo>
                    <a:lnTo>
                      <a:pt x="46" y="64"/>
                    </a:lnTo>
                    <a:lnTo>
                      <a:pt x="23" y="64"/>
                    </a:lnTo>
                    <a:lnTo>
                      <a:pt x="8" y="53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  <p:sp>
            <p:nvSpPr>
              <p:cNvPr id="79883" name="Line 10"/>
              <p:cNvSpPr>
                <a:spLocks noChangeShapeType="1"/>
              </p:cNvSpPr>
              <p:nvPr/>
            </p:nvSpPr>
            <p:spPr bwMode="auto">
              <a:xfrm flipH="1">
                <a:off x="7975" y="2096"/>
                <a:ext cx="340" cy="1191"/>
              </a:xfrm>
              <a:prstGeom prst="line">
                <a:avLst/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  <p:sp>
            <p:nvSpPr>
              <p:cNvPr id="79884" name="Line 11"/>
              <p:cNvSpPr>
                <a:spLocks noChangeShapeType="1"/>
              </p:cNvSpPr>
              <p:nvPr/>
            </p:nvSpPr>
            <p:spPr bwMode="auto">
              <a:xfrm>
                <a:off x="8997" y="3117"/>
                <a:ext cx="681" cy="170"/>
              </a:xfrm>
              <a:prstGeom prst="line">
                <a:avLst/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  <p:sp>
            <p:nvSpPr>
              <p:cNvPr id="79885" name="Line 12"/>
              <p:cNvSpPr>
                <a:spLocks noChangeShapeType="1"/>
              </p:cNvSpPr>
              <p:nvPr/>
            </p:nvSpPr>
            <p:spPr bwMode="auto">
              <a:xfrm flipV="1">
                <a:off x="7975" y="3117"/>
                <a:ext cx="1022" cy="170"/>
              </a:xfrm>
              <a:prstGeom prst="line">
                <a:avLst/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  <p:sp>
            <p:nvSpPr>
              <p:cNvPr id="79886" name="Line 13"/>
              <p:cNvSpPr>
                <a:spLocks noChangeShapeType="1"/>
              </p:cNvSpPr>
              <p:nvPr/>
            </p:nvSpPr>
            <p:spPr bwMode="auto">
              <a:xfrm>
                <a:off x="8315" y="2096"/>
                <a:ext cx="682" cy="1021"/>
              </a:xfrm>
              <a:prstGeom prst="line">
                <a:avLst/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  <p:sp>
            <p:nvSpPr>
              <p:cNvPr id="79887" name="Rectangle 14"/>
              <p:cNvSpPr>
                <a:spLocks noChangeArrowheads="1"/>
              </p:cNvSpPr>
              <p:nvPr/>
            </p:nvSpPr>
            <p:spPr bwMode="auto">
              <a:xfrm>
                <a:off x="8262" y="1827"/>
                <a:ext cx="189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1</a:t>
                </a:r>
                <a:endParaRPr lang="en-US" sz="1200"/>
              </a:p>
            </p:txBody>
          </p:sp>
          <p:sp>
            <p:nvSpPr>
              <p:cNvPr id="79888" name="Rectangle 15"/>
              <p:cNvSpPr>
                <a:spLocks noChangeArrowheads="1"/>
              </p:cNvSpPr>
              <p:nvPr/>
            </p:nvSpPr>
            <p:spPr bwMode="auto">
              <a:xfrm>
                <a:off x="7880" y="3359"/>
                <a:ext cx="189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2</a:t>
                </a:r>
                <a:endParaRPr lang="en-US" sz="1200"/>
              </a:p>
            </p:txBody>
          </p:sp>
          <p:sp>
            <p:nvSpPr>
              <p:cNvPr id="79889" name="Rectangle 16"/>
              <p:cNvSpPr>
                <a:spLocks noChangeArrowheads="1"/>
              </p:cNvSpPr>
              <p:nvPr/>
            </p:nvSpPr>
            <p:spPr bwMode="auto">
              <a:xfrm>
                <a:off x="8944" y="3151"/>
                <a:ext cx="189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3</a:t>
                </a:r>
                <a:endParaRPr lang="en-US" sz="1200"/>
              </a:p>
            </p:txBody>
          </p:sp>
          <p:sp>
            <p:nvSpPr>
              <p:cNvPr id="79890" name="Rectangle 17"/>
              <p:cNvSpPr>
                <a:spLocks noChangeArrowheads="1"/>
              </p:cNvSpPr>
              <p:nvPr/>
            </p:nvSpPr>
            <p:spPr bwMode="auto">
              <a:xfrm>
                <a:off x="9667" y="3359"/>
                <a:ext cx="189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4</a:t>
                </a:r>
                <a:endParaRPr lang="en-US" sz="1200"/>
              </a:p>
            </p:txBody>
          </p:sp>
          <p:sp>
            <p:nvSpPr>
              <p:cNvPr id="79891" name="Rectangle 18"/>
              <p:cNvSpPr>
                <a:spLocks noChangeArrowheads="1"/>
              </p:cNvSpPr>
              <p:nvPr/>
            </p:nvSpPr>
            <p:spPr bwMode="auto">
              <a:xfrm>
                <a:off x="9667" y="2489"/>
                <a:ext cx="189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5</a:t>
                </a:r>
                <a:endParaRPr lang="en-US" sz="1200"/>
              </a:p>
            </p:txBody>
          </p:sp>
        </p:grpSp>
        <p:sp>
          <p:nvSpPr>
            <p:cNvPr id="20" name="Rectangle 34"/>
            <p:cNvSpPr>
              <a:spLocks noChangeArrowheads="1"/>
            </p:cNvSpPr>
            <p:nvPr/>
          </p:nvSpPr>
          <p:spPr bwMode="auto">
            <a:xfrm>
              <a:off x="7286644" y="5786454"/>
              <a:ext cx="4491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/>
                <a:t>G</a:t>
              </a:r>
              <a:r>
                <a:rPr lang="id-ID" b="1" baseline="-25000" dirty="0"/>
                <a:t>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535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Terminologi Graf</a:t>
            </a:r>
            <a:endParaRPr lang="en-US" dirty="0"/>
          </a:p>
        </p:txBody>
      </p:sp>
      <p:sp>
        <p:nvSpPr>
          <p:cNvPr id="3076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757758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AU" b="1" dirty="0">
                <a:solidFill>
                  <a:srgbClr val="FF0000"/>
                </a:solidFill>
              </a:rPr>
              <a:t>4.</a:t>
            </a:r>
            <a:r>
              <a:rPr lang="en-AU" b="1" dirty="0"/>
              <a:t> </a:t>
            </a:r>
            <a:r>
              <a:rPr lang="en-AU" b="1" dirty="0">
                <a:solidFill>
                  <a:srgbClr val="FF0000"/>
                </a:solidFill>
              </a:rPr>
              <a:t>Graf  </a:t>
            </a:r>
            <a:r>
              <a:rPr lang="en-AU" b="1" dirty="0" err="1">
                <a:solidFill>
                  <a:srgbClr val="FF0000"/>
                </a:solidFill>
              </a:rPr>
              <a:t>Kosong</a:t>
            </a:r>
            <a:r>
              <a:rPr lang="en-AU" b="1" dirty="0">
                <a:solidFill>
                  <a:srgbClr val="FF0000"/>
                </a:solidFill>
              </a:rPr>
              <a:t> (</a:t>
            </a:r>
            <a:r>
              <a:rPr lang="en-AU" b="1" i="1" dirty="0">
                <a:solidFill>
                  <a:srgbClr val="FF0000"/>
                </a:solidFill>
              </a:rPr>
              <a:t>null graph</a:t>
            </a:r>
            <a:r>
              <a:rPr lang="en-AU" b="1" dirty="0">
                <a:solidFill>
                  <a:srgbClr val="FF0000"/>
                </a:solidFill>
              </a:rPr>
              <a:t> </a:t>
            </a:r>
            <a:r>
              <a:rPr lang="en-AU" b="1" dirty="0" err="1">
                <a:solidFill>
                  <a:srgbClr val="FF0000"/>
                </a:solidFill>
              </a:rPr>
              <a:t>atau</a:t>
            </a:r>
            <a:r>
              <a:rPr lang="en-AU" b="1" dirty="0">
                <a:solidFill>
                  <a:srgbClr val="FF0000"/>
                </a:solidFill>
              </a:rPr>
              <a:t> </a:t>
            </a:r>
            <a:r>
              <a:rPr lang="en-AU" b="1" i="1" dirty="0">
                <a:solidFill>
                  <a:srgbClr val="FF0000"/>
                </a:solidFill>
              </a:rPr>
              <a:t>empty graph</a:t>
            </a:r>
            <a:r>
              <a:rPr lang="en-AU" b="1" dirty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/>
              <a:t>Graf</a:t>
            </a:r>
            <a:r>
              <a:rPr lang="en-US" dirty="0"/>
              <a:t> yang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b="1" dirty="0" err="1"/>
              <a:t>sisinya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b="1" dirty="0" err="1"/>
              <a:t>kosong</a:t>
            </a:r>
            <a:r>
              <a:rPr lang="en-US" dirty="0"/>
              <a:t> (</a:t>
            </a:r>
            <a:r>
              <a:rPr lang="en-US" i="1" dirty="0" err="1"/>
              <a:t>N</a:t>
            </a:r>
            <a:r>
              <a:rPr lang="en-US" i="1" baseline="-25000" dirty="0" err="1"/>
              <a:t>n</a:t>
            </a:r>
            <a:r>
              <a:rPr lang="en-US" dirty="0"/>
              <a:t>). </a:t>
            </a:r>
          </a:p>
          <a:p>
            <a:endParaRPr lang="en-US" dirty="0"/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364691"/>
              </p:ext>
            </p:extLst>
          </p:nvPr>
        </p:nvGraphicFramePr>
        <p:xfrm>
          <a:off x="1403648" y="3979079"/>
          <a:ext cx="4000500" cy="277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5" name="Visio" r:id="rId3" imgW="2005560" imgH="1393560" progId="Visio.Drawing.11">
                  <p:embed/>
                </p:oleObj>
              </mc:Choice>
              <mc:Fallback>
                <p:oleObj name="Visio" r:id="rId3" imgW="2005560" imgH="13935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979079"/>
                        <a:ext cx="4000500" cy="27797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052093" y="6459198"/>
            <a:ext cx="10398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Graf </a:t>
            </a:r>
            <a:r>
              <a:rPr lang="en-US" b="1" i="1" dirty="0"/>
              <a:t>N</a:t>
            </a:r>
            <a:r>
              <a:rPr lang="en-US" b="1" baseline="-25000" dirty="0"/>
              <a:t>5</a:t>
            </a:r>
            <a:r>
              <a:rPr lang="en-US" b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8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Terminologi Graf</a:t>
            </a:r>
            <a:endParaRPr lang="en-US" dirty="0"/>
          </a:p>
        </p:txBody>
      </p:sp>
      <p:sp>
        <p:nvSpPr>
          <p:cNvPr id="80899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b="1" dirty="0">
                <a:solidFill>
                  <a:srgbClr val="FF0000"/>
                </a:solidFill>
              </a:rPr>
              <a:t>5. </a:t>
            </a:r>
            <a:r>
              <a:rPr lang="en-US" b="1" dirty="0" err="1">
                <a:solidFill>
                  <a:srgbClr val="FF0000"/>
                </a:solidFill>
              </a:rPr>
              <a:t>Derajat</a:t>
            </a:r>
            <a:r>
              <a:rPr lang="en-US" b="1" dirty="0">
                <a:solidFill>
                  <a:srgbClr val="FF0000"/>
                </a:solidFill>
              </a:rPr>
              <a:t> (</a:t>
            </a:r>
            <a:r>
              <a:rPr lang="en-US" b="1" i="1" dirty="0">
                <a:solidFill>
                  <a:srgbClr val="FF0000"/>
                </a:solidFill>
              </a:rPr>
              <a:t>Degree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i="1" dirty="0" err="1"/>
              <a:t>Derajat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i="1" u="sng" dirty="0" err="1"/>
              <a:t>jumlah</a:t>
            </a:r>
            <a:r>
              <a:rPr lang="en-US" b="1" i="1" u="sng" dirty="0"/>
              <a:t> </a:t>
            </a:r>
            <a:r>
              <a:rPr lang="en-US" b="1" i="1" u="sng" dirty="0" err="1"/>
              <a:t>sisi</a:t>
            </a:r>
            <a:r>
              <a:rPr lang="en-US" b="1" i="1" u="sng" dirty="0"/>
              <a:t> yang </a:t>
            </a:r>
            <a:r>
              <a:rPr lang="en-US" b="1" i="1" u="sng" dirty="0" err="1"/>
              <a:t>bersisian</a:t>
            </a:r>
            <a:r>
              <a:rPr lang="en-US" b="1" i="1" u="sng" dirty="0"/>
              <a:t> </a:t>
            </a:r>
            <a:r>
              <a:rPr lang="en-US" b="1" i="1" u="sng" dirty="0" err="1"/>
              <a:t>dengan</a:t>
            </a:r>
            <a:r>
              <a:rPr lang="en-US" b="1" i="1" u="sng" dirty="0"/>
              <a:t> </a:t>
            </a:r>
            <a:r>
              <a:rPr lang="en-US" b="1" i="1" u="sng" dirty="0" err="1"/>
              <a:t>simpul</a:t>
            </a:r>
            <a:r>
              <a:rPr lang="en-US" b="1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r>
              <a:rPr lang="en-US" dirty="0" err="1"/>
              <a:t>Notasi</a:t>
            </a:r>
            <a:r>
              <a:rPr lang="en-US" dirty="0"/>
              <a:t>: </a:t>
            </a: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</a:t>
            </a:r>
          </a:p>
          <a:p>
            <a:pPr>
              <a:buFont typeface="Arial" charset="0"/>
              <a:buNone/>
            </a:pPr>
            <a:r>
              <a:rPr lang="en-US" dirty="0"/>
              <a:t>	</a:t>
            </a:r>
            <a:r>
              <a:rPr lang="en-US" dirty="0" err="1"/>
              <a:t>Tinjau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i="1" dirty="0"/>
              <a:t>G</a:t>
            </a:r>
            <a:r>
              <a:rPr lang="en-US" baseline="-25000" dirty="0"/>
              <a:t>1</a:t>
            </a:r>
            <a:r>
              <a:rPr lang="en-US" dirty="0"/>
              <a:t>: 	</a:t>
            </a:r>
          </a:p>
          <a:p>
            <a:pPr>
              <a:buFont typeface="Arial" charset="0"/>
              <a:buNone/>
            </a:pPr>
            <a:r>
              <a:rPr lang="en-US" i="1" dirty="0"/>
              <a:t>	d</a:t>
            </a:r>
            <a:r>
              <a:rPr lang="en-US" dirty="0"/>
              <a:t>(1) = </a:t>
            </a:r>
            <a:r>
              <a:rPr lang="en-US" i="1" dirty="0"/>
              <a:t>d</a:t>
            </a:r>
            <a:r>
              <a:rPr lang="en-US" dirty="0"/>
              <a:t>(4) = 2</a:t>
            </a:r>
          </a:p>
          <a:p>
            <a:pPr>
              <a:buFont typeface="Arial" charset="0"/>
              <a:buNone/>
            </a:pPr>
            <a:r>
              <a:rPr lang="en-US" i="1" dirty="0"/>
              <a:t>	d</a:t>
            </a:r>
            <a:r>
              <a:rPr lang="en-US" dirty="0"/>
              <a:t>(2) = </a:t>
            </a:r>
            <a:r>
              <a:rPr lang="en-US" i="1" dirty="0"/>
              <a:t>d</a:t>
            </a:r>
            <a:r>
              <a:rPr lang="en-US" dirty="0"/>
              <a:t>(3) = 3</a:t>
            </a:r>
          </a:p>
          <a:p>
            <a:pPr>
              <a:buFont typeface="Arial" charset="0"/>
              <a:buNone/>
            </a:pPr>
            <a:endParaRPr lang="en-US" dirty="0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4643438" y="3429000"/>
            <a:ext cx="2286000" cy="2370138"/>
            <a:chOff x="6357950" y="3429000"/>
            <a:chExt cx="2286016" cy="2369596"/>
          </a:xfrm>
        </p:grpSpPr>
        <p:grpSp>
          <p:nvGrpSpPr>
            <p:cNvPr id="3" name="Group 79"/>
            <p:cNvGrpSpPr>
              <a:grpSpLocks/>
            </p:cNvGrpSpPr>
            <p:nvPr/>
          </p:nvGrpSpPr>
          <p:grpSpPr bwMode="auto">
            <a:xfrm>
              <a:off x="6357964" y="3428997"/>
              <a:ext cx="2286028" cy="2000261"/>
              <a:chOff x="2233" y="2063"/>
              <a:chExt cx="1927" cy="1971"/>
            </a:xfrm>
          </p:grpSpPr>
          <p:sp>
            <p:nvSpPr>
              <p:cNvPr id="80903" name="Freeform 80"/>
              <p:cNvSpPr>
                <a:spLocks/>
              </p:cNvSpPr>
              <p:nvPr/>
            </p:nvSpPr>
            <p:spPr bwMode="auto">
              <a:xfrm>
                <a:off x="3119" y="2302"/>
                <a:ext cx="70" cy="65"/>
              </a:xfrm>
              <a:custGeom>
                <a:avLst/>
                <a:gdLst>
                  <a:gd name="T0" fmla="*/ 0 w 70"/>
                  <a:gd name="T1" fmla="*/ 35 h 65"/>
                  <a:gd name="T2" fmla="*/ 8 w 70"/>
                  <a:gd name="T3" fmla="*/ 15 h 65"/>
                  <a:gd name="T4" fmla="*/ 24 w 70"/>
                  <a:gd name="T5" fmla="*/ 0 h 65"/>
                  <a:gd name="T6" fmla="*/ 47 w 70"/>
                  <a:gd name="T7" fmla="*/ 0 h 65"/>
                  <a:gd name="T8" fmla="*/ 62 w 70"/>
                  <a:gd name="T9" fmla="*/ 15 h 65"/>
                  <a:gd name="T10" fmla="*/ 70 w 70"/>
                  <a:gd name="T11" fmla="*/ 35 h 65"/>
                  <a:gd name="T12" fmla="*/ 62 w 70"/>
                  <a:gd name="T13" fmla="*/ 54 h 65"/>
                  <a:gd name="T14" fmla="*/ 47 w 70"/>
                  <a:gd name="T15" fmla="*/ 65 h 65"/>
                  <a:gd name="T16" fmla="*/ 24 w 70"/>
                  <a:gd name="T17" fmla="*/ 65 h 65"/>
                  <a:gd name="T18" fmla="*/ 8 w 70"/>
                  <a:gd name="T19" fmla="*/ 54 h 65"/>
                  <a:gd name="T20" fmla="*/ 0 w 70"/>
                  <a:gd name="T21" fmla="*/ 35 h 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0"/>
                  <a:gd name="T34" fmla="*/ 0 h 65"/>
                  <a:gd name="T35" fmla="*/ 70 w 70"/>
                  <a:gd name="T36" fmla="*/ 65 h 6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0" h="65">
                    <a:moveTo>
                      <a:pt x="0" y="35"/>
                    </a:moveTo>
                    <a:lnTo>
                      <a:pt x="8" y="15"/>
                    </a:lnTo>
                    <a:lnTo>
                      <a:pt x="24" y="0"/>
                    </a:lnTo>
                    <a:lnTo>
                      <a:pt x="47" y="0"/>
                    </a:lnTo>
                    <a:lnTo>
                      <a:pt x="62" y="15"/>
                    </a:lnTo>
                    <a:lnTo>
                      <a:pt x="70" y="35"/>
                    </a:lnTo>
                    <a:lnTo>
                      <a:pt x="62" y="54"/>
                    </a:lnTo>
                    <a:lnTo>
                      <a:pt x="47" y="65"/>
                    </a:lnTo>
                    <a:lnTo>
                      <a:pt x="24" y="65"/>
                    </a:lnTo>
                    <a:lnTo>
                      <a:pt x="8" y="54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80904" name="Freeform 81"/>
              <p:cNvSpPr>
                <a:spLocks/>
              </p:cNvSpPr>
              <p:nvPr/>
            </p:nvSpPr>
            <p:spPr bwMode="auto">
              <a:xfrm>
                <a:off x="2426" y="2995"/>
                <a:ext cx="69" cy="65"/>
              </a:xfrm>
              <a:custGeom>
                <a:avLst/>
                <a:gdLst>
                  <a:gd name="T0" fmla="*/ 0 w 69"/>
                  <a:gd name="T1" fmla="*/ 35 h 65"/>
                  <a:gd name="T2" fmla="*/ 8 w 69"/>
                  <a:gd name="T3" fmla="*/ 15 h 65"/>
                  <a:gd name="T4" fmla="*/ 23 w 69"/>
                  <a:gd name="T5" fmla="*/ 0 h 65"/>
                  <a:gd name="T6" fmla="*/ 46 w 69"/>
                  <a:gd name="T7" fmla="*/ 0 h 65"/>
                  <a:gd name="T8" fmla="*/ 62 w 69"/>
                  <a:gd name="T9" fmla="*/ 15 h 65"/>
                  <a:gd name="T10" fmla="*/ 69 w 69"/>
                  <a:gd name="T11" fmla="*/ 35 h 65"/>
                  <a:gd name="T12" fmla="*/ 62 w 69"/>
                  <a:gd name="T13" fmla="*/ 54 h 65"/>
                  <a:gd name="T14" fmla="*/ 46 w 69"/>
                  <a:gd name="T15" fmla="*/ 65 h 65"/>
                  <a:gd name="T16" fmla="*/ 23 w 69"/>
                  <a:gd name="T17" fmla="*/ 65 h 65"/>
                  <a:gd name="T18" fmla="*/ 8 w 69"/>
                  <a:gd name="T19" fmla="*/ 54 h 65"/>
                  <a:gd name="T20" fmla="*/ 0 w 69"/>
                  <a:gd name="T21" fmla="*/ 35 h 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9"/>
                  <a:gd name="T34" fmla="*/ 0 h 65"/>
                  <a:gd name="T35" fmla="*/ 69 w 69"/>
                  <a:gd name="T36" fmla="*/ 65 h 6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9" h="65">
                    <a:moveTo>
                      <a:pt x="0" y="35"/>
                    </a:moveTo>
                    <a:lnTo>
                      <a:pt x="8" y="15"/>
                    </a:lnTo>
                    <a:lnTo>
                      <a:pt x="23" y="0"/>
                    </a:lnTo>
                    <a:lnTo>
                      <a:pt x="46" y="0"/>
                    </a:lnTo>
                    <a:lnTo>
                      <a:pt x="62" y="15"/>
                    </a:lnTo>
                    <a:lnTo>
                      <a:pt x="69" y="35"/>
                    </a:lnTo>
                    <a:lnTo>
                      <a:pt x="62" y="54"/>
                    </a:lnTo>
                    <a:lnTo>
                      <a:pt x="46" y="65"/>
                    </a:lnTo>
                    <a:lnTo>
                      <a:pt x="23" y="65"/>
                    </a:lnTo>
                    <a:lnTo>
                      <a:pt x="8" y="54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80905" name="Freeform 82"/>
              <p:cNvSpPr>
                <a:spLocks/>
              </p:cNvSpPr>
              <p:nvPr/>
            </p:nvSpPr>
            <p:spPr bwMode="auto">
              <a:xfrm>
                <a:off x="3119" y="3688"/>
                <a:ext cx="70" cy="65"/>
              </a:xfrm>
              <a:custGeom>
                <a:avLst/>
                <a:gdLst>
                  <a:gd name="T0" fmla="*/ 0 w 70"/>
                  <a:gd name="T1" fmla="*/ 34 h 65"/>
                  <a:gd name="T2" fmla="*/ 8 w 70"/>
                  <a:gd name="T3" fmla="*/ 15 h 65"/>
                  <a:gd name="T4" fmla="*/ 24 w 70"/>
                  <a:gd name="T5" fmla="*/ 0 h 65"/>
                  <a:gd name="T6" fmla="*/ 47 w 70"/>
                  <a:gd name="T7" fmla="*/ 0 h 65"/>
                  <a:gd name="T8" fmla="*/ 62 w 70"/>
                  <a:gd name="T9" fmla="*/ 15 h 65"/>
                  <a:gd name="T10" fmla="*/ 70 w 70"/>
                  <a:gd name="T11" fmla="*/ 34 h 65"/>
                  <a:gd name="T12" fmla="*/ 62 w 70"/>
                  <a:gd name="T13" fmla="*/ 54 h 65"/>
                  <a:gd name="T14" fmla="*/ 47 w 70"/>
                  <a:gd name="T15" fmla="*/ 65 h 65"/>
                  <a:gd name="T16" fmla="*/ 24 w 70"/>
                  <a:gd name="T17" fmla="*/ 65 h 65"/>
                  <a:gd name="T18" fmla="*/ 8 w 70"/>
                  <a:gd name="T19" fmla="*/ 54 h 65"/>
                  <a:gd name="T20" fmla="*/ 0 w 70"/>
                  <a:gd name="T21" fmla="*/ 34 h 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0"/>
                  <a:gd name="T34" fmla="*/ 0 h 65"/>
                  <a:gd name="T35" fmla="*/ 70 w 70"/>
                  <a:gd name="T36" fmla="*/ 65 h 6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0" h="65">
                    <a:moveTo>
                      <a:pt x="0" y="34"/>
                    </a:moveTo>
                    <a:lnTo>
                      <a:pt x="8" y="15"/>
                    </a:lnTo>
                    <a:lnTo>
                      <a:pt x="24" y="0"/>
                    </a:lnTo>
                    <a:lnTo>
                      <a:pt x="47" y="0"/>
                    </a:lnTo>
                    <a:lnTo>
                      <a:pt x="62" y="15"/>
                    </a:lnTo>
                    <a:lnTo>
                      <a:pt x="70" y="34"/>
                    </a:lnTo>
                    <a:lnTo>
                      <a:pt x="62" y="54"/>
                    </a:lnTo>
                    <a:lnTo>
                      <a:pt x="47" y="65"/>
                    </a:lnTo>
                    <a:lnTo>
                      <a:pt x="24" y="65"/>
                    </a:lnTo>
                    <a:lnTo>
                      <a:pt x="8" y="5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80906" name="Freeform 83"/>
              <p:cNvSpPr>
                <a:spLocks/>
              </p:cNvSpPr>
              <p:nvPr/>
            </p:nvSpPr>
            <p:spPr bwMode="auto">
              <a:xfrm>
                <a:off x="3813" y="2995"/>
                <a:ext cx="69" cy="65"/>
              </a:xfrm>
              <a:custGeom>
                <a:avLst/>
                <a:gdLst>
                  <a:gd name="T0" fmla="*/ 0 w 69"/>
                  <a:gd name="T1" fmla="*/ 35 h 65"/>
                  <a:gd name="T2" fmla="*/ 7 w 69"/>
                  <a:gd name="T3" fmla="*/ 15 h 65"/>
                  <a:gd name="T4" fmla="*/ 23 w 69"/>
                  <a:gd name="T5" fmla="*/ 0 h 65"/>
                  <a:gd name="T6" fmla="*/ 46 w 69"/>
                  <a:gd name="T7" fmla="*/ 0 h 65"/>
                  <a:gd name="T8" fmla="*/ 61 w 69"/>
                  <a:gd name="T9" fmla="*/ 15 h 65"/>
                  <a:gd name="T10" fmla="*/ 69 w 69"/>
                  <a:gd name="T11" fmla="*/ 35 h 65"/>
                  <a:gd name="T12" fmla="*/ 61 w 69"/>
                  <a:gd name="T13" fmla="*/ 54 h 65"/>
                  <a:gd name="T14" fmla="*/ 46 w 69"/>
                  <a:gd name="T15" fmla="*/ 65 h 65"/>
                  <a:gd name="T16" fmla="*/ 23 w 69"/>
                  <a:gd name="T17" fmla="*/ 65 h 65"/>
                  <a:gd name="T18" fmla="*/ 7 w 69"/>
                  <a:gd name="T19" fmla="*/ 54 h 65"/>
                  <a:gd name="T20" fmla="*/ 0 w 69"/>
                  <a:gd name="T21" fmla="*/ 35 h 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9"/>
                  <a:gd name="T34" fmla="*/ 0 h 65"/>
                  <a:gd name="T35" fmla="*/ 69 w 69"/>
                  <a:gd name="T36" fmla="*/ 65 h 6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9" h="65">
                    <a:moveTo>
                      <a:pt x="0" y="35"/>
                    </a:moveTo>
                    <a:lnTo>
                      <a:pt x="7" y="15"/>
                    </a:lnTo>
                    <a:lnTo>
                      <a:pt x="23" y="0"/>
                    </a:lnTo>
                    <a:lnTo>
                      <a:pt x="46" y="0"/>
                    </a:lnTo>
                    <a:lnTo>
                      <a:pt x="61" y="15"/>
                    </a:lnTo>
                    <a:lnTo>
                      <a:pt x="69" y="35"/>
                    </a:lnTo>
                    <a:lnTo>
                      <a:pt x="61" y="54"/>
                    </a:lnTo>
                    <a:lnTo>
                      <a:pt x="46" y="65"/>
                    </a:lnTo>
                    <a:lnTo>
                      <a:pt x="23" y="65"/>
                    </a:lnTo>
                    <a:lnTo>
                      <a:pt x="7" y="54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80907" name="Line 84"/>
              <p:cNvSpPr>
                <a:spLocks noChangeShapeType="1"/>
              </p:cNvSpPr>
              <p:nvPr/>
            </p:nvSpPr>
            <p:spPr bwMode="auto">
              <a:xfrm flipH="1">
                <a:off x="2461" y="2337"/>
                <a:ext cx="693" cy="693"/>
              </a:xfrm>
              <a:prstGeom prst="line">
                <a:avLst/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80908" name="Line 85"/>
              <p:cNvSpPr>
                <a:spLocks noChangeShapeType="1"/>
              </p:cNvSpPr>
              <p:nvPr/>
            </p:nvSpPr>
            <p:spPr bwMode="auto">
              <a:xfrm>
                <a:off x="2461" y="3030"/>
                <a:ext cx="693" cy="692"/>
              </a:xfrm>
              <a:prstGeom prst="line">
                <a:avLst/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80909" name="Line 86"/>
              <p:cNvSpPr>
                <a:spLocks noChangeShapeType="1"/>
              </p:cNvSpPr>
              <p:nvPr/>
            </p:nvSpPr>
            <p:spPr bwMode="auto">
              <a:xfrm>
                <a:off x="3154" y="2337"/>
                <a:ext cx="693" cy="693"/>
              </a:xfrm>
              <a:prstGeom prst="line">
                <a:avLst/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80910" name="Line 87"/>
              <p:cNvSpPr>
                <a:spLocks noChangeShapeType="1"/>
              </p:cNvSpPr>
              <p:nvPr/>
            </p:nvSpPr>
            <p:spPr bwMode="auto">
              <a:xfrm flipH="1">
                <a:off x="3154" y="3030"/>
                <a:ext cx="693" cy="692"/>
              </a:xfrm>
              <a:prstGeom prst="line">
                <a:avLst/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80911" name="Line 88"/>
              <p:cNvSpPr>
                <a:spLocks noChangeShapeType="1"/>
              </p:cNvSpPr>
              <p:nvPr/>
            </p:nvSpPr>
            <p:spPr bwMode="auto">
              <a:xfrm>
                <a:off x="2461" y="3030"/>
                <a:ext cx="1386" cy="1"/>
              </a:xfrm>
              <a:prstGeom prst="line">
                <a:avLst/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80912" name="Rectangle 89"/>
              <p:cNvSpPr>
                <a:spLocks noChangeArrowheads="1"/>
              </p:cNvSpPr>
              <p:nvPr/>
            </p:nvSpPr>
            <p:spPr bwMode="auto">
              <a:xfrm>
                <a:off x="3100" y="2063"/>
                <a:ext cx="193" cy="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1</a:t>
                </a:r>
                <a:endParaRPr lang="en-US"/>
              </a:p>
            </p:txBody>
          </p:sp>
          <p:sp>
            <p:nvSpPr>
              <p:cNvPr id="80913" name="Rectangle 90"/>
              <p:cNvSpPr>
                <a:spLocks noChangeArrowheads="1"/>
              </p:cNvSpPr>
              <p:nvPr/>
            </p:nvSpPr>
            <p:spPr bwMode="auto">
              <a:xfrm>
                <a:off x="2233" y="2910"/>
                <a:ext cx="193" cy="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2</a:t>
                </a:r>
                <a:endParaRPr lang="en-US"/>
              </a:p>
            </p:txBody>
          </p:sp>
          <p:sp>
            <p:nvSpPr>
              <p:cNvPr id="80914" name="Rectangle 91"/>
              <p:cNvSpPr>
                <a:spLocks noChangeArrowheads="1"/>
              </p:cNvSpPr>
              <p:nvPr/>
            </p:nvSpPr>
            <p:spPr bwMode="auto">
              <a:xfrm>
                <a:off x="3967" y="2910"/>
                <a:ext cx="193" cy="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3</a:t>
                </a:r>
                <a:endParaRPr lang="en-US"/>
              </a:p>
            </p:txBody>
          </p:sp>
          <p:sp>
            <p:nvSpPr>
              <p:cNvPr id="80915" name="Rectangle 92"/>
              <p:cNvSpPr>
                <a:spLocks noChangeArrowheads="1"/>
              </p:cNvSpPr>
              <p:nvPr/>
            </p:nvSpPr>
            <p:spPr bwMode="auto">
              <a:xfrm>
                <a:off x="3100" y="3757"/>
                <a:ext cx="193" cy="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4</a:t>
                </a:r>
                <a:endParaRPr lang="en-US"/>
              </a:p>
            </p:txBody>
          </p:sp>
        </p:grpSp>
        <p:sp>
          <p:nvSpPr>
            <p:cNvPr id="80902" name="Rectangle 34"/>
            <p:cNvSpPr>
              <a:spLocks noChangeArrowheads="1"/>
            </p:cNvSpPr>
            <p:nvPr/>
          </p:nvSpPr>
          <p:spPr bwMode="auto">
            <a:xfrm>
              <a:off x="7215206" y="5429264"/>
              <a:ext cx="4491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/>
                <a:t>G</a:t>
              </a:r>
              <a:r>
                <a:rPr lang="en-US" b="1" baseline="-25000"/>
                <a:t>1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770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Contoh</a:t>
            </a:r>
            <a:endParaRPr lang="en-US" dirty="0"/>
          </a:p>
        </p:txBody>
      </p:sp>
      <p:sp>
        <p:nvSpPr>
          <p:cNvPr id="8192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2400300"/>
          </a:xfrm>
        </p:spPr>
        <p:txBody>
          <a:bodyPr/>
          <a:lstStyle/>
          <a:p>
            <a:r>
              <a:rPr lang="en-US" b="1" dirty="0" err="1"/>
              <a:t>Tinjau</a:t>
            </a:r>
            <a:r>
              <a:rPr lang="en-US" b="1" dirty="0"/>
              <a:t> </a:t>
            </a:r>
            <a:r>
              <a:rPr lang="en-US" b="1" dirty="0" err="1"/>
              <a:t>graf</a:t>
            </a:r>
            <a:r>
              <a:rPr lang="en-US" b="1" dirty="0"/>
              <a:t> </a:t>
            </a:r>
            <a:r>
              <a:rPr lang="en-US" b="1" i="1" dirty="0"/>
              <a:t>G</a:t>
            </a:r>
            <a:r>
              <a:rPr lang="en-US" b="1" baseline="-25000" dirty="0"/>
              <a:t>2</a:t>
            </a:r>
            <a:r>
              <a:rPr lang="en-US" b="1" dirty="0"/>
              <a:t>: </a:t>
            </a:r>
          </a:p>
          <a:p>
            <a:pPr>
              <a:buFont typeface="Arial" charset="0"/>
              <a:buNone/>
            </a:pPr>
            <a:r>
              <a:rPr lang="en-US" b="1" i="1" dirty="0"/>
              <a:t>	d</a:t>
            </a:r>
            <a:r>
              <a:rPr lang="en-US" b="1" dirty="0"/>
              <a:t>(1) = 3 </a:t>
            </a:r>
            <a:r>
              <a:rPr lang="en-US" b="1" dirty="0">
                <a:sym typeface="Wingdings" pitchFamily="2" charset="2"/>
              </a:rPr>
              <a:t></a:t>
            </a:r>
            <a:r>
              <a:rPr lang="en-US" b="1" dirty="0"/>
              <a:t> </a:t>
            </a:r>
            <a:r>
              <a:rPr lang="en-US" b="1" dirty="0" err="1"/>
              <a:t>bersisian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sisi</a:t>
            </a:r>
            <a:r>
              <a:rPr lang="en-US" b="1" dirty="0"/>
              <a:t> </a:t>
            </a:r>
            <a:r>
              <a:rPr lang="en-US" b="1" dirty="0" err="1"/>
              <a:t>ganda</a:t>
            </a:r>
            <a:r>
              <a:rPr lang="en-US" b="1" dirty="0"/>
              <a:t>	</a:t>
            </a:r>
          </a:p>
          <a:p>
            <a:pPr>
              <a:buFont typeface="Arial" charset="0"/>
              <a:buNone/>
            </a:pPr>
            <a:r>
              <a:rPr lang="en-US" b="1" i="1" dirty="0"/>
              <a:t>    d</a:t>
            </a:r>
            <a:r>
              <a:rPr lang="en-US" b="1" dirty="0"/>
              <a:t>(3) = 4 </a:t>
            </a:r>
            <a:r>
              <a:rPr lang="en-US" b="1" dirty="0">
                <a:sym typeface="Wingdings" pitchFamily="2" charset="2"/>
              </a:rPr>
              <a:t></a:t>
            </a:r>
            <a:r>
              <a:rPr lang="en-US" b="1" dirty="0"/>
              <a:t> </a:t>
            </a:r>
            <a:r>
              <a:rPr lang="en-US" b="1" dirty="0" err="1"/>
              <a:t>bersisian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sisi</a:t>
            </a:r>
            <a:r>
              <a:rPr lang="en-US" b="1" dirty="0"/>
              <a:t> </a:t>
            </a:r>
            <a:r>
              <a:rPr lang="en-US" b="1" dirty="0" err="1"/>
              <a:t>gelang</a:t>
            </a:r>
            <a:r>
              <a:rPr lang="en-US" b="1" dirty="0"/>
              <a:t> (</a:t>
            </a:r>
            <a:r>
              <a:rPr lang="en-US" b="1" i="1" dirty="0"/>
              <a:t>loop</a:t>
            </a:r>
            <a:r>
              <a:rPr lang="en-US" dirty="0"/>
              <a:t>)</a:t>
            </a:r>
          </a:p>
        </p:txBody>
      </p:sp>
      <p:grpSp>
        <p:nvGrpSpPr>
          <p:cNvPr id="81924" name="Group 44"/>
          <p:cNvGrpSpPr>
            <a:grpSpLocks/>
          </p:cNvGrpSpPr>
          <p:nvPr/>
        </p:nvGrpSpPr>
        <p:grpSpPr bwMode="auto">
          <a:xfrm>
            <a:off x="2915816" y="3861048"/>
            <a:ext cx="4729162" cy="2571750"/>
            <a:chOff x="1643042" y="3500438"/>
            <a:chExt cx="4728486" cy="2571768"/>
          </a:xfrm>
        </p:grpSpPr>
        <p:sp>
          <p:nvSpPr>
            <p:cNvPr id="39" name="Oval 38"/>
            <p:cNvSpPr/>
            <p:nvPr/>
          </p:nvSpPr>
          <p:spPr>
            <a:xfrm>
              <a:off x="5214406" y="5429265"/>
              <a:ext cx="642845" cy="64294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 rot="5400000" flipH="1" flipV="1">
              <a:off x="1785779" y="4072038"/>
              <a:ext cx="1571636" cy="1285691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214442" y="3929066"/>
              <a:ext cx="1999964" cy="1643075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928751" y="5500702"/>
              <a:ext cx="3285655" cy="71439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reeform 34"/>
            <p:cNvSpPr/>
            <p:nvPr/>
          </p:nvSpPr>
          <p:spPr>
            <a:xfrm>
              <a:off x="1871609" y="3941766"/>
              <a:ext cx="1312674" cy="1560524"/>
            </a:xfrm>
            <a:custGeom>
              <a:avLst/>
              <a:gdLst>
                <a:gd name="connsiteX0" fmla="*/ 52552 w 1313793"/>
                <a:gd name="connsiteY0" fmla="*/ 1560787 h 1560787"/>
                <a:gd name="connsiteX1" fmla="*/ 210207 w 1313793"/>
                <a:gd name="connsiteY1" fmla="*/ 472966 h 1560787"/>
                <a:gd name="connsiteX2" fmla="*/ 1313793 w 1313793"/>
                <a:gd name="connsiteY2" fmla="*/ 0 h 1560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3793" h="1560787">
                  <a:moveTo>
                    <a:pt x="52552" y="1560787"/>
                  </a:moveTo>
                  <a:cubicBezTo>
                    <a:pt x="26276" y="1146942"/>
                    <a:pt x="0" y="733097"/>
                    <a:pt x="210207" y="472966"/>
                  </a:cubicBezTo>
                  <a:cubicBezTo>
                    <a:pt x="420414" y="212835"/>
                    <a:pt x="867103" y="106417"/>
                    <a:pt x="1313793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1931" name="Rectangle 35"/>
            <p:cNvSpPr>
              <a:spLocks noChangeArrowheads="1"/>
            </p:cNvSpPr>
            <p:nvPr/>
          </p:nvSpPr>
          <p:spPr bwMode="auto">
            <a:xfrm>
              <a:off x="3071802" y="3500438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1</a:t>
              </a:r>
              <a:endParaRPr lang="en-US"/>
            </a:p>
          </p:txBody>
        </p:sp>
        <p:sp>
          <p:nvSpPr>
            <p:cNvPr id="81932" name="Rectangle 36"/>
            <p:cNvSpPr>
              <a:spLocks noChangeArrowheads="1"/>
            </p:cNvSpPr>
            <p:nvPr/>
          </p:nvSpPr>
          <p:spPr bwMode="auto">
            <a:xfrm>
              <a:off x="1643042" y="557214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2</a:t>
              </a:r>
              <a:endParaRPr lang="en-US"/>
            </a:p>
          </p:txBody>
        </p:sp>
        <p:sp>
          <p:nvSpPr>
            <p:cNvPr id="81933" name="Rectangle 37"/>
            <p:cNvSpPr>
              <a:spLocks noChangeArrowheads="1"/>
            </p:cNvSpPr>
            <p:nvPr/>
          </p:nvSpPr>
          <p:spPr bwMode="auto">
            <a:xfrm>
              <a:off x="5259226" y="5559998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3</a:t>
              </a:r>
              <a:endParaRPr lang="en-US"/>
            </a:p>
          </p:txBody>
        </p:sp>
        <p:sp>
          <p:nvSpPr>
            <p:cNvPr id="81934" name="Rectangle 39"/>
            <p:cNvSpPr>
              <a:spLocks noChangeArrowheads="1"/>
            </p:cNvSpPr>
            <p:nvPr/>
          </p:nvSpPr>
          <p:spPr bwMode="auto">
            <a:xfrm>
              <a:off x="2629596" y="4429132"/>
              <a:ext cx="51364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1"/>
                <a:t>e</a:t>
              </a:r>
              <a:r>
                <a:rPr lang="en-US" sz="2400" b="1" baseline="-25000"/>
                <a:t>1</a:t>
              </a:r>
              <a:endParaRPr lang="en-US" sz="2400" baseline="-25000"/>
            </a:p>
          </p:txBody>
        </p:sp>
        <p:sp>
          <p:nvSpPr>
            <p:cNvPr id="81935" name="Rectangle 40"/>
            <p:cNvSpPr>
              <a:spLocks noChangeArrowheads="1"/>
            </p:cNvSpPr>
            <p:nvPr/>
          </p:nvSpPr>
          <p:spPr bwMode="auto">
            <a:xfrm>
              <a:off x="1643042" y="4000504"/>
              <a:ext cx="51364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1"/>
                <a:t>e</a:t>
              </a:r>
              <a:r>
                <a:rPr lang="en-US" sz="2400" b="1" baseline="-25000"/>
                <a:t>2</a:t>
              </a:r>
              <a:endParaRPr lang="en-US" sz="2400" baseline="-25000"/>
            </a:p>
          </p:txBody>
        </p:sp>
        <p:sp>
          <p:nvSpPr>
            <p:cNvPr id="81936" name="Rectangle 41"/>
            <p:cNvSpPr>
              <a:spLocks noChangeArrowheads="1"/>
            </p:cNvSpPr>
            <p:nvPr/>
          </p:nvSpPr>
          <p:spPr bwMode="auto">
            <a:xfrm>
              <a:off x="4071934" y="4286256"/>
              <a:ext cx="51364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1"/>
                <a:t>e</a:t>
              </a:r>
              <a:r>
                <a:rPr lang="en-US" sz="2400" b="1" baseline="-25000"/>
                <a:t>3</a:t>
              </a:r>
              <a:endParaRPr lang="en-US" sz="2400" baseline="-25000"/>
            </a:p>
          </p:txBody>
        </p:sp>
        <p:sp>
          <p:nvSpPr>
            <p:cNvPr id="81937" name="Rectangle 42"/>
            <p:cNvSpPr>
              <a:spLocks noChangeArrowheads="1"/>
            </p:cNvSpPr>
            <p:nvPr/>
          </p:nvSpPr>
          <p:spPr bwMode="auto">
            <a:xfrm>
              <a:off x="3071802" y="5467665"/>
              <a:ext cx="51364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1"/>
                <a:t>e</a:t>
              </a:r>
              <a:r>
                <a:rPr lang="en-US" sz="2400" b="1" baseline="-25000"/>
                <a:t>4</a:t>
              </a:r>
              <a:endParaRPr lang="en-US" sz="2400" baseline="-25000"/>
            </a:p>
          </p:txBody>
        </p:sp>
        <p:sp>
          <p:nvSpPr>
            <p:cNvPr id="81938" name="Rectangle 43"/>
            <p:cNvSpPr>
              <a:spLocks noChangeArrowheads="1"/>
            </p:cNvSpPr>
            <p:nvPr/>
          </p:nvSpPr>
          <p:spPr bwMode="auto">
            <a:xfrm>
              <a:off x="5857884" y="5572140"/>
              <a:ext cx="51364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1"/>
                <a:t>e</a:t>
              </a:r>
              <a:r>
                <a:rPr lang="en-US" sz="2400" b="1" baseline="-25000"/>
                <a:t>5</a:t>
              </a:r>
              <a:endParaRPr lang="en-US" sz="2400" baseline="-25000"/>
            </a:p>
          </p:txBody>
        </p:sp>
      </p:grpSp>
      <p:sp>
        <p:nvSpPr>
          <p:cNvPr id="81925" name="Rectangle 45"/>
          <p:cNvSpPr>
            <a:spLocks noChangeArrowheads="1"/>
          </p:cNvSpPr>
          <p:nvPr/>
        </p:nvSpPr>
        <p:spPr bwMode="auto">
          <a:xfrm>
            <a:off x="5120424" y="6357692"/>
            <a:ext cx="4492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/>
              <a:t>G</a:t>
            </a:r>
            <a:r>
              <a:rPr lang="en-US" b="1" baseline="-250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2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Contoh</a:t>
            </a:r>
            <a:endParaRPr lang="en-US" dirty="0"/>
          </a:p>
        </p:txBody>
      </p:sp>
      <p:sp>
        <p:nvSpPr>
          <p:cNvPr id="8294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2400300"/>
          </a:xfrm>
        </p:spPr>
        <p:txBody>
          <a:bodyPr/>
          <a:lstStyle/>
          <a:p>
            <a:r>
              <a:rPr lang="en-US" b="1" dirty="0" err="1"/>
              <a:t>Tinjau</a:t>
            </a:r>
            <a:r>
              <a:rPr lang="en-US" b="1" dirty="0"/>
              <a:t> </a:t>
            </a:r>
            <a:r>
              <a:rPr lang="en-US" b="1" dirty="0" err="1"/>
              <a:t>graf</a:t>
            </a:r>
            <a:r>
              <a:rPr lang="en-US" b="1" dirty="0"/>
              <a:t> </a:t>
            </a:r>
            <a:r>
              <a:rPr lang="en-US" b="1" i="1" dirty="0"/>
              <a:t>G</a:t>
            </a:r>
            <a:r>
              <a:rPr lang="en-US" b="1" baseline="-25000" dirty="0"/>
              <a:t>3</a:t>
            </a:r>
            <a:r>
              <a:rPr lang="en-US" b="1" dirty="0"/>
              <a:t>: </a:t>
            </a:r>
          </a:p>
          <a:p>
            <a:pPr>
              <a:buFont typeface="Arial" charset="0"/>
              <a:buNone/>
            </a:pPr>
            <a:r>
              <a:rPr lang="en-US" b="1" i="1" dirty="0"/>
              <a:t>	d</a:t>
            </a:r>
            <a:r>
              <a:rPr lang="en-US" b="1" dirty="0"/>
              <a:t>(5) = 0   </a:t>
            </a:r>
            <a:r>
              <a:rPr lang="en-US" b="1" dirty="0">
                <a:sym typeface="Wingdings" pitchFamily="2" charset="2"/>
              </a:rPr>
              <a:t></a:t>
            </a:r>
            <a:r>
              <a:rPr lang="en-US" b="1" dirty="0"/>
              <a:t> </a:t>
            </a:r>
            <a:r>
              <a:rPr lang="en-US" b="1" dirty="0" err="1"/>
              <a:t>simpul</a:t>
            </a:r>
            <a:r>
              <a:rPr lang="en-US" b="1" dirty="0"/>
              <a:t>   </a:t>
            </a:r>
            <a:r>
              <a:rPr lang="en-US" b="1" dirty="0" err="1"/>
              <a:t>terpencil</a:t>
            </a:r>
            <a:endParaRPr lang="en-US" dirty="0"/>
          </a:p>
          <a:p>
            <a:pPr>
              <a:buFont typeface="Arial" charset="0"/>
              <a:buNone/>
            </a:pPr>
            <a:r>
              <a:rPr lang="en-US" b="1" i="1" dirty="0"/>
              <a:t>	d</a:t>
            </a:r>
            <a:r>
              <a:rPr lang="en-US" b="1" dirty="0"/>
              <a:t>(4) = 1   </a:t>
            </a:r>
            <a:r>
              <a:rPr lang="en-US" b="1" dirty="0">
                <a:sym typeface="Wingdings" pitchFamily="2" charset="2"/>
              </a:rPr>
              <a:t></a:t>
            </a:r>
            <a:r>
              <a:rPr lang="en-US" b="1" dirty="0"/>
              <a:t> </a:t>
            </a:r>
            <a:r>
              <a:rPr lang="en-US" b="1" dirty="0" err="1"/>
              <a:t>simpul</a:t>
            </a:r>
            <a:r>
              <a:rPr lang="en-US" b="1" dirty="0"/>
              <a:t> </a:t>
            </a:r>
            <a:r>
              <a:rPr lang="en-US" b="1" dirty="0" err="1"/>
              <a:t>anting-anting</a:t>
            </a:r>
            <a:r>
              <a:rPr lang="en-US" b="1" dirty="0"/>
              <a:t> (</a:t>
            </a:r>
            <a:r>
              <a:rPr lang="en-US" b="1" i="1" dirty="0"/>
              <a:t>pendant vertex</a:t>
            </a:r>
            <a:r>
              <a:rPr lang="en-US" b="1" dirty="0"/>
              <a:t>)</a:t>
            </a:r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5400000" flipH="1" flipV="1">
            <a:off x="1893093" y="4679157"/>
            <a:ext cx="1357313" cy="85725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00375" y="4429125"/>
            <a:ext cx="1214438" cy="928688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 flipV="1">
            <a:off x="2143125" y="5357813"/>
            <a:ext cx="2071688" cy="428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214813" y="5357813"/>
            <a:ext cx="2000250" cy="1587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143625" y="4857750"/>
            <a:ext cx="71438" cy="460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2953" name="Rectangle 18"/>
          <p:cNvSpPr>
            <a:spLocks noChangeArrowheads="1"/>
          </p:cNvSpPr>
          <p:nvPr/>
        </p:nvSpPr>
        <p:spPr bwMode="auto">
          <a:xfrm>
            <a:off x="2857500" y="3929063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82954" name="Rectangle 19"/>
          <p:cNvSpPr>
            <a:spLocks noChangeArrowheads="1"/>
          </p:cNvSpPr>
          <p:nvPr/>
        </p:nvSpPr>
        <p:spPr bwMode="auto">
          <a:xfrm>
            <a:off x="1714500" y="5643563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82955" name="Rectangle 20"/>
          <p:cNvSpPr>
            <a:spLocks noChangeArrowheads="1"/>
          </p:cNvSpPr>
          <p:nvPr/>
        </p:nvSpPr>
        <p:spPr bwMode="auto">
          <a:xfrm>
            <a:off x="4143375" y="542925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  <a:endParaRPr lang="en-US"/>
          </a:p>
        </p:txBody>
      </p:sp>
      <p:sp>
        <p:nvSpPr>
          <p:cNvPr id="82956" name="Rectangle 21"/>
          <p:cNvSpPr>
            <a:spLocks noChangeArrowheads="1"/>
          </p:cNvSpPr>
          <p:nvPr/>
        </p:nvSpPr>
        <p:spPr bwMode="auto">
          <a:xfrm>
            <a:off x="6215063" y="5429250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  <a:endParaRPr lang="en-US"/>
          </a:p>
        </p:txBody>
      </p:sp>
      <p:sp>
        <p:nvSpPr>
          <p:cNvPr id="82957" name="Rectangle 22"/>
          <p:cNvSpPr>
            <a:spLocks noChangeArrowheads="1"/>
          </p:cNvSpPr>
          <p:nvPr/>
        </p:nvSpPr>
        <p:spPr bwMode="auto">
          <a:xfrm>
            <a:off x="6286500" y="4714875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5</a:t>
            </a:r>
            <a:endParaRPr lang="en-US"/>
          </a:p>
        </p:txBody>
      </p:sp>
      <p:sp>
        <p:nvSpPr>
          <p:cNvPr id="15" name="Rectangle 45"/>
          <p:cNvSpPr>
            <a:spLocks noChangeArrowheads="1"/>
          </p:cNvSpPr>
          <p:nvPr/>
        </p:nvSpPr>
        <p:spPr bwMode="auto">
          <a:xfrm>
            <a:off x="3500438" y="5929313"/>
            <a:ext cx="4491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/>
              <a:t>G</a:t>
            </a:r>
            <a:r>
              <a:rPr lang="id-ID" b="1" baseline="-250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93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Derajat Graf Berarah</a:t>
            </a:r>
            <a:endParaRPr lang="en-US" b="1" dirty="0"/>
          </a:p>
        </p:txBody>
      </p:sp>
      <p:sp>
        <p:nvSpPr>
          <p:cNvPr id="83971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b="1" dirty="0" err="1"/>
              <a:t>Pada</a:t>
            </a:r>
            <a:r>
              <a:rPr lang="en-AU" b="1" dirty="0"/>
              <a:t> </a:t>
            </a:r>
            <a:r>
              <a:rPr lang="en-AU" b="1" dirty="0" err="1"/>
              <a:t>graf</a:t>
            </a:r>
            <a:r>
              <a:rPr lang="en-AU" b="1" dirty="0"/>
              <a:t> </a:t>
            </a:r>
            <a:r>
              <a:rPr lang="en-AU" b="1" dirty="0" err="1"/>
              <a:t>berarah</a:t>
            </a:r>
            <a:endParaRPr lang="en-US" dirty="0"/>
          </a:p>
          <a:p>
            <a:pPr>
              <a:buFont typeface="Arial" charset="0"/>
              <a:buNone/>
            </a:pPr>
            <a:r>
              <a:rPr lang="en-US" b="1" i="1" dirty="0"/>
              <a:t>	d</a:t>
            </a:r>
            <a:r>
              <a:rPr lang="en-US" b="1" baseline="-25000" dirty="0"/>
              <a:t>in</a:t>
            </a:r>
            <a:r>
              <a:rPr lang="en-US" b="1" dirty="0"/>
              <a:t>(</a:t>
            </a:r>
            <a:r>
              <a:rPr lang="en-US" b="1" i="1" dirty="0"/>
              <a:t>v</a:t>
            </a:r>
            <a:r>
              <a:rPr lang="en-US" b="1" dirty="0"/>
              <a:t>)</a:t>
            </a:r>
            <a:r>
              <a:rPr lang="en-US" dirty="0"/>
              <a:t>  = </a:t>
            </a:r>
            <a:r>
              <a:rPr lang="en-US" b="1" dirty="0" err="1"/>
              <a:t>derajat-masuk</a:t>
            </a:r>
            <a:r>
              <a:rPr lang="en-US" dirty="0"/>
              <a:t> (</a:t>
            </a:r>
            <a:r>
              <a:rPr lang="en-US" i="1" dirty="0"/>
              <a:t>in-degree</a:t>
            </a:r>
            <a:r>
              <a:rPr lang="en-US" dirty="0"/>
              <a:t>) </a:t>
            </a:r>
          </a:p>
          <a:p>
            <a:pPr>
              <a:buFont typeface="Arial" charset="0"/>
              <a:buNone/>
            </a:pPr>
            <a:r>
              <a:rPr lang="en-US" dirty="0"/>
              <a:t>               =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u="sng" dirty="0" err="1"/>
              <a:t>busur</a:t>
            </a:r>
            <a:r>
              <a:rPr lang="en-US" u="sng" dirty="0"/>
              <a:t> yang </a:t>
            </a:r>
            <a:r>
              <a:rPr lang="en-US" u="sng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i="1" dirty="0"/>
              <a:t>v</a:t>
            </a:r>
          </a:p>
          <a:p>
            <a:pPr>
              <a:buFont typeface="Arial" charset="0"/>
              <a:buNone/>
            </a:pPr>
            <a:r>
              <a:rPr lang="en-US" b="1" i="1" dirty="0"/>
              <a:t>	</a:t>
            </a:r>
            <a:r>
              <a:rPr lang="en-US" b="1" i="1" dirty="0" err="1"/>
              <a:t>d</a:t>
            </a:r>
            <a:r>
              <a:rPr lang="en-US" b="1" baseline="-25000" dirty="0" err="1"/>
              <a:t>out</a:t>
            </a:r>
            <a:r>
              <a:rPr lang="en-US" b="1" dirty="0"/>
              <a:t>(</a:t>
            </a:r>
            <a:r>
              <a:rPr lang="en-US" b="1" i="1" dirty="0"/>
              <a:t>v</a:t>
            </a:r>
            <a:r>
              <a:rPr lang="en-US" b="1" dirty="0"/>
              <a:t>)</a:t>
            </a:r>
            <a:r>
              <a:rPr lang="en-US" dirty="0"/>
              <a:t> = </a:t>
            </a:r>
            <a:r>
              <a:rPr lang="en-US" b="1" dirty="0" err="1"/>
              <a:t>derajat-keluar</a:t>
            </a:r>
            <a:r>
              <a:rPr lang="en-US" dirty="0"/>
              <a:t> (</a:t>
            </a:r>
            <a:r>
              <a:rPr lang="en-US" i="1" dirty="0"/>
              <a:t>out-degree</a:t>
            </a:r>
            <a:r>
              <a:rPr lang="en-US" dirty="0"/>
              <a:t>) </a:t>
            </a:r>
          </a:p>
          <a:p>
            <a:pPr>
              <a:buFont typeface="Arial" charset="0"/>
              <a:buNone/>
            </a:pPr>
            <a:r>
              <a:rPr lang="en-US" dirty="0"/>
              <a:t>              =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u="sng" dirty="0" err="1"/>
              <a:t>busur</a:t>
            </a:r>
            <a:r>
              <a:rPr lang="en-US" u="sng" dirty="0"/>
              <a:t> yang </a:t>
            </a:r>
            <a:r>
              <a:rPr lang="en-US" u="sng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i="1" dirty="0"/>
              <a:t>v</a:t>
            </a:r>
          </a:p>
          <a:p>
            <a:pPr>
              <a:buFont typeface="Arial" charset="0"/>
              <a:buNone/>
            </a:pPr>
            <a:endParaRPr lang="en-US" dirty="0"/>
          </a:p>
          <a:p>
            <a:r>
              <a:rPr lang="en-US" b="1" i="1" dirty="0"/>
              <a:t>d</a:t>
            </a:r>
            <a:r>
              <a:rPr lang="en-US" b="1" dirty="0"/>
              <a:t>(</a:t>
            </a:r>
            <a:r>
              <a:rPr lang="en-US" b="1" i="1" dirty="0"/>
              <a:t>v</a:t>
            </a:r>
            <a:r>
              <a:rPr lang="en-US" b="1" dirty="0"/>
              <a:t>) = </a:t>
            </a:r>
            <a:r>
              <a:rPr lang="en-US" b="1" i="1" dirty="0"/>
              <a:t>d</a:t>
            </a:r>
            <a:r>
              <a:rPr lang="en-US" b="1" baseline="-25000" dirty="0"/>
              <a:t>in</a:t>
            </a:r>
            <a:r>
              <a:rPr lang="en-US" b="1" dirty="0"/>
              <a:t>(</a:t>
            </a:r>
            <a:r>
              <a:rPr lang="en-US" b="1" i="1" dirty="0"/>
              <a:t>v</a:t>
            </a:r>
            <a:r>
              <a:rPr lang="en-US" b="1" dirty="0"/>
              <a:t>) + </a:t>
            </a:r>
            <a:r>
              <a:rPr lang="en-US" b="1" i="1" dirty="0" err="1"/>
              <a:t>d</a:t>
            </a:r>
            <a:r>
              <a:rPr lang="en-US" b="1" baseline="-25000" dirty="0" err="1"/>
              <a:t>out</a:t>
            </a:r>
            <a:r>
              <a:rPr lang="en-US" b="1" dirty="0"/>
              <a:t>(</a:t>
            </a:r>
            <a:r>
              <a:rPr lang="en-US" b="1" i="1" dirty="0"/>
              <a:t>v</a:t>
            </a:r>
            <a:r>
              <a:rPr lang="en-US" b="1" dirty="0"/>
              <a:t>)						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13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Sejarah Graf</a:t>
            </a:r>
            <a:endParaRPr lang="en-US" dirty="0"/>
          </a:p>
        </p:txBody>
      </p:sp>
      <p:sp>
        <p:nvSpPr>
          <p:cNvPr id="65539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sz="2800" dirty="0" err="1"/>
              <a:t>Masalah</a:t>
            </a:r>
            <a:r>
              <a:rPr lang="en-US" sz="2800" dirty="0"/>
              <a:t> </a:t>
            </a:r>
            <a:r>
              <a:rPr lang="en-US" sz="2800" b="1" i="1" dirty="0" err="1"/>
              <a:t>jembatan</a:t>
            </a:r>
            <a:r>
              <a:rPr lang="en-US" sz="2800" b="1" i="1" dirty="0"/>
              <a:t> K</a:t>
            </a:r>
            <a:r>
              <a:rPr lang="en-US" sz="2800" b="1" i="1" dirty="0">
                <a:sym typeface="Courier New" pitchFamily="49" charset="0"/>
              </a:rPr>
              <a:t>o</a:t>
            </a:r>
            <a:r>
              <a:rPr lang="en-US" sz="2800" b="1" i="1" dirty="0"/>
              <a:t>nigsberg</a:t>
            </a:r>
            <a:r>
              <a:rPr lang="en-US" sz="2800" dirty="0"/>
              <a:t> (</a:t>
            </a:r>
            <a:r>
              <a:rPr lang="en-US" sz="2800" dirty="0" err="1"/>
              <a:t>tahun</a:t>
            </a:r>
            <a:r>
              <a:rPr lang="en-US" sz="2800" dirty="0"/>
              <a:t> </a:t>
            </a:r>
            <a:r>
              <a:rPr lang="en-US" sz="2800" b="1" dirty="0"/>
              <a:t>1736</a:t>
            </a:r>
            <a:r>
              <a:rPr lang="en-US" sz="2800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800" dirty="0" err="1"/>
              <a:t>Bisakah</a:t>
            </a:r>
            <a:r>
              <a:rPr lang="en-US" sz="2800" dirty="0"/>
              <a:t> </a:t>
            </a:r>
            <a:r>
              <a:rPr lang="en-US" sz="2800" b="1" i="1" dirty="0" err="1"/>
              <a:t>melalui</a:t>
            </a:r>
            <a:r>
              <a:rPr lang="en-US" sz="2800" b="1" i="1" dirty="0"/>
              <a:t> </a:t>
            </a:r>
            <a:r>
              <a:rPr lang="en-US" sz="2800" b="1" i="1" dirty="0" err="1"/>
              <a:t>setiap</a:t>
            </a:r>
            <a:r>
              <a:rPr lang="en-US" sz="2800" b="1" i="1" dirty="0"/>
              <a:t> </a:t>
            </a:r>
            <a:r>
              <a:rPr lang="en-US" sz="2800" b="1" i="1" dirty="0" err="1"/>
              <a:t>jembatan</a:t>
            </a:r>
            <a:r>
              <a:rPr lang="en-US" sz="2800" b="1" i="1" dirty="0"/>
              <a:t> </a:t>
            </a:r>
            <a:r>
              <a:rPr lang="en-US" sz="2800" b="1" i="1" dirty="0" err="1"/>
              <a:t>tepat</a:t>
            </a:r>
            <a:r>
              <a:rPr lang="en-US" sz="2800" b="1" i="1" dirty="0"/>
              <a:t> </a:t>
            </a:r>
            <a:r>
              <a:rPr lang="en-US" sz="2800" b="1" i="1" dirty="0" err="1"/>
              <a:t>sekali</a:t>
            </a:r>
            <a:r>
              <a:rPr lang="en-US" sz="2800" b="1" i="1" dirty="0"/>
              <a:t> dan </a:t>
            </a:r>
            <a:r>
              <a:rPr lang="en-US" sz="2800" b="1" i="1" dirty="0" err="1"/>
              <a:t>kembali</a:t>
            </a:r>
            <a:r>
              <a:rPr lang="en-US" sz="2800" b="1" i="1" dirty="0"/>
              <a:t> </a:t>
            </a:r>
            <a:r>
              <a:rPr lang="en-US" sz="2800" b="1" i="1" dirty="0" err="1"/>
              <a:t>lagi</a:t>
            </a:r>
            <a:r>
              <a:rPr lang="en-US" sz="2800" b="1" i="1" dirty="0"/>
              <a:t> </a:t>
            </a:r>
            <a:r>
              <a:rPr lang="en-US" sz="2800" b="1" i="1" dirty="0" err="1"/>
              <a:t>ke</a:t>
            </a:r>
            <a:r>
              <a:rPr lang="en-US" sz="2800" b="1" i="1" dirty="0"/>
              <a:t> </a:t>
            </a:r>
            <a:r>
              <a:rPr lang="en-US" sz="2800" b="1" i="1" dirty="0" err="1"/>
              <a:t>tempat</a:t>
            </a:r>
            <a:r>
              <a:rPr lang="en-US" sz="2800" b="1" i="1" dirty="0"/>
              <a:t> </a:t>
            </a:r>
            <a:r>
              <a:rPr lang="en-US" sz="2800" b="1" i="1" dirty="0" err="1"/>
              <a:t>semula</a:t>
            </a:r>
            <a:r>
              <a:rPr lang="en-US" sz="2800" dirty="0"/>
              <a:t>?</a:t>
            </a:r>
          </a:p>
          <a:p>
            <a:endParaRPr lang="en-US" dirty="0"/>
          </a:p>
        </p:txBody>
      </p:sp>
      <p:pic>
        <p:nvPicPr>
          <p:cNvPr id="65540" name="Picture 3" descr="jembatan-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5144" y="1772816"/>
            <a:ext cx="7593712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376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214938" y="1785938"/>
            <a:ext cx="3627437" cy="3286125"/>
            <a:chOff x="3228" y="1607"/>
            <a:chExt cx="2876" cy="2994"/>
          </a:xfrm>
        </p:grpSpPr>
        <p:sp>
          <p:nvSpPr>
            <p:cNvPr id="84998" name="Freeform 4"/>
            <p:cNvSpPr>
              <a:spLocks/>
            </p:cNvSpPr>
            <p:nvPr/>
          </p:nvSpPr>
          <p:spPr bwMode="auto">
            <a:xfrm>
              <a:off x="4612" y="1971"/>
              <a:ext cx="108" cy="108"/>
            </a:xfrm>
            <a:custGeom>
              <a:avLst/>
              <a:gdLst>
                <a:gd name="T0" fmla="*/ 0 w 108"/>
                <a:gd name="T1" fmla="*/ 54 h 108"/>
                <a:gd name="T2" fmla="*/ 0 w 108"/>
                <a:gd name="T3" fmla="*/ 49 h 108"/>
                <a:gd name="T4" fmla="*/ 2 w 108"/>
                <a:gd name="T5" fmla="*/ 43 h 108"/>
                <a:gd name="T6" fmla="*/ 4 w 108"/>
                <a:gd name="T7" fmla="*/ 33 h 108"/>
                <a:gd name="T8" fmla="*/ 9 w 108"/>
                <a:gd name="T9" fmla="*/ 24 h 108"/>
                <a:gd name="T10" fmla="*/ 16 w 108"/>
                <a:gd name="T11" fmla="*/ 15 h 108"/>
                <a:gd name="T12" fmla="*/ 25 w 108"/>
                <a:gd name="T13" fmla="*/ 9 h 108"/>
                <a:gd name="T14" fmla="*/ 34 w 108"/>
                <a:gd name="T15" fmla="*/ 4 h 108"/>
                <a:gd name="T16" fmla="*/ 43 w 108"/>
                <a:gd name="T17" fmla="*/ 2 h 108"/>
                <a:gd name="T18" fmla="*/ 50 w 108"/>
                <a:gd name="T19" fmla="*/ 0 h 108"/>
                <a:gd name="T20" fmla="*/ 54 w 108"/>
                <a:gd name="T21" fmla="*/ 0 h 108"/>
                <a:gd name="T22" fmla="*/ 61 w 108"/>
                <a:gd name="T23" fmla="*/ 0 h 108"/>
                <a:gd name="T24" fmla="*/ 65 w 108"/>
                <a:gd name="T25" fmla="*/ 2 h 108"/>
                <a:gd name="T26" fmla="*/ 77 w 108"/>
                <a:gd name="T27" fmla="*/ 4 h 108"/>
                <a:gd name="T28" fmla="*/ 86 w 108"/>
                <a:gd name="T29" fmla="*/ 9 h 108"/>
                <a:gd name="T30" fmla="*/ 92 w 108"/>
                <a:gd name="T31" fmla="*/ 15 h 108"/>
                <a:gd name="T32" fmla="*/ 99 w 108"/>
                <a:gd name="T33" fmla="*/ 24 h 108"/>
                <a:gd name="T34" fmla="*/ 104 w 108"/>
                <a:gd name="T35" fmla="*/ 33 h 108"/>
                <a:gd name="T36" fmla="*/ 108 w 108"/>
                <a:gd name="T37" fmla="*/ 43 h 108"/>
                <a:gd name="T38" fmla="*/ 108 w 108"/>
                <a:gd name="T39" fmla="*/ 49 h 108"/>
                <a:gd name="T40" fmla="*/ 108 w 108"/>
                <a:gd name="T41" fmla="*/ 54 h 108"/>
                <a:gd name="T42" fmla="*/ 108 w 108"/>
                <a:gd name="T43" fmla="*/ 54 h 108"/>
                <a:gd name="T44" fmla="*/ 108 w 108"/>
                <a:gd name="T45" fmla="*/ 61 h 108"/>
                <a:gd name="T46" fmla="*/ 108 w 108"/>
                <a:gd name="T47" fmla="*/ 65 h 108"/>
                <a:gd name="T48" fmla="*/ 104 w 108"/>
                <a:gd name="T49" fmla="*/ 76 h 108"/>
                <a:gd name="T50" fmla="*/ 99 w 108"/>
                <a:gd name="T51" fmla="*/ 85 h 108"/>
                <a:gd name="T52" fmla="*/ 92 w 108"/>
                <a:gd name="T53" fmla="*/ 92 h 108"/>
                <a:gd name="T54" fmla="*/ 86 w 108"/>
                <a:gd name="T55" fmla="*/ 99 h 108"/>
                <a:gd name="T56" fmla="*/ 77 w 108"/>
                <a:gd name="T57" fmla="*/ 104 h 108"/>
                <a:gd name="T58" fmla="*/ 65 w 108"/>
                <a:gd name="T59" fmla="*/ 108 h 108"/>
                <a:gd name="T60" fmla="*/ 61 w 108"/>
                <a:gd name="T61" fmla="*/ 108 h 108"/>
                <a:gd name="T62" fmla="*/ 54 w 108"/>
                <a:gd name="T63" fmla="*/ 108 h 108"/>
                <a:gd name="T64" fmla="*/ 50 w 108"/>
                <a:gd name="T65" fmla="*/ 108 h 108"/>
                <a:gd name="T66" fmla="*/ 43 w 108"/>
                <a:gd name="T67" fmla="*/ 108 h 108"/>
                <a:gd name="T68" fmla="*/ 34 w 108"/>
                <a:gd name="T69" fmla="*/ 104 h 108"/>
                <a:gd name="T70" fmla="*/ 25 w 108"/>
                <a:gd name="T71" fmla="*/ 99 h 108"/>
                <a:gd name="T72" fmla="*/ 16 w 108"/>
                <a:gd name="T73" fmla="*/ 92 h 108"/>
                <a:gd name="T74" fmla="*/ 9 w 108"/>
                <a:gd name="T75" fmla="*/ 85 h 108"/>
                <a:gd name="T76" fmla="*/ 4 w 108"/>
                <a:gd name="T77" fmla="*/ 76 h 108"/>
                <a:gd name="T78" fmla="*/ 2 w 108"/>
                <a:gd name="T79" fmla="*/ 65 h 108"/>
                <a:gd name="T80" fmla="*/ 0 w 108"/>
                <a:gd name="T81" fmla="*/ 61 h 108"/>
                <a:gd name="T82" fmla="*/ 0 w 108"/>
                <a:gd name="T83" fmla="*/ 54 h 10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8"/>
                <a:gd name="T127" fmla="*/ 0 h 108"/>
                <a:gd name="T128" fmla="*/ 108 w 108"/>
                <a:gd name="T129" fmla="*/ 108 h 10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8" h="108">
                  <a:moveTo>
                    <a:pt x="0" y="54"/>
                  </a:moveTo>
                  <a:lnTo>
                    <a:pt x="0" y="49"/>
                  </a:lnTo>
                  <a:lnTo>
                    <a:pt x="2" y="43"/>
                  </a:lnTo>
                  <a:lnTo>
                    <a:pt x="4" y="33"/>
                  </a:lnTo>
                  <a:lnTo>
                    <a:pt x="9" y="24"/>
                  </a:lnTo>
                  <a:lnTo>
                    <a:pt x="16" y="15"/>
                  </a:lnTo>
                  <a:lnTo>
                    <a:pt x="25" y="9"/>
                  </a:lnTo>
                  <a:lnTo>
                    <a:pt x="34" y="4"/>
                  </a:lnTo>
                  <a:lnTo>
                    <a:pt x="43" y="2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61" y="0"/>
                  </a:lnTo>
                  <a:lnTo>
                    <a:pt x="65" y="2"/>
                  </a:lnTo>
                  <a:lnTo>
                    <a:pt x="77" y="4"/>
                  </a:lnTo>
                  <a:lnTo>
                    <a:pt x="86" y="9"/>
                  </a:lnTo>
                  <a:lnTo>
                    <a:pt x="92" y="15"/>
                  </a:lnTo>
                  <a:lnTo>
                    <a:pt x="99" y="24"/>
                  </a:lnTo>
                  <a:lnTo>
                    <a:pt x="104" y="33"/>
                  </a:lnTo>
                  <a:lnTo>
                    <a:pt x="108" y="43"/>
                  </a:lnTo>
                  <a:lnTo>
                    <a:pt x="108" y="49"/>
                  </a:lnTo>
                  <a:lnTo>
                    <a:pt x="108" y="54"/>
                  </a:lnTo>
                  <a:lnTo>
                    <a:pt x="108" y="61"/>
                  </a:lnTo>
                  <a:lnTo>
                    <a:pt x="108" y="65"/>
                  </a:lnTo>
                  <a:lnTo>
                    <a:pt x="104" y="76"/>
                  </a:lnTo>
                  <a:lnTo>
                    <a:pt x="99" y="85"/>
                  </a:lnTo>
                  <a:lnTo>
                    <a:pt x="92" y="92"/>
                  </a:lnTo>
                  <a:lnTo>
                    <a:pt x="86" y="99"/>
                  </a:lnTo>
                  <a:lnTo>
                    <a:pt x="77" y="104"/>
                  </a:lnTo>
                  <a:lnTo>
                    <a:pt x="65" y="108"/>
                  </a:lnTo>
                  <a:lnTo>
                    <a:pt x="61" y="108"/>
                  </a:lnTo>
                  <a:lnTo>
                    <a:pt x="54" y="108"/>
                  </a:lnTo>
                  <a:lnTo>
                    <a:pt x="50" y="108"/>
                  </a:lnTo>
                  <a:lnTo>
                    <a:pt x="43" y="108"/>
                  </a:lnTo>
                  <a:lnTo>
                    <a:pt x="34" y="104"/>
                  </a:lnTo>
                  <a:lnTo>
                    <a:pt x="25" y="99"/>
                  </a:lnTo>
                  <a:lnTo>
                    <a:pt x="16" y="92"/>
                  </a:lnTo>
                  <a:lnTo>
                    <a:pt x="9" y="85"/>
                  </a:lnTo>
                  <a:lnTo>
                    <a:pt x="4" y="76"/>
                  </a:lnTo>
                  <a:lnTo>
                    <a:pt x="2" y="65"/>
                  </a:lnTo>
                  <a:lnTo>
                    <a:pt x="0" y="61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4999" name="Freeform 5"/>
            <p:cNvSpPr>
              <a:spLocks/>
            </p:cNvSpPr>
            <p:nvPr/>
          </p:nvSpPr>
          <p:spPr bwMode="auto">
            <a:xfrm>
              <a:off x="4612" y="1971"/>
              <a:ext cx="108" cy="108"/>
            </a:xfrm>
            <a:custGeom>
              <a:avLst/>
              <a:gdLst>
                <a:gd name="T0" fmla="*/ 0 w 108"/>
                <a:gd name="T1" fmla="*/ 54 h 108"/>
                <a:gd name="T2" fmla="*/ 0 w 108"/>
                <a:gd name="T3" fmla="*/ 49 h 108"/>
                <a:gd name="T4" fmla="*/ 2 w 108"/>
                <a:gd name="T5" fmla="*/ 43 h 108"/>
                <a:gd name="T6" fmla="*/ 4 w 108"/>
                <a:gd name="T7" fmla="*/ 33 h 108"/>
                <a:gd name="T8" fmla="*/ 9 w 108"/>
                <a:gd name="T9" fmla="*/ 24 h 108"/>
                <a:gd name="T10" fmla="*/ 16 w 108"/>
                <a:gd name="T11" fmla="*/ 15 h 108"/>
                <a:gd name="T12" fmla="*/ 25 w 108"/>
                <a:gd name="T13" fmla="*/ 9 h 108"/>
                <a:gd name="T14" fmla="*/ 34 w 108"/>
                <a:gd name="T15" fmla="*/ 4 h 108"/>
                <a:gd name="T16" fmla="*/ 43 w 108"/>
                <a:gd name="T17" fmla="*/ 2 h 108"/>
                <a:gd name="T18" fmla="*/ 50 w 108"/>
                <a:gd name="T19" fmla="*/ 0 h 108"/>
                <a:gd name="T20" fmla="*/ 54 w 108"/>
                <a:gd name="T21" fmla="*/ 0 h 108"/>
                <a:gd name="T22" fmla="*/ 61 w 108"/>
                <a:gd name="T23" fmla="*/ 0 h 108"/>
                <a:gd name="T24" fmla="*/ 65 w 108"/>
                <a:gd name="T25" fmla="*/ 2 h 108"/>
                <a:gd name="T26" fmla="*/ 77 w 108"/>
                <a:gd name="T27" fmla="*/ 4 h 108"/>
                <a:gd name="T28" fmla="*/ 86 w 108"/>
                <a:gd name="T29" fmla="*/ 9 h 108"/>
                <a:gd name="T30" fmla="*/ 92 w 108"/>
                <a:gd name="T31" fmla="*/ 15 h 108"/>
                <a:gd name="T32" fmla="*/ 99 w 108"/>
                <a:gd name="T33" fmla="*/ 24 h 108"/>
                <a:gd name="T34" fmla="*/ 104 w 108"/>
                <a:gd name="T35" fmla="*/ 33 h 108"/>
                <a:gd name="T36" fmla="*/ 108 w 108"/>
                <a:gd name="T37" fmla="*/ 43 h 108"/>
                <a:gd name="T38" fmla="*/ 108 w 108"/>
                <a:gd name="T39" fmla="*/ 49 h 108"/>
                <a:gd name="T40" fmla="*/ 108 w 108"/>
                <a:gd name="T41" fmla="*/ 54 h 108"/>
                <a:gd name="T42" fmla="*/ 108 w 108"/>
                <a:gd name="T43" fmla="*/ 54 h 108"/>
                <a:gd name="T44" fmla="*/ 108 w 108"/>
                <a:gd name="T45" fmla="*/ 61 h 108"/>
                <a:gd name="T46" fmla="*/ 108 w 108"/>
                <a:gd name="T47" fmla="*/ 65 h 108"/>
                <a:gd name="T48" fmla="*/ 104 w 108"/>
                <a:gd name="T49" fmla="*/ 76 h 108"/>
                <a:gd name="T50" fmla="*/ 99 w 108"/>
                <a:gd name="T51" fmla="*/ 85 h 108"/>
                <a:gd name="T52" fmla="*/ 92 w 108"/>
                <a:gd name="T53" fmla="*/ 92 h 108"/>
                <a:gd name="T54" fmla="*/ 86 w 108"/>
                <a:gd name="T55" fmla="*/ 99 h 108"/>
                <a:gd name="T56" fmla="*/ 77 w 108"/>
                <a:gd name="T57" fmla="*/ 104 h 108"/>
                <a:gd name="T58" fmla="*/ 65 w 108"/>
                <a:gd name="T59" fmla="*/ 108 h 108"/>
                <a:gd name="T60" fmla="*/ 61 w 108"/>
                <a:gd name="T61" fmla="*/ 108 h 108"/>
                <a:gd name="T62" fmla="*/ 54 w 108"/>
                <a:gd name="T63" fmla="*/ 108 h 108"/>
                <a:gd name="T64" fmla="*/ 50 w 108"/>
                <a:gd name="T65" fmla="*/ 108 h 108"/>
                <a:gd name="T66" fmla="*/ 43 w 108"/>
                <a:gd name="T67" fmla="*/ 108 h 108"/>
                <a:gd name="T68" fmla="*/ 34 w 108"/>
                <a:gd name="T69" fmla="*/ 104 h 108"/>
                <a:gd name="T70" fmla="*/ 25 w 108"/>
                <a:gd name="T71" fmla="*/ 99 h 108"/>
                <a:gd name="T72" fmla="*/ 16 w 108"/>
                <a:gd name="T73" fmla="*/ 92 h 108"/>
                <a:gd name="T74" fmla="*/ 9 w 108"/>
                <a:gd name="T75" fmla="*/ 85 h 108"/>
                <a:gd name="T76" fmla="*/ 4 w 108"/>
                <a:gd name="T77" fmla="*/ 76 h 108"/>
                <a:gd name="T78" fmla="*/ 2 w 108"/>
                <a:gd name="T79" fmla="*/ 65 h 108"/>
                <a:gd name="T80" fmla="*/ 0 w 108"/>
                <a:gd name="T81" fmla="*/ 61 h 108"/>
                <a:gd name="T82" fmla="*/ 0 w 108"/>
                <a:gd name="T83" fmla="*/ 54 h 10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8"/>
                <a:gd name="T127" fmla="*/ 0 h 108"/>
                <a:gd name="T128" fmla="*/ 108 w 108"/>
                <a:gd name="T129" fmla="*/ 108 h 10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8" h="108">
                  <a:moveTo>
                    <a:pt x="0" y="54"/>
                  </a:moveTo>
                  <a:lnTo>
                    <a:pt x="0" y="49"/>
                  </a:lnTo>
                  <a:lnTo>
                    <a:pt x="2" y="43"/>
                  </a:lnTo>
                  <a:lnTo>
                    <a:pt x="4" y="33"/>
                  </a:lnTo>
                  <a:lnTo>
                    <a:pt x="9" y="24"/>
                  </a:lnTo>
                  <a:lnTo>
                    <a:pt x="16" y="15"/>
                  </a:lnTo>
                  <a:lnTo>
                    <a:pt x="25" y="9"/>
                  </a:lnTo>
                  <a:lnTo>
                    <a:pt x="34" y="4"/>
                  </a:lnTo>
                  <a:lnTo>
                    <a:pt x="43" y="2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61" y="0"/>
                  </a:lnTo>
                  <a:lnTo>
                    <a:pt x="65" y="2"/>
                  </a:lnTo>
                  <a:lnTo>
                    <a:pt x="77" y="4"/>
                  </a:lnTo>
                  <a:lnTo>
                    <a:pt x="86" y="9"/>
                  </a:lnTo>
                  <a:lnTo>
                    <a:pt x="92" y="15"/>
                  </a:lnTo>
                  <a:lnTo>
                    <a:pt x="99" y="24"/>
                  </a:lnTo>
                  <a:lnTo>
                    <a:pt x="104" y="33"/>
                  </a:lnTo>
                  <a:lnTo>
                    <a:pt x="108" y="43"/>
                  </a:lnTo>
                  <a:lnTo>
                    <a:pt x="108" y="49"/>
                  </a:lnTo>
                  <a:lnTo>
                    <a:pt x="108" y="54"/>
                  </a:lnTo>
                  <a:lnTo>
                    <a:pt x="108" y="61"/>
                  </a:lnTo>
                  <a:lnTo>
                    <a:pt x="108" y="65"/>
                  </a:lnTo>
                  <a:lnTo>
                    <a:pt x="104" y="76"/>
                  </a:lnTo>
                  <a:lnTo>
                    <a:pt x="99" y="85"/>
                  </a:lnTo>
                  <a:lnTo>
                    <a:pt x="92" y="92"/>
                  </a:lnTo>
                  <a:lnTo>
                    <a:pt x="86" y="99"/>
                  </a:lnTo>
                  <a:lnTo>
                    <a:pt x="77" y="104"/>
                  </a:lnTo>
                  <a:lnTo>
                    <a:pt x="65" y="108"/>
                  </a:lnTo>
                  <a:lnTo>
                    <a:pt x="61" y="108"/>
                  </a:lnTo>
                  <a:lnTo>
                    <a:pt x="54" y="108"/>
                  </a:lnTo>
                  <a:lnTo>
                    <a:pt x="50" y="108"/>
                  </a:lnTo>
                  <a:lnTo>
                    <a:pt x="43" y="108"/>
                  </a:lnTo>
                  <a:lnTo>
                    <a:pt x="34" y="104"/>
                  </a:lnTo>
                  <a:lnTo>
                    <a:pt x="25" y="99"/>
                  </a:lnTo>
                  <a:lnTo>
                    <a:pt x="16" y="92"/>
                  </a:lnTo>
                  <a:lnTo>
                    <a:pt x="9" y="85"/>
                  </a:lnTo>
                  <a:lnTo>
                    <a:pt x="4" y="76"/>
                  </a:lnTo>
                  <a:lnTo>
                    <a:pt x="2" y="65"/>
                  </a:lnTo>
                  <a:lnTo>
                    <a:pt x="0" y="61"/>
                  </a:lnTo>
                  <a:lnTo>
                    <a:pt x="0" y="54"/>
                  </a:lnTo>
                </a:path>
              </a:pathLst>
            </a:custGeom>
            <a:noFill/>
            <a:ln w="444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5000" name="Freeform 6"/>
            <p:cNvSpPr>
              <a:spLocks/>
            </p:cNvSpPr>
            <p:nvPr/>
          </p:nvSpPr>
          <p:spPr bwMode="auto">
            <a:xfrm>
              <a:off x="3528" y="3055"/>
              <a:ext cx="109" cy="108"/>
            </a:xfrm>
            <a:custGeom>
              <a:avLst/>
              <a:gdLst>
                <a:gd name="T0" fmla="*/ 0 w 109"/>
                <a:gd name="T1" fmla="*/ 54 h 108"/>
                <a:gd name="T2" fmla="*/ 0 w 109"/>
                <a:gd name="T3" fmla="*/ 49 h 108"/>
                <a:gd name="T4" fmla="*/ 3 w 109"/>
                <a:gd name="T5" fmla="*/ 43 h 108"/>
                <a:gd name="T6" fmla="*/ 5 w 109"/>
                <a:gd name="T7" fmla="*/ 34 h 108"/>
                <a:gd name="T8" fmla="*/ 9 w 109"/>
                <a:gd name="T9" fmla="*/ 25 h 108"/>
                <a:gd name="T10" fmla="*/ 16 w 109"/>
                <a:gd name="T11" fmla="*/ 15 h 108"/>
                <a:gd name="T12" fmla="*/ 25 w 109"/>
                <a:gd name="T13" fmla="*/ 9 h 108"/>
                <a:gd name="T14" fmla="*/ 34 w 109"/>
                <a:gd name="T15" fmla="*/ 4 h 108"/>
                <a:gd name="T16" fmla="*/ 43 w 109"/>
                <a:gd name="T17" fmla="*/ 2 h 108"/>
                <a:gd name="T18" fmla="*/ 50 w 109"/>
                <a:gd name="T19" fmla="*/ 0 h 108"/>
                <a:gd name="T20" fmla="*/ 55 w 109"/>
                <a:gd name="T21" fmla="*/ 0 h 108"/>
                <a:gd name="T22" fmla="*/ 61 w 109"/>
                <a:gd name="T23" fmla="*/ 0 h 108"/>
                <a:gd name="T24" fmla="*/ 66 w 109"/>
                <a:gd name="T25" fmla="*/ 2 h 108"/>
                <a:gd name="T26" fmla="*/ 77 w 109"/>
                <a:gd name="T27" fmla="*/ 4 h 108"/>
                <a:gd name="T28" fmla="*/ 86 w 109"/>
                <a:gd name="T29" fmla="*/ 9 h 108"/>
                <a:gd name="T30" fmla="*/ 93 w 109"/>
                <a:gd name="T31" fmla="*/ 15 h 108"/>
                <a:gd name="T32" fmla="*/ 100 w 109"/>
                <a:gd name="T33" fmla="*/ 25 h 108"/>
                <a:gd name="T34" fmla="*/ 104 w 109"/>
                <a:gd name="T35" fmla="*/ 34 h 108"/>
                <a:gd name="T36" fmla="*/ 109 w 109"/>
                <a:gd name="T37" fmla="*/ 43 h 108"/>
                <a:gd name="T38" fmla="*/ 109 w 109"/>
                <a:gd name="T39" fmla="*/ 49 h 108"/>
                <a:gd name="T40" fmla="*/ 109 w 109"/>
                <a:gd name="T41" fmla="*/ 54 h 108"/>
                <a:gd name="T42" fmla="*/ 109 w 109"/>
                <a:gd name="T43" fmla="*/ 54 h 108"/>
                <a:gd name="T44" fmla="*/ 109 w 109"/>
                <a:gd name="T45" fmla="*/ 61 h 108"/>
                <a:gd name="T46" fmla="*/ 109 w 109"/>
                <a:gd name="T47" fmla="*/ 65 h 108"/>
                <a:gd name="T48" fmla="*/ 104 w 109"/>
                <a:gd name="T49" fmla="*/ 76 h 108"/>
                <a:gd name="T50" fmla="*/ 100 w 109"/>
                <a:gd name="T51" fmla="*/ 85 h 108"/>
                <a:gd name="T52" fmla="*/ 93 w 109"/>
                <a:gd name="T53" fmla="*/ 92 h 108"/>
                <a:gd name="T54" fmla="*/ 86 w 109"/>
                <a:gd name="T55" fmla="*/ 99 h 108"/>
                <a:gd name="T56" fmla="*/ 77 w 109"/>
                <a:gd name="T57" fmla="*/ 104 h 108"/>
                <a:gd name="T58" fmla="*/ 66 w 109"/>
                <a:gd name="T59" fmla="*/ 108 h 108"/>
                <a:gd name="T60" fmla="*/ 61 w 109"/>
                <a:gd name="T61" fmla="*/ 108 h 108"/>
                <a:gd name="T62" fmla="*/ 55 w 109"/>
                <a:gd name="T63" fmla="*/ 108 h 108"/>
                <a:gd name="T64" fmla="*/ 50 w 109"/>
                <a:gd name="T65" fmla="*/ 108 h 108"/>
                <a:gd name="T66" fmla="*/ 43 w 109"/>
                <a:gd name="T67" fmla="*/ 108 h 108"/>
                <a:gd name="T68" fmla="*/ 34 w 109"/>
                <a:gd name="T69" fmla="*/ 104 h 108"/>
                <a:gd name="T70" fmla="*/ 25 w 109"/>
                <a:gd name="T71" fmla="*/ 99 h 108"/>
                <a:gd name="T72" fmla="*/ 16 w 109"/>
                <a:gd name="T73" fmla="*/ 92 h 108"/>
                <a:gd name="T74" fmla="*/ 9 w 109"/>
                <a:gd name="T75" fmla="*/ 85 h 108"/>
                <a:gd name="T76" fmla="*/ 5 w 109"/>
                <a:gd name="T77" fmla="*/ 76 h 108"/>
                <a:gd name="T78" fmla="*/ 3 w 109"/>
                <a:gd name="T79" fmla="*/ 65 h 108"/>
                <a:gd name="T80" fmla="*/ 0 w 109"/>
                <a:gd name="T81" fmla="*/ 61 h 108"/>
                <a:gd name="T82" fmla="*/ 0 w 109"/>
                <a:gd name="T83" fmla="*/ 54 h 10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9"/>
                <a:gd name="T127" fmla="*/ 0 h 108"/>
                <a:gd name="T128" fmla="*/ 109 w 109"/>
                <a:gd name="T129" fmla="*/ 108 h 10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9" h="108">
                  <a:moveTo>
                    <a:pt x="0" y="54"/>
                  </a:moveTo>
                  <a:lnTo>
                    <a:pt x="0" y="49"/>
                  </a:lnTo>
                  <a:lnTo>
                    <a:pt x="3" y="43"/>
                  </a:lnTo>
                  <a:lnTo>
                    <a:pt x="5" y="34"/>
                  </a:lnTo>
                  <a:lnTo>
                    <a:pt x="9" y="25"/>
                  </a:lnTo>
                  <a:lnTo>
                    <a:pt x="16" y="15"/>
                  </a:lnTo>
                  <a:lnTo>
                    <a:pt x="25" y="9"/>
                  </a:lnTo>
                  <a:lnTo>
                    <a:pt x="34" y="4"/>
                  </a:lnTo>
                  <a:lnTo>
                    <a:pt x="43" y="2"/>
                  </a:lnTo>
                  <a:lnTo>
                    <a:pt x="50" y="0"/>
                  </a:lnTo>
                  <a:lnTo>
                    <a:pt x="55" y="0"/>
                  </a:lnTo>
                  <a:lnTo>
                    <a:pt x="61" y="0"/>
                  </a:lnTo>
                  <a:lnTo>
                    <a:pt x="66" y="2"/>
                  </a:lnTo>
                  <a:lnTo>
                    <a:pt x="77" y="4"/>
                  </a:lnTo>
                  <a:lnTo>
                    <a:pt x="86" y="9"/>
                  </a:lnTo>
                  <a:lnTo>
                    <a:pt x="93" y="15"/>
                  </a:lnTo>
                  <a:lnTo>
                    <a:pt x="100" y="25"/>
                  </a:lnTo>
                  <a:lnTo>
                    <a:pt x="104" y="34"/>
                  </a:lnTo>
                  <a:lnTo>
                    <a:pt x="109" y="43"/>
                  </a:lnTo>
                  <a:lnTo>
                    <a:pt x="109" y="49"/>
                  </a:lnTo>
                  <a:lnTo>
                    <a:pt x="109" y="54"/>
                  </a:lnTo>
                  <a:lnTo>
                    <a:pt x="109" y="61"/>
                  </a:lnTo>
                  <a:lnTo>
                    <a:pt x="109" y="65"/>
                  </a:lnTo>
                  <a:lnTo>
                    <a:pt x="104" y="76"/>
                  </a:lnTo>
                  <a:lnTo>
                    <a:pt x="100" y="85"/>
                  </a:lnTo>
                  <a:lnTo>
                    <a:pt x="93" y="92"/>
                  </a:lnTo>
                  <a:lnTo>
                    <a:pt x="86" y="99"/>
                  </a:lnTo>
                  <a:lnTo>
                    <a:pt x="77" y="104"/>
                  </a:lnTo>
                  <a:lnTo>
                    <a:pt x="66" y="108"/>
                  </a:lnTo>
                  <a:lnTo>
                    <a:pt x="61" y="108"/>
                  </a:lnTo>
                  <a:lnTo>
                    <a:pt x="55" y="108"/>
                  </a:lnTo>
                  <a:lnTo>
                    <a:pt x="50" y="108"/>
                  </a:lnTo>
                  <a:lnTo>
                    <a:pt x="43" y="108"/>
                  </a:lnTo>
                  <a:lnTo>
                    <a:pt x="34" y="104"/>
                  </a:lnTo>
                  <a:lnTo>
                    <a:pt x="25" y="99"/>
                  </a:lnTo>
                  <a:lnTo>
                    <a:pt x="16" y="92"/>
                  </a:lnTo>
                  <a:lnTo>
                    <a:pt x="9" y="85"/>
                  </a:lnTo>
                  <a:lnTo>
                    <a:pt x="5" y="76"/>
                  </a:lnTo>
                  <a:lnTo>
                    <a:pt x="3" y="65"/>
                  </a:lnTo>
                  <a:lnTo>
                    <a:pt x="0" y="61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5001" name="Freeform 7"/>
            <p:cNvSpPr>
              <a:spLocks/>
            </p:cNvSpPr>
            <p:nvPr/>
          </p:nvSpPr>
          <p:spPr bwMode="auto">
            <a:xfrm>
              <a:off x="3528" y="3055"/>
              <a:ext cx="109" cy="108"/>
            </a:xfrm>
            <a:custGeom>
              <a:avLst/>
              <a:gdLst>
                <a:gd name="T0" fmla="*/ 0 w 109"/>
                <a:gd name="T1" fmla="*/ 54 h 108"/>
                <a:gd name="T2" fmla="*/ 0 w 109"/>
                <a:gd name="T3" fmla="*/ 49 h 108"/>
                <a:gd name="T4" fmla="*/ 3 w 109"/>
                <a:gd name="T5" fmla="*/ 43 h 108"/>
                <a:gd name="T6" fmla="*/ 5 w 109"/>
                <a:gd name="T7" fmla="*/ 34 h 108"/>
                <a:gd name="T8" fmla="*/ 9 w 109"/>
                <a:gd name="T9" fmla="*/ 25 h 108"/>
                <a:gd name="T10" fmla="*/ 16 w 109"/>
                <a:gd name="T11" fmla="*/ 15 h 108"/>
                <a:gd name="T12" fmla="*/ 25 w 109"/>
                <a:gd name="T13" fmla="*/ 9 h 108"/>
                <a:gd name="T14" fmla="*/ 34 w 109"/>
                <a:gd name="T15" fmla="*/ 4 h 108"/>
                <a:gd name="T16" fmla="*/ 43 w 109"/>
                <a:gd name="T17" fmla="*/ 2 h 108"/>
                <a:gd name="T18" fmla="*/ 50 w 109"/>
                <a:gd name="T19" fmla="*/ 0 h 108"/>
                <a:gd name="T20" fmla="*/ 55 w 109"/>
                <a:gd name="T21" fmla="*/ 0 h 108"/>
                <a:gd name="T22" fmla="*/ 61 w 109"/>
                <a:gd name="T23" fmla="*/ 0 h 108"/>
                <a:gd name="T24" fmla="*/ 66 w 109"/>
                <a:gd name="T25" fmla="*/ 2 h 108"/>
                <a:gd name="T26" fmla="*/ 77 w 109"/>
                <a:gd name="T27" fmla="*/ 4 h 108"/>
                <a:gd name="T28" fmla="*/ 86 w 109"/>
                <a:gd name="T29" fmla="*/ 9 h 108"/>
                <a:gd name="T30" fmla="*/ 93 w 109"/>
                <a:gd name="T31" fmla="*/ 15 h 108"/>
                <a:gd name="T32" fmla="*/ 100 w 109"/>
                <a:gd name="T33" fmla="*/ 25 h 108"/>
                <a:gd name="T34" fmla="*/ 104 w 109"/>
                <a:gd name="T35" fmla="*/ 34 h 108"/>
                <a:gd name="T36" fmla="*/ 109 w 109"/>
                <a:gd name="T37" fmla="*/ 43 h 108"/>
                <a:gd name="T38" fmla="*/ 109 w 109"/>
                <a:gd name="T39" fmla="*/ 49 h 108"/>
                <a:gd name="T40" fmla="*/ 109 w 109"/>
                <a:gd name="T41" fmla="*/ 54 h 108"/>
                <a:gd name="T42" fmla="*/ 109 w 109"/>
                <a:gd name="T43" fmla="*/ 54 h 108"/>
                <a:gd name="T44" fmla="*/ 109 w 109"/>
                <a:gd name="T45" fmla="*/ 61 h 108"/>
                <a:gd name="T46" fmla="*/ 109 w 109"/>
                <a:gd name="T47" fmla="*/ 65 h 108"/>
                <a:gd name="T48" fmla="*/ 104 w 109"/>
                <a:gd name="T49" fmla="*/ 76 h 108"/>
                <a:gd name="T50" fmla="*/ 100 w 109"/>
                <a:gd name="T51" fmla="*/ 85 h 108"/>
                <a:gd name="T52" fmla="*/ 93 w 109"/>
                <a:gd name="T53" fmla="*/ 92 h 108"/>
                <a:gd name="T54" fmla="*/ 86 w 109"/>
                <a:gd name="T55" fmla="*/ 99 h 108"/>
                <a:gd name="T56" fmla="*/ 77 w 109"/>
                <a:gd name="T57" fmla="*/ 104 h 108"/>
                <a:gd name="T58" fmla="*/ 66 w 109"/>
                <a:gd name="T59" fmla="*/ 108 h 108"/>
                <a:gd name="T60" fmla="*/ 61 w 109"/>
                <a:gd name="T61" fmla="*/ 108 h 108"/>
                <a:gd name="T62" fmla="*/ 55 w 109"/>
                <a:gd name="T63" fmla="*/ 108 h 108"/>
                <a:gd name="T64" fmla="*/ 50 w 109"/>
                <a:gd name="T65" fmla="*/ 108 h 108"/>
                <a:gd name="T66" fmla="*/ 43 w 109"/>
                <a:gd name="T67" fmla="*/ 108 h 108"/>
                <a:gd name="T68" fmla="*/ 34 w 109"/>
                <a:gd name="T69" fmla="*/ 104 h 108"/>
                <a:gd name="T70" fmla="*/ 25 w 109"/>
                <a:gd name="T71" fmla="*/ 99 h 108"/>
                <a:gd name="T72" fmla="*/ 16 w 109"/>
                <a:gd name="T73" fmla="*/ 92 h 108"/>
                <a:gd name="T74" fmla="*/ 9 w 109"/>
                <a:gd name="T75" fmla="*/ 85 h 108"/>
                <a:gd name="T76" fmla="*/ 5 w 109"/>
                <a:gd name="T77" fmla="*/ 76 h 108"/>
                <a:gd name="T78" fmla="*/ 3 w 109"/>
                <a:gd name="T79" fmla="*/ 65 h 108"/>
                <a:gd name="T80" fmla="*/ 0 w 109"/>
                <a:gd name="T81" fmla="*/ 61 h 108"/>
                <a:gd name="T82" fmla="*/ 0 w 109"/>
                <a:gd name="T83" fmla="*/ 54 h 10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9"/>
                <a:gd name="T127" fmla="*/ 0 h 108"/>
                <a:gd name="T128" fmla="*/ 109 w 109"/>
                <a:gd name="T129" fmla="*/ 108 h 10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9" h="108">
                  <a:moveTo>
                    <a:pt x="0" y="54"/>
                  </a:moveTo>
                  <a:lnTo>
                    <a:pt x="0" y="49"/>
                  </a:lnTo>
                  <a:lnTo>
                    <a:pt x="3" y="43"/>
                  </a:lnTo>
                  <a:lnTo>
                    <a:pt x="5" y="34"/>
                  </a:lnTo>
                  <a:lnTo>
                    <a:pt x="9" y="25"/>
                  </a:lnTo>
                  <a:lnTo>
                    <a:pt x="16" y="15"/>
                  </a:lnTo>
                  <a:lnTo>
                    <a:pt x="25" y="9"/>
                  </a:lnTo>
                  <a:lnTo>
                    <a:pt x="34" y="4"/>
                  </a:lnTo>
                  <a:lnTo>
                    <a:pt x="43" y="2"/>
                  </a:lnTo>
                  <a:lnTo>
                    <a:pt x="50" y="0"/>
                  </a:lnTo>
                  <a:lnTo>
                    <a:pt x="55" y="0"/>
                  </a:lnTo>
                  <a:lnTo>
                    <a:pt x="61" y="0"/>
                  </a:lnTo>
                  <a:lnTo>
                    <a:pt x="66" y="2"/>
                  </a:lnTo>
                  <a:lnTo>
                    <a:pt x="77" y="4"/>
                  </a:lnTo>
                  <a:lnTo>
                    <a:pt x="86" y="9"/>
                  </a:lnTo>
                  <a:lnTo>
                    <a:pt x="93" y="15"/>
                  </a:lnTo>
                  <a:lnTo>
                    <a:pt x="100" y="25"/>
                  </a:lnTo>
                  <a:lnTo>
                    <a:pt x="104" y="34"/>
                  </a:lnTo>
                  <a:lnTo>
                    <a:pt x="109" y="43"/>
                  </a:lnTo>
                  <a:lnTo>
                    <a:pt x="109" y="49"/>
                  </a:lnTo>
                  <a:lnTo>
                    <a:pt x="109" y="54"/>
                  </a:lnTo>
                  <a:lnTo>
                    <a:pt x="109" y="61"/>
                  </a:lnTo>
                  <a:lnTo>
                    <a:pt x="109" y="65"/>
                  </a:lnTo>
                  <a:lnTo>
                    <a:pt x="104" y="76"/>
                  </a:lnTo>
                  <a:lnTo>
                    <a:pt x="100" y="85"/>
                  </a:lnTo>
                  <a:lnTo>
                    <a:pt x="93" y="92"/>
                  </a:lnTo>
                  <a:lnTo>
                    <a:pt x="86" y="99"/>
                  </a:lnTo>
                  <a:lnTo>
                    <a:pt x="77" y="104"/>
                  </a:lnTo>
                  <a:lnTo>
                    <a:pt x="66" y="108"/>
                  </a:lnTo>
                  <a:lnTo>
                    <a:pt x="61" y="108"/>
                  </a:lnTo>
                  <a:lnTo>
                    <a:pt x="55" y="108"/>
                  </a:lnTo>
                  <a:lnTo>
                    <a:pt x="50" y="108"/>
                  </a:lnTo>
                  <a:lnTo>
                    <a:pt x="43" y="108"/>
                  </a:lnTo>
                  <a:lnTo>
                    <a:pt x="34" y="104"/>
                  </a:lnTo>
                  <a:lnTo>
                    <a:pt x="25" y="99"/>
                  </a:lnTo>
                  <a:lnTo>
                    <a:pt x="16" y="92"/>
                  </a:lnTo>
                  <a:lnTo>
                    <a:pt x="9" y="85"/>
                  </a:lnTo>
                  <a:lnTo>
                    <a:pt x="5" y="76"/>
                  </a:lnTo>
                  <a:lnTo>
                    <a:pt x="3" y="65"/>
                  </a:lnTo>
                  <a:lnTo>
                    <a:pt x="0" y="61"/>
                  </a:lnTo>
                  <a:lnTo>
                    <a:pt x="0" y="54"/>
                  </a:lnTo>
                </a:path>
              </a:pathLst>
            </a:custGeom>
            <a:noFill/>
            <a:ln w="444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5002" name="Freeform 8"/>
            <p:cNvSpPr>
              <a:spLocks/>
            </p:cNvSpPr>
            <p:nvPr/>
          </p:nvSpPr>
          <p:spPr bwMode="auto">
            <a:xfrm>
              <a:off x="4612" y="4139"/>
              <a:ext cx="108" cy="108"/>
            </a:xfrm>
            <a:custGeom>
              <a:avLst/>
              <a:gdLst>
                <a:gd name="T0" fmla="*/ 0 w 108"/>
                <a:gd name="T1" fmla="*/ 54 h 108"/>
                <a:gd name="T2" fmla="*/ 0 w 108"/>
                <a:gd name="T3" fmla="*/ 49 h 108"/>
                <a:gd name="T4" fmla="*/ 2 w 108"/>
                <a:gd name="T5" fmla="*/ 43 h 108"/>
                <a:gd name="T6" fmla="*/ 4 w 108"/>
                <a:gd name="T7" fmla="*/ 34 h 108"/>
                <a:gd name="T8" fmla="*/ 9 w 108"/>
                <a:gd name="T9" fmla="*/ 25 h 108"/>
                <a:gd name="T10" fmla="*/ 16 w 108"/>
                <a:gd name="T11" fmla="*/ 16 h 108"/>
                <a:gd name="T12" fmla="*/ 25 w 108"/>
                <a:gd name="T13" fmla="*/ 9 h 108"/>
                <a:gd name="T14" fmla="*/ 34 w 108"/>
                <a:gd name="T15" fmla="*/ 4 h 108"/>
                <a:gd name="T16" fmla="*/ 43 w 108"/>
                <a:gd name="T17" fmla="*/ 2 h 108"/>
                <a:gd name="T18" fmla="*/ 50 w 108"/>
                <a:gd name="T19" fmla="*/ 0 h 108"/>
                <a:gd name="T20" fmla="*/ 54 w 108"/>
                <a:gd name="T21" fmla="*/ 0 h 108"/>
                <a:gd name="T22" fmla="*/ 61 w 108"/>
                <a:gd name="T23" fmla="*/ 0 h 108"/>
                <a:gd name="T24" fmla="*/ 65 w 108"/>
                <a:gd name="T25" fmla="*/ 2 h 108"/>
                <a:gd name="T26" fmla="*/ 77 w 108"/>
                <a:gd name="T27" fmla="*/ 4 h 108"/>
                <a:gd name="T28" fmla="*/ 86 w 108"/>
                <a:gd name="T29" fmla="*/ 9 h 108"/>
                <a:gd name="T30" fmla="*/ 92 w 108"/>
                <a:gd name="T31" fmla="*/ 16 h 108"/>
                <a:gd name="T32" fmla="*/ 99 w 108"/>
                <a:gd name="T33" fmla="*/ 25 h 108"/>
                <a:gd name="T34" fmla="*/ 104 w 108"/>
                <a:gd name="T35" fmla="*/ 34 h 108"/>
                <a:gd name="T36" fmla="*/ 108 w 108"/>
                <a:gd name="T37" fmla="*/ 43 h 108"/>
                <a:gd name="T38" fmla="*/ 108 w 108"/>
                <a:gd name="T39" fmla="*/ 49 h 108"/>
                <a:gd name="T40" fmla="*/ 108 w 108"/>
                <a:gd name="T41" fmla="*/ 54 h 108"/>
                <a:gd name="T42" fmla="*/ 108 w 108"/>
                <a:gd name="T43" fmla="*/ 54 h 108"/>
                <a:gd name="T44" fmla="*/ 108 w 108"/>
                <a:gd name="T45" fmla="*/ 61 h 108"/>
                <a:gd name="T46" fmla="*/ 108 w 108"/>
                <a:gd name="T47" fmla="*/ 65 h 108"/>
                <a:gd name="T48" fmla="*/ 104 w 108"/>
                <a:gd name="T49" fmla="*/ 77 h 108"/>
                <a:gd name="T50" fmla="*/ 99 w 108"/>
                <a:gd name="T51" fmla="*/ 86 h 108"/>
                <a:gd name="T52" fmla="*/ 92 w 108"/>
                <a:gd name="T53" fmla="*/ 92 h 108"/>
                <a:gd name="T54" fmla="*/ 86 w 108"/>
                <a:gd name="T55" fmla="*/ 99 h 108"/>
                <a:gd name="T56" fmla="*/ 77 w 108"/>
                <a:gd name="T57" fmla="*/ 104 h 108"/>
                <a:gd name="T58" fmla="*/ 65 w 108"/>
                <a:gd name="T59" fmla="*/ 108 h 108"/>
                <a:gd name="T60" fmla="*/ 61 w 108"/>
                <a:gd name="T61" fmla="*/ 108 h 108"/>
                <a:gd name="T62" fmla="*/ 54 w 108"/>
                <a:gd name="T63" fmla="*/ 108 h 108"/>
                <a:gd name="T64" fmla="*/ 50 w 108"/>
                <a:gd name="T65" fmla="*/ 108 h 108"/>
                <a:gd name="T66" fmla="*/ 43 w 108"/>
                <a:gd name="T67" fmla="*/ 108 h 108"/>
                <a:gd name="T68" fmla="*/ 34 w 108"/>
                <a:gd name="T69" fmla="*/ 104 h 108"/>
                <a:gd name="T70" fmla="*/ 25 w 108"/>
                <a:gd name="T71" fmla="*/ 99 h 108"/>
                <a:gd name="T72" fmla="*/ 16 w 108"/>
                <a:gd name="T73" fmla="*/ 92 h 108"/>
                <a:gd name="T74" fmla="*/ 9 w 108"/>
                <a:gd name="T75" fmla="*/ 86 h 108"/>
                <a:gd name="T76" fmla="*/ 4 w 108"/>
                <a:gd name="T77" fmla="*/ 77 h 108"/>
                <a:gd name="T78" fmla="*/ 2 w 108"/>
                <a:gd name="T79" fmla="*/ 65 h 108"/>
                <a:gd name="T80" fmla="*/ 0 w 108"/>
                <a:gd name="T81" fmla="*/ 61 h 108"/>
                <a:gd name="T82" fmla="*/ 0 w 108"/>
                <a:gd name="T83" fmla="*/ 54 h 10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8"/>
                <a:gd name="T127" fmla="*/ 0 h 108"/>
                <a:gd name="T128" fmla="*/ 108 w 108"/>
                <a:gd name="T129" fmla="*/ 108 h 10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8" h="108">
                  <a:moveTo>
                    <a:pt x="0" y="54"/>
                  </a:moveTo>
                  <a:lnTo>
                    <a:pt x="0" y="49"/>
                  </a:lnTo>
                  <a:lnTo>
                    <a:pt x="2" y="43"/>
                  </a:lnTo>
                  <a:lnTo>
                    <a:pt x="4" y="34"/>
                  </a:lnTo>
                  <a:lnTo>
                    <a:pt x="9" y="25"/>
                  </a:lnTo>
                  <a:lnTo>
                    <a:pt x="16" y="16"/>
                  </a:lnTo>
                  <a:lnTo>
                    <a:pt x="25" y="9"/>
                  </a:lnTo>
                  <a:lnTo>
                    <a:pt x="34" y="4"/>
                  </a:lnTo>
                  <a:lnTo>
                    <a:pt x="43" y="2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61" y="0"/>
                  </a:lnTo>
                  <a:lnTo>
                    <a:pt x="65" y="2"/>
                  </a:lnTo>
                  <a:lnTo>
                    <a:pt x="77" y="4"/>
                  </a:lnTo>
                  <a:lnTo>
                    <a:pt x="86" y="9"/>
                  </a:lnTo>
                  <a:lnTo>
                    <a:pt x="92" y="16"/>
                  </a:lnTo>
                  <a:lnTo>
                    <a:pt x="99" y="25"/>
                  </a:lnTo>
                  <a:lnTo>
                    <a:pt x="104" y="34"/>
                  </a:lnTo>
                  <a:lnTo>
                    <a:pt x="108" y="43"/>
                  </a:lnTo>
                  <a:lnTo>
                    <a:pt x="108" y="49"/>
                  </a:lnTo>
                  <a:lnTo>
                    <a:pt x="108" y="54"/>
                  </a:lnTo>
                  <a:lnTo>
                    <a:pt x="108" y="61"/>
                  </a:lnTo>
                  <a:lnTo>
                    <a:pt x="108" y="65"/>
                  </a:lnTo>
                  <a:lnTo>
                    <a:pt x="104" y="77"/>
                  </a:lnTo>
                  <a:lnTo>
                    <a:pt x="99" y="86"/>
                  </a:lnTo>
                  <a:lnTo>
                    <a:pt x="92" y="92"/>
                  </a:lnTo>
                  <a:lnTo>
                    <a:pt x="86" y="99"/>
                  </a:lnTo>
                  <a:lnTo>
                    <a:pt x="77" y="104"/>
                  </a:lnTo>
                  <a:lnTo>
                    <a:pt x="65" y="108"/>
                  </a:lnTo>
                  <a:lnTo>
                    <a:pt x="61" y="108"/>
                  </a:lnTo>
                  <a:lnTo>
                    <a:pt x="54" y="108"/>
                  </a:lnTo>
                  <a:lnTo>
                    <a:pt x="50" y="108"/>
                  </a:lnTo>
                  <a:lnTo>
                    <a:pt x="43" y="108"/>
                  </a:lnTo>
                  <a:lnTo>
                    <a:pt x="34" y="104"/>
                  </a:lnTo>
                  <a:lnTo>
                    <a:pt x="25" y="99"/>
                  </a:lnTo>
                  <a:lnTo>
                    <a:pt x="16" y="92"/>
                  </a:lnTo>
                  <a:lnTo>
                    <a:pt x="9" y="86"/>
                  </a:lnTo>
                  <a:lnTo>
                    <a:pt x="4" y="77"/>
                  </a:lnTo>
                  <a:lnTo>
                    <a:pt x="2" y="65"/>
                  </a:lnTo>
                  <a:lnTo>
                    <a:pt x="0" y="61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5003" name="Freeform 9"/>
            <p:cNvSpPr>
              <a:spLocks/>
            </p:cNvSpPr>
            <p:nvPr/>
          </p:nvSpPr>
          <p:spPr bwMode="auto">
            <a:xfrm>
              <a:off x="4612" y="4139"/>
              <a:ext cx="108" cy="108"/>
            </a:xfrm>
            <a:custGeom>
              <a:avLst/>
              <a:gdLst>
                <a:gd name="T0" fmla="*/ 0 w 108"/>
                <a:gd name="T1" fmla="*/ 54 h 108"/>
                <a:gd name="T2" fmla="*/ 0 w 108"/>
                <a:gd name="T3" fmla="*/ 49 h 108"/>
                <a:gd name="T4" fmla="*/ 2 w 108"/>
                <a:gd name="T5" fmla="*/ 43 h 108"/>
                <a:gd name="T6" fmla="*/ 4 w 108"/>
                <a:gd name="T7" fmla="*/ 34 h 108"/>
                <a:gd name="T8" fmla="*/ 9 w 108"/>
                <a:gd name="T9" fmla="*/ 25 h 108"/>
                <a:gd name="T10" fmla="*/ 16 w 108"/>
                <a:gd name="T11" fmla="*/ 16 h 108"/>
                <a:gd name="T12" fmla="*/ 25 w 108"/>
                <a:gd name="T13" fmla="*/ 9 h 108"/>
                <a:gd name="T14" fmla="*/ 34 w 108"/>
                <a:gd name="T15" fmla="*/ 4 h 108"/>
                <a:gd name="T16" fmla="*/ 43 w 108"/>
                <a:gd name="T17" fmla="*/ 2 h 108"/>
                <a:gd name="T18" fmla="*/ 50 w 108"/>
                <a:gd name="T19" fmla="*/ 0 h 108"/>
                <a:gd name="T20" fmla="*/ 54 w 108"/>
                <a:gd name="T21" fmla="*/ 0 h 108"/>
                <a:gd name="T22" fmla="*/ 61 w 108"/>
                <a:gd name="T23" fmla="*/ 0 h 108"/>
                <a:gd name="T24" fmla="*/ 65 w 108"/>
                <a:gd name="T25" fmla="*/ 2 h 108"/>
                <a:gd name="T26" fmla="*/ 77 w 108"/>
                <a:gd name="T27" fmla="*/ 4 h 108"/>
                <a:gd name="T28" fmla="*/ 86 w 108"/>
                <a:gd name="T29" fmla="*/ 9 h 108"/>
                <a:gd name="T30" fmla="*/ 92 w 108"/>
                <a:gd name="T31" fmla="*/ 16 h 108"/>
                <a:gd name="T32" fmla="*/ 99 w 108"/>
                <a:gd name="T33" fmla="*/ 25 h 108"/>
                <a:gd name="T34" fmla="*/ 104 w 108"/>
                <a:gd name="T35" fmla="*/ 34 h 108"/>
                <a:gd name="T36" fmla="*/ 108 w 108"/>
                <a:gd name="T37" fmla="*/ 43 h 108"/>
                <a:gd name="T38" fmla="*/ 108 w 108"/>
                <a:gd name="T39" fmla="*/ 49 h 108"/>
                <a:gd name="T40" fmla="*/ 108 w 108"/>
                <a:gd name="T41" fmla="*/ 54 h 108"/>
                <a:gd name="T42" fmla="*/ 108 w 108"/>
                <a:gd name="T43" fmla="*/ 54 h 108"/>
                <a:gd name="T44" fmla="*/ 108 w 108"/>
                <a:gd name="T45" fmla="*/ 61 h 108"/>
                <a:gd name="T46" fmla="*/ 108 w 108"/>
                <a:gd name="T47" fmla="*/ 65 h 108"/>
                <a:gd name="T48" fmla="*/ 104 w 108"/>
                <a:gd name="T49" fmla="*/ 77 h 108"/>
                <a:gd name="T50" fmla="*/ 99 w 108"/>
                <a:gd name="T51" fmla="*/ 86 h 108"/>
                <a:gd name="T52" fmla="*/ 92 w 108"/>
                <a:gd name="T53" fmla="*/ 92 h 108"/>
                <a:gd name="T54" fmla="*/ 86 w 108"/>
                <a:gd name="T55" fmla="*/ 99 h 108"/>
                <a:gd name="T56" fmla="*/ 77 w 108"/>
                <a:gd name="T57" fmla="*/ 104 h 108"/>
                <a:gd name="T58" fmla="*/ 65 w 108"/>
                <a:gd name="T59" fmla="*/ 108 h 108"/>
                <a:gd name="T60" fmla="*/ 61 w 108"/>
                <a:gd name="T61" fmla="*/ 108 h 108"/>
                <a:gd name="T62" fmla="*/ 54 w 108"/>
                <a:gd name="T63" fmla="*/ 108 h 108"/>
                <a:gd name="T64" fmla="*/ 50 w 108"/>
                <a:gd name="T65" fmla="*/ 108 h 108"/>
                <a:gd name="T66" fmla="*/ 43 w 108"/>
                <a:gd name="T67" fmla="*/ 108 h 108"/>
                <a:gd name="T68" fmla="*/ 34 w 108"/>
                <a:gd name="T69" fmla="*/ 104 h 108"/>
                <a:gd name="T70" fmla="*/ 25 w 108"/>
                <a:gd name="T71" fmla="*/ 99 h 108"/>
                <a:gd name="T72" fmla="*/ 16 w 108"/>
                <a:gd name="T73" fmla="*/ 92 h 108"/>
                <a:gd name="T74" fmla="*/ 9 w 108"/>
                <a:gd name="T75" fmla="*/ 86 h 108"/>
                <a:gd name="T76" fmla="*/ 4 w 108"/>
                <a:gd name="T77" fmla="*/ 77 h 108"/>
                <a:gd name="T78" fmla="*/ 2 w 108"/>
                <a:gd name="T79" fmla="*/ 65 h 108"/>
                <a:gd name="T80" fmla="*/ 0 w 108"/>
                <a:gd name="T81" fmla="*/ 61 h 108"/>
                <a:gd name="T82" fmla="*/ 0 w 108"/>
                <a:gd name="T83" fmla="*/ 54 h 10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8"/>
                <a:gd name="T127" fmla="*/ 0 h 108"/>
                <a:gd name="T128" fmla="*/ 108 w 108"/>
                <a:gd name="T129" fmla="*/ 108 h 10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8" h="108">
                  <a:moveTo>
                    <a:pt x="0" y="54"/>
                  </a:moveTo>
                  <a:lnTo>
                    <a:pt x="0" y="49"/>
                  </a:lnTo>
                  <a:lnTo>
                    <a:pt x="2" y="43"/>
                  </a:lnTo>
                  <a:lnTo>
                    <a:pt x="4" y="34"/>
                  </a:lnTo>
                  <a:lnTo>
                    <a:pt x="9" y="25"/>
                  </a:lnTo>
                  <a:lnTo>
                    <a:pt x="16" y="16"/>
                  </a:lnTo>
                  <a:lnTo>
                    <a:pt x="25" y="9"/>
                  </a:lnTo>
                  <a:lnTo>
                    <a:pt x="34" y="4"/>
                  </a:lnTo>
                  <a:lnTo>
                    <a:pt x="43" y="2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61" y="0"/>
                  </a:lnTo>
                  <a:lnTo>
                    <a:pt x="65" y="2"/>
                  </a:lnTo>
                  <a:lnTo>
                    <a:pt x="77" y="4"/>
                  </a:lnTo>
                  <a:lnTo>
                    <a:pt x="86" y="9"/>
                  </a:lnTo>
                  <a:lnTo>
                    <a:pt x="92" y="16"/>
                  </a:lnTo>
                  <a:lnTo>
                    <a:pt x="99" y="25"/>
                  </a:lnTo>
                  <a:lnTo>
                    <a:pt x="104" y="34"/>
                  </a:lnTo>
                  <a:lnTo>
                    <a:pt x="108" y="43"/>
                  </a:lnTo>
                  <a:lnTo>
                    <a:pt x="108" y="49"/>
                  </a:lnTo>
                  <a:lnTo>
                    <a:pt x="108" y="54"/>
                  </a:lnTo>
                  <a:lnTo>
                    <a:pt x="108" y="61"/>
                  </a:lnTo>
                  <a:lnTo>
                    <a:pt x="108" y="65"/>
                  </a:lnTo>
                  <a:lnTo>
                    <a:pt x="104" y="77"/>
                  </a:lnTo>
                  <a:lnTo>
                    <a:pt x="99" y="86"/>
                  </a:lnTo>
                  <a:lnTo>
                    <a:pt x="92" y="92"/>
                  </a:lnTo>
                  <a:lnTo>
                    <a:pt x="86" y="99"/>
                  </a:lnTo>
                  <a:lnTo>
                    <a:pt x="77" y="104"/>
                  </a:lnTo>
                  <a:lnTo>
                    <a:pt x="65" y="108"/>
                  </a:lnTo>
                  <a:lnTo>
                    <a:pt x="61" y="108"/>
                  </a:lnTo>
                  <a:lnTo>
                    <a:pt x="54" y="108"/>
                  </a:lnTo>
                  <a:lnTo>
                    <a:pt x="50" y="108"/>
                  </a:lnTo>
                  <a:lnTo>
                    <a:pt x="43" y="108"/>
                  </a:lnTo>
                  <a:lnTo>
                    <a:pt x="34" y="104"/>
                  </a:lnTo>
                  <a:lnTo>
                    <a:pt x="25" y="99"/>
                  </a:lnTo>
                  <a:lnTo>
                    <a:pt x="16" y="92"/>
                  </a:lnTo>
                  <a:lnTo>
                    <a:pt x="9" y="86"/>
                  </a:lnTo>
                  <a:lnTo>
                    <a:pt x="4" y="77"/>
                  </a:lnTo>
                  <a:lnTo>
                    <a:pt x="2" y="65"/>
                  </a:lnTo>
                  <a:lnTo>
                    <a:pt x="0" y="61"/>
                  </a:lnTo>
                  <a:lnTo>
                    <a:pt x="0" y="54"/>
                  </a:lnTo>
                </a:path>
              </a:pathLst>
            </a:custGeom>
            <a:noFill/>
            <a:ln w="444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5004" name="Freeform 10"/>
            <p:cNvSpPr>
              <a:spLocks/>
            </p:cNvSpPr>
            <p:nvPr/>
          </p:nvSpPr>
          <p:spPr bwMode="auto">
            <a:xfrm>
              <a:off x="5696" y="3055"/>
              <a:ext cx="108" cy="108"/>
            </a:xfrm>
            <a:custGeom>
              <a:avLst/>
              <a:gdLst>
                <a:gd name="T0" fmla="*/ 0 w 108"/>
                <a:gd name="T1" fmla="*/ 54 h 108"/>
                <a:gd name="T2" fmla="*/ 0 w 108"/>
                <a:gd name="T3" fmla="*/ 49 h 108"/>
                <a:gd name="T4" fmla="*/ 2 w 108"/>
                <a:gd name="T5" fmla="*/ 43 h 108"/>
                <a:gd name="T6" fmla="*/ 4 w 108"/>
                <a:gd name="T7" fmla="*/ 34 h 108"/>
                <a:gd name="T8" fmla="*/ 9 w 108"/>
                <a:gd name="T9" fmla="*/ 25 h 108"/>
                <a:gd name="T10" fmla="*/ 15 w 108"/>
                <a:gd name="T11" fmla="*/ 15 h 108"/>
                <a:gd name="T12" fmla="*/ 24 w 108"/>
                <a:gd name="T13" fmla="*/ 9 h 108"/>
                <a:gd name="T14" fmla="*/ 33 w 108"/>
                <a:gd name="T15" fmla="*/ 4 h 108"/>
                <a:gd name="T16" fmla="*/ 42 w 108"/>
                <a:gd name="T17" fmla="*/ 2 h 108"/>
                <a:gd name="T18" fmla="*/ 49 w 108"/>
                <a:gd name="T19" fmla="*/ 0 h 108"/>
                <a:gd name="T20" fmla="*/ 54 w 108"/>
                <a:gd name="T21" fmla="*/ 0 h 108"/>
                <a:gd name="T22" fmla="*/ 60 w 108"/>
                <a:gd name="T23" fmla="*/ 0 h 108"/>
                <a:gd name="T24" fmla="*/ 65 w 108"/>
                <a:gd name="T25" fmla="*/ 2 h 108"/>
                <a:gd name="T26" fmla="*/ 76 w 108"/>
                <a:gd name="T27" fmla="*/ 4 h 108"/>
                <a:gd name="T28" fmla="*/ 85 w 108"/>
                <a:gd name="T29" fmla="*/ 9 h 108"/>
                <a:gd name="T30" fmla="*/ 92 w 108"/>
                <a:gd name="T31" fmla="*/ 15 h 108"/>
                <a:gd name="T32" fmla="*/ 99 w 108"/>
                <a:gd name="T33" fmla="*/ 25 h 108"/>
                <a:gd name="T34" fmla="*/ 103 w 108"/>
                <a:gd name="T35" fmla="*/ 34 h 108"/>
                <a:gd name="T36" fmla="*/ 108 w 108"/>
                <a:gd name="T37" fmla="*/ 43 h 108"/>
                <a:gd name="T38" fmla="*/ 108 w 108"/>
                <a:gd name="T39" fmla="*/ 49 h 108"/>
                <a:gd name="T40" fmla="*/ 108 w 108"/>
                <a:gd name="T41" fmla="*/ 54 h 108"/>
                <a:gd name="T42" fmla="*/ 108 w 108"/>
                <a:gd name="T43" fmla="*/ 54 h 108"/>
                <a:gd name="T44" fmla="*/ 108 w 108"/>
                <a:gd name="T45" fmla="*/ 61 h 108"/>
                <a:gd name="T46" fmla="*/ 108 w 108"/>
                <a:gd name="T47" fmla="*/ 65 h 108"/>
                <a:gd name="T48" fmla="*/ 103 w 108"/>
                <a:gd name="T49" fmla="*/ 76 h 108"/>
                <a:gd name="T50" fmla="*/ 99 w 108"/>
                <a:gd name="T51" fmla="*/ 85 h 108"/>
                <a:gd name="T52" fmla="*/ 92 w 108"/>
                <a:gd name="T53" fmla="*/ 92 h 108"/>
                <a:gd name="T54" fmla="*/ 85 w 108"/>
                <a:gd name="T55" fmla="*/ 99 h 108"/>
                <a:gd name="T56" fmla="*/ 76 w 108"/>
                <a:gd name="T57" fmla="*/ 104 h 108"/>
                <a:gd name="T58" fmla="*/ 65 w 108"/>
                <a:gd name="T59" fmla="*/ 108 h 108"/>
                <a:gd name="T60" fmla="*/ 60 w 108"/>
                <a:gd name="T61" fmla="*/ 108 h 108"/>
                <a:gd name="T62" fmla="*/ 54 w 108"/>
                <a:gd name="T63" fmla="*/ 108 h 108"/>
                <a:gd name="T64" fmla="*/ 49 w 108"/>
                <a:gd name="T65" fmla="*/ 108 h 108"/>
                <a:gd name="T66" fmla="*/ 42 w 108"/>
                <a:gd name="T67" fmla="*/ 108 h 108"/>
                <a:gd name="T68" fmla="*/ 33 w 108"/>
                <a:gd name="T69" fmla="*/ 104 h 108"/>
                <a:gd name="T70" fmla="*/ 24 w 108"/>
                <a:gd name="T71" fmla="*/ 99 h 108"/>
                <a:gd name="T72" fmla="*/ 15 w 108"/>
                <a:gd name="T73" fmla="*/ 92 h 108"/>
                <a:gd name="T74" fmla="*/ 9 w 108"/>
                <a:gd name="T75" fmla="*/ 85 h 108"/>
                <a:gd name="T76" fmla="*/ 4 w 108"/>
                <a:gd name="T77" fmla="*/ 76 h 108"/>
                <a:gd name="T78" fmla="*/ 2 w 108"/>
                <a:gd name="T79" fmla="*/ 65 h 108"/>
                <a:gd name="T80" fmla="*/ 0 w 108"/>
                <a:gd name="T81" fmla="*/ 61 h 108"/>
                <a:gd name="T82" fmla="*/ 0 w 108"/>
                <a:gd name="T83" fmla="*/ 54 h 10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8"/>
                <a:gd name="T127" fmla="*/ 0 h 108"/>
                <a:gd name="T128" fmla="*/ 108 w 108"/>
                <a:gd name="T129" fmla="*/ 108 h 10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8" h="108">
                  <a:moveTo>
                    <a:pt x="0" y="54"/>
                  </a:moveTo>
                  <a:lnTo>
                    <a:pt x="0" y="49"/>
                  </a:lnTo>
                  <a:lnTo>
                    <a:pt x="2" y="43"/>
                  </a:lnTo>
                  <a:lnTo>
                    <a:pt x="4" y="34"/>
                  </a:lnTo>
                  <a:lnTo>
                    <a:pt x="9" y="25"/>
                  </a:lnTo>
                  <a:lnTo>
                    <a:pt x="15" y="15"/>
                  </a:lnTo>
                  <a:lnTo>
                    <a:pt x="24" y="9"/>
                  </a:lnTo>
                  <a:lnTo>
                    <a:pt x="33" y="4"/>
                  </a:lnTo>
                  <a:lnTo>
                    <a:pt x="42" y="2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76" y="4"/>
                  </a:lnTo>
                  <a:lnTo>
                    <a:pt x="85" y="9"/>
                  </a:lnTo>
                  <a:lnTo>
                    <a:pt x="92" y="15"/>
                  </a:lnTo>
                  <a:lnTo>
                    <a:pt x="99" y="25"/>
                  </a:lnTo>
                  <a:lnTo>
                    <a:pt x="103" y="34"/>
                  </a:lnTo>
                  <a:lnTo>
                    <a:pt x="108" y="43"/>
                  </a:lnTo>
                  <a:lnTo>
                    <a:pt x="108" y="49"/>
                  </a:lnTo>
                  <a:lnTo>
                    <a:pt x="108" y="54"/>
                  </a:lnTo>
                  <a:lnTo>
                    <a:pt x="108" y="61"/>
                  </a:lnTo>
                  <a:lnTo>
                    <a:pt x="108" y="65"/>
                  </a:lnTo>
                  <a:lnTo>
                    <a:pt x="103" y="76"/>
                  </a:lnTo>
                  <a:lnTo>
                    <a:pt x="99" y="85"/>
                  </a:lnTo>
                  <a:lnTo>
                    <a:pt x="92" y="92"/>
                  </a:lnTo>
                  <a:lnTo>
                    <a:pt x="85" y="99"/>
                  </a:lnTo>
                  <a:lnTo>
                    <a:pt x="76" y="104"/>
                  </a:lnTo>
                  <a:lnTo>
                    <a:pt x="65" y="108"/>
                  </a:lnTo>
                  <a:lnTo>
                    <a:pt x="60" y="108"/>
                  </a:lnTo>
                  <a:lnTo>
                    <a:pt x="54" y="108"/>
                  </a:lnTo>
                  <a:lnTo>
                    <a:pt x="49" y="108"/>
                  </a:lnTo>
                  <a:lnTo>
                    <a:pt x="42" y="108"/>
                  </a:lnTo>
                  <a:lnTo>
                    <a:pt x="33" y="104"/>
                  </a:lnTo>
                  <a:lnTo>
                    <a:pt x="24" y="99"/>
                  </a:lnTo>
                  <a:lnTo>
                    <a:pt x="15" y="92"/>
                  </a:lnTo>
                  <a:lnTo>
                    <a:pt x="9" y="85"/>
                  </a:lnTo>
                  <a:lnTo>
                    <a:pt x="4" y="76"/>
                  </a:lnTo>
                  <a:lnTo>
                    <a:pt x="2" y="65"/>
                  </a:lnTo>
                  <a:lnTo>
                    <a:pt x="0" y="61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5005" name="Freeform 11"/>
            <p:cNvSpPr>
              <a:spLocks/>
            </p:cNvSpPr>
            <p:nvPr/>
          </p:nvSpPr>
          <p:spPr bwMode="auto">
            <a:xfrm>
              <a:off x="5696" y="3055"/>
              <a:ext cx="108" cy="108"/>
            </a:xfrm>
            <a:custGeom>
              <a:avLst/>
              <a:gdLst>
                <a:gd name="T0" fmla="*/ 0 w 108"/>
                <a:gd name="T1" fmla="*/ 54 h 108"/>
                <a:gd name="T2" fmla="*/ 0 w 108"/>
                <a:gd name="T3" fmla="*/ 49 h 108"/>
                <a:gd name="T4" fmla="*/ 2 w 108"/>
                <a:gd name="T5" fmla="*/ 43 h 108"/>
                <a:gd name="T6" fmla="*/ 4 w 108"/>
                <a:gd name="T7" fmla="*/ 34 h 108"/>
                <a:gd name="T8" fmla="*/ 9 w 108"/>
                <a:gd name="T9" fmla="*/ 25 h 108"/>
                <a:gd name="T10" fmla="*/ 15 w 108"/>
                <a:gd name="T11" fmla="*/ 15 h 108"/>
                <a:gd name="T12" fmla="*/ 24 w 108"/>
                <a:gd name="T13" fmla="*/ 9 h 108"/>
                <a:gd name="T14" fmla="*/ 33 w 108"/>
                <a:gd name="T15" fmla="*/ 4 h 108"/>
                <a:gd name="T16" fmla="*/ 42 w 108"/>
                <a:gd name="T17" fmla="*/ 2 h 108"/>
                <a:gd name="T18" fmla="*/ 49 w 108"/>
                <a:gd name="T19" fmla="*/ 0 h 108"/>
                <a:gd name="T20" fmla="*/ 54 w 108"/>
                <a:gd name="T21" fmla="*/ 0 h 108"/>
                <a:gd name="T22" fmla="*/ 60 w 108"/>
                <a:gd name="T23" fmla="*/ 0 h 108"/>
                <a:gd name="T24" fmla="*/ 65 w 108"/>
                <a:gd name="T25" fmla="*/ 2 h 108"/>
                <a:gd name="T26" fmla="*/ 76 w 108"/>
                <a:gd name="T27" fmla="*/ 4 h 108"/>
                <a:gd name="T28" fmla="*/ 85 w 108"/>
                <a:gd name="T29" fmla="*/ 9 h 108"/>
                <a:gd name="T30" fmla="*/ 92 w 108"/>
                <a:gd name="T31" fmla="*/ 15 h 108"/>
                <a:gd name="T32" fmla="*/ 99 w 108"/>
                <a:gd name="T33" fmla="*/ 25 h 108"/>
                <a:gd name="T34" fmla="*/ 103 w 108"/>
                <a:gd name="T35" fmla="*/ 34 h 108"/>
                <a:gd name="T36" fmla="*/ 108 w 108"/>
                <a:gd name="T37" fmla="*/ 43 h 108"/>
                <a:gd name="T38" fmla="*/ 108 w 108"/>
                <a:gd name="T39" fmla="*/ 49 h 108"/>
                <a:gd name="T40" fmla="*/ 108 w 108"/>
                <a:gd name="T41" fmla="*/ 54 h 108"/>
                <a:gd name="T42" fmla="*/ 108 w 108"/>
                <a:gd name="T43" fmla="*/ 54 h 108"/>
                <a:gd name="T44" fmla="*/ 108 w 108"/>
                <a:gd name="T45" fmla="*/ 61 h 108"/>
                <a:gd name="T46" fmla="*/ 108 w 108"/>
                <a:gd name="T47" fmla="*/ 65 h 108"/>
                <a:gd name="T48" fmla="*/ 103 w 108"/>
                <a:gd name="T49" fmla="*/ 76 h 108"/>
                <a:gd name="T50" fmla="*/ 99 w 108"/>
                <a:gd name="T51" fmla="*/ 85 h 108"/>
                <a:gd name="T52" fmla="*/ 92 w 108"/>
                <a:gd name="T53" fmla="*/ 92 h 108"/>
                <a:gd name="T54" fmla="*/ 85 w 108"/>
                <a:gd name="T55" fmla="*/ 99 h 108"/>
                <a:gd name="T56" fmla="*/ 76 w 108"/>
                <a:gd name="T57" fmla="*/ 104 h 108"/>
                <a:gd name="T58" fmla="*/ 65 w 108"/>
                <a:gd name="T59" fmla="*/ 108 h 108"/>
                <a:gd name="T60" fmla="*/ 60 w 108"/>
                <a:gd name="T61" fmla="*/ 108 h 108"/>
                <a:gd name="T62" fmla="*/ 54 w 108"/>
                <a:gd name="T63" fmla="*/ 108 h 108"/>
                <a:gd name="T64" fmla="*/ 49 w 108"/>
                <a:gd name="T65" fmla="*/ 108 h 108"/>
                <a:gd name="T66" fmla="*/ 42 w 108"/>
                <a:gd name="T67" fmla="*/ 108 h 108"/>
                <a:gd name="T68" fmla="*/ 33 w 108"/>
                <a:gd name="T69" fmla="*/ 104 h 108"/>
                <a:gd name="T70" fmla="*/ 24 w 108"/>
                <a:gd name="T71" fmla="*/ 99 h 108"/>
                <a:gd name="T72" fmla="*/ 15 w 108"/>
                <a:gd name="T73" fmla="*/ 92 h 108"/>
                <a:gd name="T74" fmla="*/ 9 w 108"/>
                <a:gd name="T75" fmla="*/ 85 h 108"/>
                <a:gd name="T76" fmla="*/ 4 w 108"/>
                <a:gd name="T77" fmla="*/ 76 h 108"/>
                <a:gd name="T78" fmla="*/ 2 w 108"/>
                <a:gd name="T79" fmla="*/ 65 h 108"/>
                <a:gd name="T80" fmla="*/ 0 w 108"/>
                <a:gd name="T81" fmla="*/ 61 h 108"/>
                <a:gd name="T82" fmla="*/ 0 w 108"/>
                <a:gd name="T83" fmla="*/ 54 h 10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8"/>
                <a:gd name="T127" fmla="*/ 0 h 108"/>
                <a:gd name="T128" fmla="*/ 108 w 108"/>
                <a:gd name="T129" fmla="*/ 108 h 10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8" h="108">
                  <a:moveTo>
                    <a:pt x="0" y="54"/>
                  </a:moveTo>
                  <a:lnTo>
                    <a:pt x="0" y="49"/>
                  </a:lnTo>
                  <a:lnTo>
                    <a:pt x="2" y="43"/>
                  </a:lnTo>
                  <a:lnTo>
                    <a:pt x="4" y="34"/>
                  </a:lnTo>
                  <a:lnTo>
                    <a:pt x="9" y="25"/>
                  </a:lnTo>
                  <a:lnTo>
                    <a:pt x="15" y="15"/>
                  </a:lnTo>
                  <a:lnTo>
                    <a:pt x="24" y="9"/>
                  </a:lnTo>
                  <a:lnTo>
                    <a:pt x="33" y="4"/>
                  </a:lnTo>
                  <a:lnTo>
                    <a:pt x="42" y="2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76" y="4"/>
                  </a:lnTo>
                  <a:lnTo>
                    <a:pt x="85" y="9"/>
                  </a:lnTo>
                  <a:lnTo>
                    <a:pt x="92" y="15"/>
                  </a:lnTo>
                  <a:lnTo>
                    <a:pt x="99" y="25"/>
                  </a:lnTo>
                  <a:lnTo>
                    <a:pt x="103" y="34"/>
                  </a:lnTo>
                  <a:lnTo>
                    <a:pt x="108" y="43"/>
                  </a:lnTo>
                  <a:lnTo>
                    <a:pt x="108" y="49"/>
                  </a:lnTo>
                  <a:lnTo>
                    <a:pt x="108" y="54"/>
                  </a:lnTo>
                  <a:lnTo>
                    <a:pt x="108" y="61"/>
                  </a:lnTo>
                  <a:lnTo>
                    <a:pt x="108" y="65"/>
                  </a:lnTo>
                  <a:lnTo>
                    <a:pt x="103" y="76"/>
                  </a:lnTo>
                  <a:lnTo>
                    <a:pt x="99" y="85"/>
                  </a:lnTo>
                  <a:lnTo>
                    <a:pt x="92" y="92"/>
                  </a:lnTo>
                  <a:lnTo>
                    <a:pt x="85" y="99"/>
                  </a:lnTo>
                  <a:lnTo>
                    <a:pt x="76" y="104"/>
                  </a:lnTo>
                  <a:lnTo>
                    <a:pt x="65" y="108"/>
                  </a:lnTo>
                  <a:lnTo>
                    <a:pt x="60" y="108"/>
                  </a:lnTo>
                  <a:lnTo>
                    <a:pt x="54" y="108"/>
                  </a:lnTo>
                  <a:lnTo>
                    <a:pt x="49" y="108"/>
                  </a:lnTo>
                  <a:lnTo>
                    <a:pt x="42" y="108"/>
                  </a:lnTo>
                  <a:lnTo>
                    <a:pt x="33" y="104"/>
                  </a:lnTo>
                  <a:lnTo>
                    <a:pt x="24" y="99"/>
                  </a:lnTo>
                  <a:lnTo>
                    <a:pt x="15" y="92"/>
                  </a:lnTo>
                  <a:lnTo>
                    <a:pt x="9" y="85"/>
                  </a:lnTo>
                  <a:lnTo>
                    <a:pt x="4" y="76"/>
                  </a:lnTo>
                  <a:lnTo>
                    <a:pt x="2" y="65"/>
                  </a:lnTo>
                  <a:lnTo>
                    <a:pt x="0" y="61"/>
                  </a:lnTo>
                  <a:lnTo>
                    <a:pt x="0" y="54"/>
                  </a:lnTo>
                </a:path>
              </a:pathLst>
            </a:custGeom>
            <a:noFill/>
            <a:ln w="444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5006" name="Freeform 12"/>
            <p:cNvSpPr>
              <a:spLocks/>
            </p:cNvSpPr>
            <p:nvPr/>
          </p:nvSpPr>
          <p:spPr bwMode="auto">
            <a:xfrm>
              <a:off x="3619" y="2025"/>
              <a:ext cx="1047" cy="982"/>
            </a:xfrm>
            <a:custGeom>
              <a:avLst/>
              <a:gdLst>
                <a:gd name="T0" fmla="*/ 1047 w 1047"/>
                <a:gd name="T1" fmla="*/ 0 h 982"/>
                <a:gd name="T2" fmla="*/ 1002 w 1047"/>
                <a:gd name="T3" fmla="*/ 16 h 982"/>
                <a:gd name="T4" fmla="*/ 959 w 1047"/>
                <a:gd name="T5" fmla="*/ 31 h 982"/>
                <a:gd name="T6" fmla="*/ 914 w 1047"/>
                <a:gd name="T7" fmla="*/ 47 h 982"/>
                <a:gd name="T8" fmla="*/ 871 w 1047"/>
                <a:gd name="T9" fmla="*/ 65 h 982"/>
                <a:gd name="T10" fmla="*/ 828 w 1047"/>
                <a:gd name="T11" fmla="*/ 86 h 982"/>
                <a:gd name="T12" fmla="*/ 788 w 1047"/>
                <a:gd name="T13" fmla="*/ 106 h 982"/>
                <a:gd name="T14" fmla="*/ 745 w 1047"/>
                <a:gd name="T15" fmla="*/ 126 h 982"/>
                <a:gd name="T16" fmla="*/ 706 w 1047"/>
                <a:gd name="T17" fmla="*/ 149 h 982"/>
                <a:gd name="T18" fmla="*/ 666 w 1047"/>
                <a:gd name="T19" fmla="*/ 174 h 982"/>
                <a:gd name="T20" fmla="*/ 627 w 1047"/>
                <a:gd name="T21" fmla="*/ 199 h 982"/>
                <a:gd name="T22" fmla="*/ 589 w 1047"/>
                <a:gd name="T23" fmla="*/ 223 h 982"/>
                <a:gd name="T24" fmla="*/ 550 w 1047"/>
                <a:gd name="T25" fmla="*/ 251 h 982"/>
                <a:gd name="T26" fmla="*/ 514 w 1047"/>
                <a:gd name="T27" fmla="*/ 280 h 982"/>
                <a:gd name="T28" fmla="*/ 478 w 1047"/>
                <a:gd name="T29" fmla="*/ 309 h 982"/>
                <a:gd name="T30" fmla="*/ 442 w 1047"/>
                <a:gd name="T31" fmla="*/ 339 h 982"/>
                <a:gd name="T32" fmla="*/ 408 w 1047"/>
                <a:gd name="T33" fmla="*/ 370 h 982"/>
                <a:gd name="T34" fmla="*/ 377 w 1047"/>
                <a:gd name="T35" fmla="*/ 402 h 982"/>
                <a:gd name="T36" fmla="*/ 343 w 1047"/>
                <a:gd name="T37" fmla="*/ 433 h 982"/>
                <a:gd name="T38" fmla="*/ 311 w 1047"/>
                <a:gd name="T39" fmla="*/ 467 h 982"/>
                <a:gd name="T40" fmla="*/ 282 w 1047"/>
                <a:gd name="T41" fmla="*/ 503 h 982"/>
                <a:gd name="T42" fmla="*/ 252 w 1047"/>
                <a:gd name="T43" fmla="*/ 540 h 982"/>
                <a:gd name="T44" fmla="*/ 223 w 1047"/>
                <a:gd name="T45" fmla="*/ 576 h 982"/>
                <a:gd name="T46" fmla="*/ 196 w 1047"/>
                <a:gd name="T47" fmla="*/ 612 h 982"/>
                <a:gd name="T48" fmla="*/ 171 w 1047"/>
                <a:gd name="T49" fmla="*/ 650 h 982"/>
                <a:gd name="T50" fmla="*/ 144 w 1047"/>
                <a:gd name="T51" fmla="*/ 689 h 982"/>
                <a:gd name="T52" fmla="*/ 122 w 1047"/>
                <a:gd name="T53" fmla="*/ 729 h 982"/>
                <a:gd name="T54" fmla="*/ 97 w 1047"/>
                <a:gd name="T55" fmla="*/ 770 h 982"/>
                <a:gd name="T56" fmla="*/ 76 w 1047"/>
                <a:gd name="T57" fmla="*/ 811 h 982"/>
                <a:gd name="T58" fmla="*/ 54 w 1047"/>
                <a:gd name="T59" fmla="*/ 854 h 982"/>
                <a:gd name="T60" fmla="*/ 36 w 1047"/>
                <a:gd name="T61" fmla="*/ 896 h 982"/>
                <a:gd name="T62" fmla="*/ 15 w 1047"/>
                <a:gd name="T63" fmla="*/ 939 h 982"/>
                <a:gd name="T64" fmla="*/ 0 w 1047"/>
                <a:gd name="T65" fmla="*/ 982 h 9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47"/>
                <a:gd name="T100" fmla="*/ 0 h 982"/>
                <a:gd name="T101" fmla="*/ 1047 w 1047"/>
                <a:gd name="T102" fmla="*/ 982 h 9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47" h="982">
                  <a:moveTo>
                    <a:pt x="1047" y="0"/>
                  </a:moveTo>
                  <a:lnTo>
                    <a:pt x="1002" y="16"/>
                  </a:lnTo>
                  <a:lnTo>
                    <a:pt x="959" y="31"/>
                  </a:lnTo>
                  <a:lnTo>
                    <a:pt x="914" y="47"/>
                  </a:lnTo>
                  <a:lnTo>
                    <a:pt x="871" y="65"/>
                  </a:lnTo>
                  <a:lnTo>
                    <a:pt x="828" y="86"/>
                  </a:lnTo>
                  <a:lnTo>
                    <a:pt x="788" y="106"/>
                  </a:lnTo>
                  <a:lnTo>
                    <a:pt x="745" y="126"/>
                  </a:lnTo>
                  <a:lnTo>
                    <a:pt x="706" y="149"/>
                  </a:lnTo>
                  <a:lnTo>
                    <a:pt x="666" y="174"/>
                  </a:lnTo>
                  <a:lnTo>
                    <a:pt x="627" y="199"/>
                  </a:lnTo>
                  <a:lnTo>
                    <a:pt x="589" y="223"/>
                  </a:lnTo>
                  <a:lnTo>
                    <a:pt x="550" y="251"/>
                  </a:lnTo>
                  <a:lnTo>
                    <a:pt x="514" y="280"/>
                  </a:lnTo>
                  <a:lnTo>
                    <a:pt x="478" y="309"/>
                  </a:lnTo>
                  <a:lnTo>
                    <a:pt x="442" y="339"/>
                  </a:lnTo>
                  <a:lnTo>
                    <a:pt x="408" y="370"/>
                  </a:lnTo>
                  <a:lnTo>
                    <a:pt x="377" y="402"/>
                  </a:lnTo>
                  <a:lnTo>
                    <a:pt x="343" y="433"/>
                  </a:lnTo>
                  <a:lnTo>
                    <a:pt x="311" y="467"/>
                  </a:lnTo>
                  <a:lnTo>
                    <a:pt x="282" y="503"/>
                  </a:lnTo>
                  <a:lnTo>
                    <a:pt x="252" y="540"/>
                  </a:lnTo>
                  <a:lnTo>
                    <a:pt x="223" y="576"/>
                  </a:lnTo>
                  <a:lnTo>
                    <a:pt x="196" y="612"/>
                  </a:lnTo>
                  <a:lnTo>
                    <a:pt x="171" y="650"/>
                  </a:lnTo>
                  <a:lnTo>
                    <a:pt x="144" y="689"/>
                  </a:lnTo>
                  <a:lnTo>
                    <a:pt x="122" y="729"/>
                  </a:lnTo>
                  <a:lnTo>
                    <a:pt x="97" y="770"/>
                  </a:lnTo>
                  <a:lnTo>
                    <a:pt x="76" y="811"/>
                  </a:lnTo>
                  <a:lnTo>
                    <a:pt x="54" y="854"/>
                  </a:lnTo>
                  <a:lnTo>
                    <a:pt x="36" y="896"/>
                  </a:lnTo>
                  <a:lnTo>
                    <a:pt x="15" y="939"/>
                  </a:lnTo>
                  <a:lnTo>
                    <a:pt x="0" y="982"/>
                  </a:lnTo>
                </a:path>
              </a:pathLst>
            </a:custGeom>
            <a:noFill/>
            <a:ln w="444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5007" name="Freeform 13"/>
            <p:cNvSpPr>
              <a:spLocks/>
            </p:cNvSpPr>
            <p:nvPr/>
          </p:nvSpPr>
          <p:spPr bwMode="auto">
            <a:xfrm>
              <a:off x="3564" y="2973"/>
              <a:ext cx="118" cy="136"/>
            </a:xfrm>
            <a:custGeom>
              <a:avLst/>
              <a:gdLst>
                <a:gd name="T0" fmla="*/ 0 w 118"/>
                <a:gd name="T1" fmla="*/ 0 h 136"/>
                <a:gd name="T2" fmla="*/ 19 w 118"/>
                <a:gd name="T3" fmla="*/ 136 h 136"/>
                <a:gd name="T4" fmla="*/ 118 w 118"/>
                <a:gd name="T5" fmla="*/ 41 h 136"/>
                <a:gd name="T6" fmla="*/ 0 w 118"/>
                <a:gd name="T7" fmla="*/ 0 h 1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36"/>
                <a:gd name="T14" fmla="*/ 118 w 118"/>
                <a:gd name="T15" fmla="*/ 136 h 1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36">
                  <a:moveTo>
                    <a:pt x="0" y="0"/>
                  </a:moveTo>
                  <a:lnTo>
                    <a:pt x="19" y="136"/>
                  </a:lnTo>
                  <a:lnTo>
                    <a:pt x="118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5008" name="Freeform 14"/>
            <p:cNvSpPr>
              <a:spLocks/>
            </p:cNvSpPr>
            <p:nvPr/>
          </p:nvSpPr>
          <p:spPr bwMode="auto">
            <a:xfrm>
              <a:off x="3632" y="3247"/>
              <a:ext cx="1034" cy="946"/>
            </a:xfrm>
            <a:custGeom>
              <a:avLst/>
              <a:gdLst>
                <a:gd name="T0" fmla="*/ 0 w 1034"/>
                <a:gd name="T1" fmla="*/ 0 h 946"/>
                <a:gd name="T2" fmla="*/ 18 w 1034"/>
                <a:gd name="T3" fmla="*/ 43 h 946"/>
                <a:gd name="T4" fmla="*/ 36 w 1034"/>
                <a:gd name="T5" fmla="*/ 83 h 946"/>
                <a:gd name="T6" fmla="*/ 57 w 1034"/>
                <a:gd name="T7" fmla="*/ 124 h 946"/>
                <a:gd name="T8" fmla="*/ 77 w 1034"/>
                <a:gd name="T9" fmla="*/ 165 h 946"/>
                <a:gd name="T10" fmla="*/ 100 w 1034"/>
                <a:gd name="T11" fmla="*/ 205 h 946"/>
                <a:gd name="T12" fmla="*/ 124 w 1034"/>
                <a:gd name="T13" fmla="*/ 244 h 946"/>
                <a:gd name="T14" fmla="*/ 147 w 1034"/>
                <a:gd name="T15" fmla="*/ 282 h 946"/>
                <a:gd name="T16" fmla="*/ 174 w 1034"/>
                <a:gd name="T17" fmla="*/ 320 h 946"/>
                <a:gd name="T18" fmla="*/ 199 w 1034"/>
                <a:gd name="T19" fmla="*/ 356 h 946"/>
                <a:gd name="T20" fmla="*/ 226 w 1034"/>
                <a:gd name="T21" fmla="*/ 393 h 946"/>
                <a:gd name="T22" fmla="*/ 255 w 1034"/>
                <a:gd name="T23" fmla="*/ 426 h 946"/>
                <a:gd name="T24" fmla="*/ 285 w 1034"/>
                <a:gd name="T25" fmla="*/ 463 h 946"/>
                <a:gd name="T26" fmla="*/ 314 w 1034"/>
                <a:gd name="T27" fmla="*/ 494 h 946"/>
                <a:gd name="T28" fmla="*/ 346 w 1034"/>
                <a:gd name="T29" fmla="*/ 528 h 946"/>
                <a:gd name="T30" fmla="*/ 377 w 1034"/>
                <a:gd name="T31" fmla="*/ 560 h 946"/>
                <a:gd name="T32" fmla="*/ 411 w 1034"/>
                <a:gd name="T33" fmla="*/ 591 h 946"/>
                <a:gd name="T34" fmla="*/ 443 w 1034"/>
                <a:gd name="T35" fmla="*/ 621 h 946"/>
                <a:gd name="T36" fmla="*/ 479 w 1034"/>
                <a:gd name="T37" fmla="*/ 650 h 946"/>
                <a:gd name="T38" fmla="*/ 513 w 1034"/>
                <a:gd name="T39" fmla="*/ 677 h 946"/>
                <a:gd name="T40" fmla="*/ 549 w 1034"/>
                <a:gd name="T41" fmla="*/ 704 h 946"/>
                <a:gd name="T42" fmla="*/ 585 w 1034"/>
                <a:gd name="T43" fmla="*/ 729 h 946"/>
                <a:gd name="T44" fmla="*/ 623 w 1034"/>
                <a:gd name="T45" fmla="*/ 756 h 946"/>
                <a:gd name="T46" fmla="*/ 662 w 1034"/>
                <a:gd name="T47" fmla="*/ 779 h 946"/>
                <a:gd name="T48" fmla="*/ 700 w 1034"/>
                <a:gd name="T49" fmla="*/ 801 h 946"/>
                <a:gd name="T50" fmla="*/ 741 w 1034"/>
                <a:gd name="T51" fmla="*/ 824 h 946"/>
                <a:gd name="T52" fmla="*/ 781 w 1034"/>
                <a:gd name="T53" fmla="*/ 844 h 946"/>
                <a:gd name="T54" fmla="*/ 822 w 1034"/>
                <a:gd name="T55" fmla="*/ 865 h 946"/>
                <a:gd name="T56" fmla="*/ 863 w 1034"/>
                <a:gd name="T57" fmla="*/ 883 h 946"/>
                <a:gd name="T58" fmla="*/ 905 w 1034"/>
                <a:gd name="T59" fmla="*/ 901 h 946"/>
                <a:gd name="T60" fmla="*/ 948 w 1034"/>
                <a:gd name="T61" fmla="*/ 917 h 946"/>
                <a:gd name="T62" fmla="*/ 991 w 1034"/>
                <a:gd name="T63" fmla="*/ 932 h 946"/>
                <a:gd name="T64" fmla="*/ 1034 w 1034"/>
                <a:gd name="T65" fmla="*/ 946 h 9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34"/>
                <a:gd name="T100" fmla="*/ 0 h 946"/>
                <a:gd name="T101" fmla="*/ 1034 w 1034"/>
                <a:gd name="T102" fmla="*/ 946 h 94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34" h="946">
                  <a:moveTo>
                    <a:pt x="0" y="0"/>
                  </a:moveTo>
                  <a:lnTo>
                    <a:pt x="18" y="43"/>
                  </a:lnTo>
                  <a:lnTo>
                    <a:pt x="36" y="83"/>
                  </a:lnTo>
                  <a:lnTo>
                    <a:pt x="57" y="124"/>
                  </a:lnTo>
                  <a:lnTo>
                    <a:pt x="77" y="165"/>
                  </a:lnTo>
                  <a:lnTo>
                    <a:pt x="100" y="205"/>
                  </a:lnTo>
                  <a:lnTo>
                    <a:pt x="124" y="244"/>
                  </a:lnTo>
                  <a:lnTo>
                    <a:pt x="147" y="282"/>
                  </a:lnTo>
                  <a:lnTo>
                    <a:pt x="174" y="320"/>
                  </a:lnTo>
                  <a:lnTo>
                    <a:pt x="199" y="356"/>
                  </a:lnTo>
                  <a:lnTo>
                    <a:pt x="226" y="393"/>
                  </a:lnTo>
                  <a:lnTo>
                    <a:pt x="255" y="426"/>
                  </a:lnTo>
                  <a:lnTo>
                    <a:pt x="285" y="463"/>
                  </a:lnTo>
                  <a:lnTo>
                    <a:pt x="314" y="494"/>
                  </a:lnTo>
                  <a:lnTo>
                    <a:pt x="346" y="528"/>
                  </a:lnTo>
                  <a:lnTo>
                    <a:pt x="377" y="560"/>
                  </a:lnTo>
                  <a:lnTo>
                    <a:pt x="411" y="591"/>
                  </a:lnTo>
                  <a:lnTo>
                    <a:pt x="443" y="621"/>
                  </a:lnTo>
                  <a:lnTo>
                    <a:pt x="479" y="650"/>
                  </a:lnTo>
                  <a:lnTo>
                    <a:pt x="513" y="677"/>
                  </a:lnTo>
                  <a:lnTo>
                    <a:pt x="549" y="704"/>
                  </a:lnTo>
                  <a:lnTo>
                    <a:pt x="585" y="729"/>
                  </a:lnTo>
                  <a:lnTo>
                    <a:pt x="623" y="756"/>
                  </a:lnTo>
                  <a:lnTo>
                    <a:pt x="662" y="779"/>
                  </a:lnTo>
                  <a:lnTo>
                    <a:pt x="700" y="801"/>
                  </a:lnTo>
                  <a:lnTo>
                    <a:pt x="741" y="824"/>
                  </a:lnTo>
                  <a:lnTo>
                    <a:pt x="781" y="844"/>
                  </a:lnTo>
                  <a:lnTo>
                    <a:pt x="822" y="865"/>
                  </a:lnTo>
                  <a:lnTo>
                    <a:pt x="863" y="883"/>
                  </a:lnTo>
                  <a:lnTo>
                    <a:pt x="905" y="901"/>
                  </a:lnTo>
                  <a:lnTo>
                    <a:pt x="948" y="917"/>
                  </a:lnTo>
                  <a:lnTo>
                    <a:pt x="991" y="932"/>
                  </a:lnTo>
                  <a:lnTo>
                    <a:pt x="1034" y="946"/>
                  </a:lnTo>
                </a:path>
              </a:pathLst>
            </a:custGeom>
            <a:noFill/>
            <a:ln w="444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5009" name="Freeform 15"/>
            <p:cNvSpPr>
              <a:spLocks/>
            </p:cNvSpPr>
            <p:nvPr/>
          </p:nvSpPr>
          <p:spPr bwMode="auto">
            <a:xfrm>
              <a:off x="3560" y="3109"/>
              <a:ext cx="158" cy="185"/>
            </a:xfrm>
            <a:custGeom>
              <a:avLst/>
              <a:gdLst>
                <a:gd name="T0" fmla="*/ 0 w 158"/>
                <a:gd name="T1" fmla="*/ 185 h 185"/>
                <a:gd name="T2" fmla="*/ 23 w 158"/>
                <a:gd name="T3" fmla="*/ 0 h 185"/>
                <a:gd name="T4" fmla="*/ 158 w 158"/>
                <a:gd name="T5" fmla="*/ 129 h 185"/>
                <a:gd name="T6" fmla="*/ 0 w 158"/>
                <a:gd name="T7" fmla="*/ 185 h 1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8"/>
                <a:gd name="T13" fmla="*/ 0 h 185"/>
                <a:gd name="T14" fmla="*/ 158 w 158"/>
                <a:gd name="T15" fmla="*/ 185 h 1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8" h="185">
                  <a:moveTo>
                    <a:pt x="0" y="185"/>
                  </a:moveTo>
                  <a:lnTo>
                    <a:pt x="23" y="0"/>
                  </a:lnTo>
                  <a:lnTo>
                    <a:pt x="158" y="129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5010" name="Rectangle 16"/>
            <p:cNvSpPr>
              <a:spLocks noChangeArrowheads="1"/>
            </p:cNvSpPr>
            <p:nvPr/>
          </p:nvSpPr>
          <p:spPr bwMode="auto">
            <a:xfrm>
              <a:off x="4583" y="1607"/>
              <a:ext cx="167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85011" name="Rectangle 17"/>
            <p:cNvSpPr>
              <a:spLocks noChangeArrowheads="1"/>
            </p:cNvSpPr>
            <p:nvPr/>
          </p:nvSpPr>
          <p:spPr bwMode="auto">
            <a:xfrm>
              <a:off x="3228" y="2930"/>
              <a:ext cx="167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85012" name="Rectangle 18"/>
            <p:cNvSpPr>
              <a:spLocks noChangeArrowheads="1"/>
            </p:cNvSpPr>
            <p:nvPr/>
          </p:nvSpPr>
          <p:spPr bwMode="auto">
            <a:xfrm>
              <a:off x="5937" y="2930"/>
              <a:ext cx="167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85013" name="Rectangle 19"/>
            <p:cNvSpPr>
              <a:spLocks noChangeArrowheads="1"/>
            </p:cNvSpPr>
            <p:nvPr/>
          </p:nvSpPr>
          <p:spPr bwMode="auto">
            <a:xfrm>
              <a:off x="4583" y="4256"/>
              <a:ext cx="167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85014" name="Freeform 20"/>
            <p:cNvSpPr>
              <a:spLocks/>
            </p:cNvSpPr>
            <p:nvPr/>
          </p:nvSpPr>
          <p:spPr bwMode="auto">
            <a:xfrm>
              <a:off x="3583" y="2163"/>
              <a:ext cx="1036" cy="946"/>
            </a:xfrm>
            <a:custGeom>
              <a:avLst/>
              <a:gdLst>
                <a:gd name="T0" fmla="*/ 1036 w 1036"/>
                <a:gd name="T1" fmla="*/ 0 h 946"/>
                <a:gd name="T2" fmla="*/ 1018 w 1036"/>
                <a:gd name="T3" fmla="*/ 42 h 946"/>
                <a:gd name="T4" fmla="*/ 997 w 1036"/>
                <a:gd name="T5" fmla="*/ 83 h 946"/>
                <a:gd name="T6" fmla="*/ 979 w 1036"/>
                <a:gd name="T7" fmla="*/ 124 h 946"/>
                <a:gd name="T8" fmla="*/ 957 w 1036"/>
                <a:gd name="T9" fmla="*/ 164 h 946"/>
                <a:gd name="T10" fmla="*/ 934 w 1036"/>
                <a:gd name="T11" fmla="*/ 205 h 946"/>
                <a:gd name="T12" fmla="*/ 912 w 1036"/>
                <a:gd name="T13" fmla="*/ 243 h 946"/>
                <a:gd name="T14" fmla="*/ 887 w 1036"/>
                <a:gd name="T15" fmla="*/ 282 h 946"/>
                <a:gd name="T16" fmla="*/ 862 w 1036"/>
                <a:gd name="T17" fmla="*/ 320 h 946"/>
                <a:gd name="T18" fmla="*/ 835 w 1036"/>
                <a:gd name="T19" fmla="*/ 356 h 946"/>
                <a:gd name="T20" fmla="*/ 808 w 1036"/>
                <a:gd name="T21" fmla="*/ 393 h 946"/>
                <a:gd name="T22" fmla="*/ 781 w 1036"/>
                <a:gd name="T23" fmla="*/ 426 h 946"/>
                <a:gd name="T24" fmla="*/ 751 w 1036"/>
                <a:gd name="T25" fmla="*/ 463 h 946"/>
                <a:gd name="T26" fmla="*/ 720 w 1036"/>
                <a:gd name="T27" fmla="*/ 494 h 946"/>
                <a:gd name="T28" fmla="*/ 690 w 1036"/>
                <a:gd name="T29" fmla="*/ 528 h 946"/>
                <a:gd name="T30" fmla="*/ 656 w 1036"/>
                <a:gd name="T31" fmla="*/ 560 h 946"/>
                <a:gd name="T32" fmla="*/ 625 w 1036"/>
                <a:gd name="T33" fmla="*/ 591 h 946"/>
                <a:gd name="T34" fmla="*/ 591 w 1036"/>
                <a:gd name="T35" fmla="*/ 621 h 946"/>
                <a:gd name="T36" fmla="*/ 557 w 1036"/>
                <a:gd name="T37" fmla="*/ 650 h 946"/>
                <a:gd name="T38" fmla="*/ 521 w 1036"/>
                <a:gd name="T39" fmla="*/ 677 h 946"/>
                <a:gd name="T40" fmla="*/ 485 w 1036"/>
                <a:gd name="T41" fmla="*/ 704 h 946"/>
                <a:gd name="T42" fmla="*/ 449 w 1036"/>
                <a:gd name="T43" fmla="*/ 729 h 946"/>
                <a:gd name="T44" fmla="*/ 410 w 1036"/>
                <a:gd name="T45" fmla="*/ 756 h 946"/>
                <a:gd name="T46" fmla="*/ 374 w 1036"/>
                <a:gd name="T47" fmla="*/ 779 h 946"/>
                <a:gd name="T48" fmla="*/ 334 w 1036"/>
                <a:gd name="T49" fmla="*/ 801 h 946"/>
                <a:gd name="T50" fmla="*/ 295 w 1036"/>
                <a:gd name="T51" fmla="*/ 824 h 946"/>
                <a:gd name="T52" fmla="*/ 255 w 1036"/>
                <a:gd name="T53" fmla="*/ 844 h 946"/>
                <a:gd name="T54" fmla="*/ 214 w 1036"/>
                <a:gd name="T55" fmla="*/ 865 h 946"/>
                <a:gd name="T56" fmla="*/ 171 w 1036"/>
                <a:gd name="T57" fmla="*/ 883 h 946"/>
                <a:gd name="T58" fmla="*/ 130 w 1036"/>
                <a:gd name="T59" fmla="*/ 901 h 946"/>
                <a:gd name="T60" fmla="*/ 88 w 1036"/>
                <a:gd name="T61" fmla="*/ 917 h 946"/>
                <a:gd name="T62" fmla="*/ 45 w 1036"/>
                <a:gd name="T63" fmla="*/ 932 h 946"/>
                <a:gd name="T64" fmla="*/ 0 w 1036"/>
                <a:gd name="T65" fmla="*/ 946 h 9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36"/>
                <a:gd name="T100" fmla="*/ 0 h 946"/>
                <a:gd name="T101" fmla="*/ 1036 w 1036"/>
                <a:gd name="T102" fmla="*/ 946 h 94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36" h="946">
                  <a:moveTo>
                    <a:pt x="1036" y="0"/>
                  </a:moveTo>
                  <a:lnTo>
                    <a:pt x="1018" y="42"/>
                  </a:lnTo>
                  <a:lnTo>
                    <a:pt x="997" y="83"/>
                  </a:lnTo>
                  <a:lnTo>
                    <a:pt x="979" y="124"/>
                  </a:lnTo>
                  <a:lnTo>
                    <a:pt x="957" y="164"/>
                  </a:lnTo>
                  <a:lnTo>
                    <a:pt x="934" y="205"/>
                  </a:lnTo>
                  <a:lnTo>
                    <a:pt x="912" y="243"/>
                  </a:lnTo>
                  <a:lnTo>
                    <a:pt x="887" y="282"/>
                  </a:lnTo>
                  <a:lnTo>
                    <a:pt x="862" y="320"/>
                  </a:lnTo>
                  <a:lnTo>
                    <a:pt x="835" y="356"/>
                  </a:lnTo>
                  <a:lnTo>
                    <a:pt x="808" y="393"/>
                  </a:lnTo>
                  <a:lnTo>
                    <a:pt x="781" y="426"/>
                  </a:lnTo>
                  <a:lnTo>
                    <a:pt x="751" y="463"/>
                  </a:lnTo>
                  <a:lnTo>
                    <a:pt x="720" y="494"/>
                  </a:lnTo>
                  <a:lnTo>
                    <a:pt x="690" y="528"/>
                  </a:lnTo>
                  <a:lnTo>
                    <a:pt x="656" y="560"/>
                  </a:lnTo>
                  <a:lnTo>
                    <a:pt x="625" y="591"/>
                  </a:lnTo>
                  <a:lnTo>
                    <a:pt x="591" y="621"/>
                  </a:lnTo>
                  <a:lnTo>
                    <a:pt x="557" y="650"/>
                  </a:lnTo>
                  <a:lnTo>
                    <a:pt x="521" y="677"/>
                  </a:lnTo>
                  <a:lnTo>
                    <a:pt x="485" y="704"/>
                  </a:lnTo>
                  <a:lnTo>
                    <a:pt x="449" y="729"/>
                  </a:lnTo>
                  <a:lnTo>
                    <a:pt x="410" y="756"/>
                  </a:lnTo>
                  <a:lnTo>
                    <a:pt x="374" y="779"/>
                  </a:lnTo>
                  <a:lnTo>
                    <a:pt x="334" y="801"/>
                  </a:lnTo>
                  <a:lnTo>
                    <a:pt x="295" y="824"/>
                  </a:lnTo>
                  <a:lnTo>
                    <a:pt x="255" y="844"/>
                  </a:lnTo>
                  <a:lnTo>
                    <a:pt x="214" y="865"/>
                  </a:lnTo>
                  <a:lnTo>
                    <a:pt x="171" y="883"/>
                  </a:lnTo>
                  <a:lnTo>
                    <a:pt x="130" y="901"/>
                  </a:lnTo>
                  <a:lnTo>
                    <a:pt x="88" y="917"/>
                  </a:lnTo>
                  <a:lnTo>
                    <a:pt x="45" y="932"/>
                  </a:lnTo>
                  <a:lnTo>
                    <a:pt x="0" y="946"/>
                  </a:lnTo>
                </a:path>
              </a:pathLst>
            </a:custGeom>
            <a:noFill/>
            <a:ln w="444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5015" name="Freeform 21"/>
            <p:cNvSpPr>
              <a:spLocks/>
            </p:cNvSpPr>
            <p:nvPr/>
          </p:nvSpPr>
          <p:spPr bwMode="auto">
            <a:xfrm>
              <a:off x="4533" y="2025"/>
              <a:ext cx="156" cy="185"/>
            </a:xfrm>
            <a:custGeom>
              <a:avLst/>
              <a:gdLst>
                <a:gd name="T0" fmla="*/ 156 w 156"/>
                <a:gd name="T1" fmla="*/ 185 h 185"/>
                <a:gd name="T2" fmla="*/ 133 w 156"/>
                <a:gd name="T3" fmla="*/ 0 h 185"/>
                <a:gd name="T4" fmla="*/ 0 w 156"/>
                <a:gd name="T5" fmla="*/ 129 h 185"/>
                <a:gd name="T6" fmla="*/ 156 w 156"/>
                <a:gd name="T7" fmla="*/ 185 h 1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6"/>
                <a:gd name="T13" fmla="*/ 0 h 185"/>
                <a:gd name="T14" fmla="*/ 156 w 156"/>
                <a:gd name="T15" fmla="*/ 185 h 1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6" h="185">
                  <a:moveTo>
                    <a:pt x="156" y="185"/>
                  </a:moveTo>
                  <a:lnTo>
                    <a:pt x="133" y="0"/>
                  </a:lnTo>
                  <a:lnTo>
                    <a:pt x="0" y="129"/>
                  </a:lnTo>
                  <a:lnTo>
                    <a:pt x="156" y="18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5016" name="Freeform 22"/>
            <p:cNvSpPr>
              <a:spLocks/>
            </p:cNvSpPr>
            <p:nvPr/>
          </p:nvSpPr>
          <p:spPr bwMode="auto">
            <a:xfrm>
              <a:off x="3583" y="3109"/>
              <a:ext cx="1049" cy="982"/>
            </a:xfrm>
            <a:custGeom>
              <a:avLst/>
              <a:gdLst>
                <a:gd name="T0" fmla="*/ 0 w 1049"/>
                <a:gd name="T1" fmla="*/ 0 h 982"/>
                <a:gd name="T2" fmla="*/ 45 w 1049"/>
                <a:gd name="T3" fmla="*/ 16 h 982"/>
                <a:gd name="T4" fmla="*/ 90 w 1049"/>
                <a:gd name="T5" fmla="*/ 31 h 982"/>
                <a:gd name="T6" fmla="*/ 133 w 1049"/>
                <a:gd name="T7" fmla="*/ 47 h 982"/>
                <a:gd name="T8" fmla="*/ 176 w 1049"/>
                <a:gd name="T9" fmla="*/ 65 h 982"/>
                <a:gd name="T10" fmla="*/ 219 w 1049"/>
                <a:gd name="T11" fmla="*/ 86 h 982"/>
                <a:gd name="T12" fmla="*/ 261 w 1049"/>
                <a:gd name="T13" fmla="*/ 106 h 982"/>
                <a:gd name="T14" fmla="*/ 302 w 1049"/>
                <a:gd name="T15" fmla="*/ 126 h 982"/>
                <a:gd name="T16" fmla="*/ 343 w 1049"/>
                <a:gd name="T17" fmla="*/ 149 h 982"/>
                <a:gd name="T18" fmla="*/ 383 w 1049"/>
                <a:gd name="T19" fmla="*/ 174 h 982"/>
                <a:gd name="T20" fmla="*/ 422 w 1049"/>
                <a:gd name="T21" fmla="*/ 199 h 982"/>
                <a:gd name="T22" fmla="*/ 460 w 1049"/>
                <a:gd name="T23" fmla="*/ 223 h 982"/>
                <a:gd name="T24" fmla="*/ 496 w 1049"/>
                <a:gd name="T25" fmla="*/ 251 h 982"/>
                <a:gd name="T26" fmla="*/ 535 w 1049"/>
                <a:gd name="T27" fmla="*/ 280 h 982"/>
                <a:gd name="T28" fmla="*/ 571 w 1049"/>
                <a:gd name="T29" fmla="*/ 309 h 982"/>
                <a:gd name="T30" fmla="*/ 605 w 1049"/>
                <a:gd name="T31" fmla="*/ 339 h 982"/>
                <a:gd name="T32" fmla="*/ 638 w 1049"/>
                <a:gd name="T33" fmla="*/ 370 h 982"/>
                <a:gd name="T34" fmla="*/ 672 w 1049"/>
                <a:gd name="T35" fmla="*/ 402 h 982"/>
                <a:gd name="T36" fmla="*/ 704 w 1049"/>
                <a:gd name="T37" fmla="*/ 433 h 982"/>
                <a:gd name="T38" fmla="*/ 735 w 1049"/>
                <a:gd name="T39" fmla="*/ 467 h 982"/>
                <a:gd name="T40" fmla="*/ 767 w 1049"/>
                <a:gd name="T41" fmla="*/ 504 h 982"/>
                <a:gd name="T42" fmla="*/ 796 w 1049"/>
                <a:gd name="T43" fmla="*/ 540 h 982"/>
                <a:gd name="T44" fmla="*/ 824 w 1049"/>
                <a:gd name="T45" fmla="*/ 576 h 982"/>
                <a:gd name="T46" fmla="*/ 851 w 1049"/>
                <a:gd name="T47" fmla="*/ 612 h 982"/>
                <a:gd name="T48" fmla="*/ 878 w 1049"/>
                <a:gd name="T49" fmla="*/ 650 h 982"/>
                <a:gd name="T50" fmla="*/ 903 w 1049"/>
                <a:gd name="T51" fmla="*/ 689 h 982"/>
                <a:gd name="T52" fmla="*/ 927 w 1049"/>
                <a:gd name="T53" fmla="*/ 729 h 982"/>
                <a:gd name="T54" fmla="*/ 950 w 1049"/>
                <a:gd name="T55" fmla="*/ 770 h 982"/>
                <a:gd name="T56" fmla="*/ 973 w 1049"/>
                <a:gd name="T57" fmla="*/ 811 h 982"/>
                <a:gd name="T58" fmla="*/ 993 w 1049"/>
                <a:gd name="T59" fmla="*/ 854 h 982"/>
                <a:gd name="T60" fmla="*/ 1013 w 1049"/>
                <a:gd name="T61" fmla="*/ 896 h 982"/>
                <a:gd name="T62" fmla="*/ 1031 w 1049"/>
                <a:gd name="T63" fmla="*/ 939 h 982"/>
                <a:gd name="T64" fmla="*/ 1049 w 1049"/>
                <a:gd name="T65" fmla="*/ 982 h 9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49"/>
                <a:gd name="T100" fmla="*/ 0 h 982"/>
                <a:gd name="T101" fmla="*/ 1049 w 1049"/>
                <a:gd name="T102" fmla="*/ 982 h 9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49" h="982">
                  <a:moveTo>
                    <a:pt x="0" y="0"/>
                  </a:moveTo>
                  <a:lnTo>
                    <a:pt x="45" y="16"/>
                  </a:lnTo>
                  <a:lnTo>
                    <a:pt x="90" y="31"/>
                  </a:lnTo>
                  <a:lnTo>
                    <a:pt x="133" y="47"/>
                  </a:lnTo>
                  <a:lnTo>
                    <a:pt x="176" y="65"/>
                  </a:lnTo>
                  <a:lnTo>
                    <a:pt x="219" y="86"/>
                  </a:lnTo>
                  <a:lnTo>
                    <a:pt x="261" y="106"/>
                  </a:lnTo>
                  <a:lnTo>
                    <a:pt x="302" y="126"/>
                  </a:lnTo>
                  <a:lnTo>
                    <a:pt x="343" y="149"/>
                  </a:lnTo>
                  <a:lnTo>
                    <a:pt x="383" y="174"/>
                  </a:lnTo>
                  <a:lnTo>
                    <a:pt x="422" y="199"/>
                  </a:lnTo>
                  <a:lnTo>
                    <a:pt x="460" y="223"/>
                  </a:lnTo>
                  <a:lnTo>
                    <a:pt x="496" y="251"/>
                  </a:lnTo>
                  <a:lnTo>
                    <a:pt x="535" y="280"/>
                  </a:lnTo>
                  <a:lnTo>
                    <a:pt x="571" y="309"/>
                  </a:lnTo>
                  <a:lnTo>
                    <a:pt x="605" y="339"/>
                  </a:lnTo>
                  <a:lnTo>
                    <a:pt x="638" y="370"/>
                  </a:lnTo>
                  <a:lnTo>
                    <a:pt x="672" y="402"/>
                  </a:lnTo>
                  <a:lnTo>
                    <a:pt x="704" y="433"/>
                  </a:lnTo>
                  <a:lnTo>
                    <a:pt x="735" y="467"/>
                  </a:lnTo>
                  <a:lnTo>
                    <a:pt x="767" y="504"/>
                  </a:lnTo>
                  <a:lnTo>
                    <a:pt x="796" y="540"/>
                  </a:lnTo>
                  <a:lnTo>
                    <a:pt x="824" y="576"/>
                  </a:lnTo>
                  <a:lnTo>
                    <a:pt x="851" y="612"/>
                  </a:lnTo>
                  <a:lnTo>
                    <a:pt x="878" y="650"/>
                  </a:lnTo>
                  <a:lnTo>
                    <a:pt x="903" y="689"/>
                  </a:lnTo>
                  <a:lnTo>
                    <a:pt x="927" y="729"/>
                  </a:lnTo>
                  <a:lnTo>
                    <a:pt x="950" y="770"/>
                  </a:lnTo>
                  <a:lnTo>
                    <a:pt x="973" y="811"/>
                  </a:lnTo>
                  <a:lnTo>
                    <a:pt x="993" y="854"/>
                  </a:lnTo>
                  <a:lnTo>
                    <a:pt x="1013" y="896"/>
                  </a:lnTo>
                  <a:lnTo>
                    <a:pt x="1031" y="939"/>
                  </a:lnTo>
                  <a:lnTo>
                    <a:pt x="1049" y="982"/>
                  </a:lnTo>
                </a:path>
              </a:pathLst>
            </a:custGeom>
            <a:noFill/>
            <a:ln w="444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5017" name="Freeform 23"/>
            <p:cNvSpPr>
              <a:spLocks/>
            </p:cNvSpPr>
            <p:nvPr/>
          </p:nvSpPr>
          <p:spPr bwMode="auto">
            <a:xfrm>
              <a:off x="4569" y="4057"/>
              <a:ext cx="115" cy="136"/>
            </a:xfrm>
            <a:custGeom>
              <a:avLst/>
              <a:gdLst>
                <a:gd name="T0" fmla="*/ 115 w 115"/>
                <a:gd name="T1" fmla="*/ 0 h 136"/>
                <a:gd name="T2" fmla="*/ 97 w 115"/>
                <a:gd name="T3" fmla="*/ 136 h 136"/>
                <a:gd name="T4" fmla="*/ 0 w 115"/>
                <a:gd name="T5" fmla="*/ 41 h 136"/>
                <a:gd name="T6" fmla="*/ 115 w 115"/>
                <a:gd name="T7" fmla="*/ 0 h 1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"/>
                <a:gd name="T13" fmla="*/ 0 h 136"/>
                <a:gd name="T14" fmla="*/ 115 w 115"/>
                <a:gd name="T15" fmla="*/ 136 h 1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" h="136">
                  <a:moveTo>
                    <a:pt x="115" y="0"/>
                  </a:moveTo>
                  <a:lnTo>
                    <a:pt x="97" y="136"/>
                  </a:lnTo>
                  <a:lnTo>
                    <a:pt x="0" y="41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5018" name="Freeform 24"/>
            <p:cNvSpPr>
              <a:spLocks/>
            </p:cNvSpPr>
            <p:nvPr/>
          </p:nvSpPr>
          <p:spPr bwMode="auto">
            <a:xfrm>
              <a:off x="4666" y="3109"/>
              <a:ext cx="1084" cy="1084"/>
            </a:xfrm>
            <a:custGeom>
              <a:avLst/>
              <a:gdLst>
                <a:gd name="T0" fmla="*/ 1084 w 1084"/>
                <a:gd name="T1" fmla="*/ 0 h 1084"/>
                <a:gd name="T2" fmla="*/ 0 w 1084"/>
                <a:gd name="T3" fmla="*/ 1084 h 1084"/>
                <a:gd name="T4" fmla="*/ 467 w 1084"/>
                <a:gd name="T5" fmla="*/ 619 h 1084"/>
                <a:gd name="T6" fmla="*/ 0 60000 65536"/>
                <a:gd name="T7" fmla="*/ 0 60000 65536"/>
                <a:gd name="T8" fmla="*/ 0 60000 65536"/>
                <a:gd name="T9" fmla="*/ 0 w 1084"/>
                <a:gd name="T10" fmla="*/ 0 h 1084"/>
                <a:gd name="T11" fmla="*/ 1084 w 1084"/>
                <a:gd name="T12" fmla="*/ 1084 h 10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4" h="1084">
                  <a:moveTo>
                    <a:pt x="1084" y="0"/>
                  </a:moveTo>
                  <a:lnTo>
                    <a:pt x="0" y="1084"/>
                  </a:lnTo>
                  <a:lnTo>
                    <a:pt x="467" y="619"/>
                  </a:lnTo>
                </a:path>
              </a:pathLst>
            </a:custGeom>
            <a:noFill/>
            <a:ln w="444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5019" name="Freeform 25"/>
            <p:cNvSpPr>
              <a:spLocks/>
            </p:cNvSpPr>
            <p:nvPr/>
          </p:nvSpPr>
          <p:spPr bwMode="auto">
            <a:xfrm>
              <a:off x="5079" y="3651"/>
              <a:ext cx="129" cy="131"/>
            </a:xfrm>
            <a:custGeom>
              <a:avLst/>
              <a:gdLst>
                <a:gd name="T0" fmla="*/ 0 w 129"/>
                <a:gd name="T1" fmla="*/ 43 h 131"/>
                <a:gd name="T2" fmla="*/ 129 w 129"/>
                <a:gd name="T3" fmla="*/ 0 h 131"/>
                <a:gd name="T4" fmla="*/ 86 w 129"/>
                <a:gd name="T5" fmla="*/ 131 h 131"/>
                <a:gd name="T6" fmla="*/ 0 w 129"/>
                <a:gd name="T7" fmla="*/ 43 h 1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9"/>
                <a:gd name="T13" fmla="*/ 0 h 131"/>
                <a:gd name="T14" fmla="*/ 129 w 129"/>
                <a:gd name="T15" fmla="*/ 131 h 1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9" h="131">
                  <a:moveTo>
                    <a:pt x="0" y="43"/>
                  </a:moveTo>
                  <a:lnTo>
                    <a:pt x="129" y="0"/>
                  </a:lnTo>
                  <a:lnTo>
                    <a:pt x="86" y="13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5020" name="Freeform 26"/>
            <p:cNvSpPr>
              <a:spLocks/>
            </p:cNvSpPr>
            <p:nvPr/>
          </p:nvSpPr>
          <p:spPr bwMode="auto">
            <a:xfrm>
              <a:off x="4666" y="2025"/>
              <a:ext cx="1084" cy="1084"/>
            </a:xfrm>
            <a:custGeom>
              <a:avLst/>
              <a:gdLst>
                <a:gd name="T0" fmla="*/ 0 w 1084"/>
                <a:gd name="T1" fmla="*/ 0 h 1084"/>
                <a:gd name="T2" fmla="*/ 1084 w 1084"/>
                <a:gd name="T3" fmla="*/ 1084 h 1084"/>
                <a:gd name="T4" fmla="*/ 619 w 1084"/>
                <a:gd name="T5" fmla="*/ 619 h 1084"/>
                <a:gd name="T6" fmla="*/ 0 60000 65536"/>
                <a:gd name="T7" fmla="*/ 0 60000 65536"/>
                <a:gd name="T8" fmla="*/ 0 60000 65536"/>
                <a:gd name="T9" fmla="*/ 0 w 1084"/>
                <a:gd name="T10" fmla="*/ 0 h 1084"/>
                <a:gd name="T11" fmla="*/ 1084 w 1084"/>
                <a:gd name="T12" fmla="*/ 1084 h 10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4" h="1084">
                  <a:moveTo>
                    <a:pt x="0" y="0"/>
                  </a:moveTo>
                  <a:lnTo>
                    <a:pt x="1084" y="1084"/>
                  </a:lnTo>
                  <a:lnTo>
                    <a:pt x="619" y="619"/>
                  </a:lnTo>
                </a:path>
              </a:pathLst>
            </a:custGeom>
            <a:noFill/>
            <a:ln w="444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5021" name="Freeform 27"/>
            <p:cNvSpPr>
              <a:spLocks/>
            </p:cNvSpPr>
            <p:nvPr/>
          </p:nvSpPr>
          <p:spPr bwMode="auto">
            <a:xfrm>
              <a:off x="5208" y="2567"/>
              <a:ext cx="131" cy="131"/>
            </a:xfrm>
            <a:custGeom>
              <a:avLst/>
              <a:gdLst>
                <a:gd name="T0" fmla="*/ 43 w 131"/>
                <a:gd name="T1" fmla="*/ 131 h 131"/>
                <a:gd name="T2" fmla="*/ 0 w 131"/>
                <a:gd name="T3" fmla="*/ 0 h 131"/>
                <a:gd name="T4" fmla="*/ 131 w 131"/>
                <a:gd name="T5" fmla="*/ 43 h 131"/>
                <a:gd name="T6" fmla="*/ 43 w 131"/>
                <a:gd name="T7" fmla="*/ 131 h 1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1"/>
                <a:gd name="T13" fmla="*/ 0 h 131"/>
                <a:gd name="T14" fmla="*/ 131 w 131"/>
                <a:gd name="T15" fmla="*/ 131 h 1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1" h="131">
                  <a:moveTo>
                    <a:pt x="43" y="131"/>
                  </a:moveTo>
                  <a:lnTo>
                    <a:pt x="0" y="0"/>
                  </a:lnTo>
                  <a:lnTo>
                    <a:pt x="131" y="43"/>
                  </a:lnTo>
                  <a:lnTo>
                    <a:pt x="43" y="1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5022" name="Freeform 28"/>
            <p:cNvSpPr>
              <a:spLocks/>
            </p:cNvSpPr>
            <p:nvPr/>
          </p:nvSpPr>
          <p:spPr bwMode="auto">
            <a:xfrm>
              <a:off x="3583" y="3109"/>
              <a:ext cx="2167" cy="1"/>
            </a:xfrm>
            <a:custGeom>
              <a:avLst/>
              <a:gdLst>
                <a:gd name="T0" fmla="*/ 2167 w 2167"/>
                <a:gd name="T1" fmla="*/ 0 h 1"/>
                <a:gd name="T2" fmla="*/ 0 w 2167"/>
                <a:gd name="T3" fmla="*/ 0 h 1"/>
                <a:gd name="T4" fmla="*/ 977 w 2167"/>
                <a:gd name="T5" fmla="*/ 0 h 1"/>
                <a:gd name="T6" fmla="*/ 0 60000 65536"/>
                <a:gd name="T7" fmla="*/ 0 60000 65536"/>
                <a:gd name="T8" fmla="*/ 0 60000 65536"/>
                <a:gd name="T9" fmla="*/ 0 w 2167"/>
                <a:gd name="T10" fmla="*/ 0 h 1"/>
                <a:gd name="T11" fmla="*/ 2167 w 2167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7" h="1">
                  <a:moveTo>
                    <a:pt x="2167" y="0"/>
                  </a:moveTo>
                  <a:lnTo>
                    <a:pt x="0" y="0"/>
                  </a:lnTo>
                  <a:lnTo>
                    <a:pt x="977" y="0"/>
                  </a:lnTo>
                </a:path>
              </a:pathLst>
            </a:custGeom>
            <a:noFill/>
            <a:ln w="444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5023" name="Freeform 29"/>
            <p:cNvSpPr>
              <a:spLocks/>
            </p:cNvSpPr>
            <p:nvPr/>
          </p:nvSpPr>
          <p:spPr bwMode="auto">
            <a:xfrm>
              <a:off x="4544" y="3048"/>
              <a:ext cx="122" cy="122"/>
            </a:xfrm>
            <a:custGeom>
              <a:avLst/>
              <a:gdLst>
                <a:gd name="T0" fmla="*/ 0 w 122"/>
                <a:gd name="T1" fmla="*/ 0 h 122"/>
                <a:gd name="T2" fmla="*/ 122 w 122"/>
                <a:gd name="T3" fmla="*/ 61 h 122"/>
                <a:gd name="T4" fmla="*/ 0 w 122"/>
                <a:gd name="T5" fmla="*/ 122 h 122"/>
                <a:gd name="T6" fmla="*/ 0 w 122"/>
                <a:gd name="T7" fmla="*/ 0 h 1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2"/>
                <a:gd name="T13" fmla="*/ 0 h 122"/>
                <a:gd name="T14" fmla="*/ 122 w 122"/>
                <a:gd name="T15" fmla="*/ 122 h 1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2" h="122">
                  <a:moveTo>
                    <a:pt x="0" y="0"/>
                  </a:moveTo>
                  <a:lnTo>
                    <a:pt x="122" y="61"/>
                  </a:lnTo>
                  <a:lnTo>
                    <a:pt x="0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84995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Contoh</a:t>
            </a:r>
            <a:endParaRPr lang="en-US" dirty="0"/>
          </a:p>
        </p:txBody>
      </p:sp>
      <p:sp>
        <p:nvSpPr>
          <p:cNvPr id="84996" name="Content Placeholder 30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29642" cy="4525963"/>
          </a:xfrm>
        </p:spPr>
        <p:txBody>
          <a:bodyPr/>
          <a:lstStyle/>
          <a:p>
            <a:r>
              <a:rPr lang="en-US" b="1" dirty="0" err="1"/>
              <a:t>Tinjau</a:t>
            </a:r>
            <a:r>
              <a:rPr lang="en-US" b="1" dirty="0"/>
              <a:t> </a:t>
            </a:r>
            <a:r>
              <a:rPr lang="en-US" b="1" dirty="0" err="1"/>
              <a:t>graf</a:t>
            </a:r>
            <a:r>
              <a:rPr lang="en-US" b="1" dirty="0"/>
              <a:t> </a:t>
            </a:r>
            <a:r>
              <a:rPr lang="en-US" b="1" i="1" dirty="0"/>
              <a:t>G</a:t>
            </a:r>
            <a:r>
              <a:rPr lang="en-US" b="1" baseline="-25000" dirty="0"/>
              <a:t>4</a:t>
            </a:r>
            <a:r>
              <a:rPr lang="en-US" b="1" dirty="0"/>
              <a:t>:</a:t>
            </a:r>
          </a:p>
          <a:p>
            <a:pPr>
              <a:buFont typeface="Arial" charset="0"/>
              <a:buNone/>
            </a:pPr>
            <a:r>
              <a:rPr lang="en-US" b="1" i="1" dirty="0"/>
              <a:t>	d</a:t>
            </a:r>
            <a:r>
              <a:rPr lang="en-US" b="1" baseline="-25000" dirty="0"/>
              <a:t>in</a:t>
            </a:r>
            <a:r>
              <a:rPr lang="en-US" b="1" dirty="0"/>
              <a:t>(1) = 2; 	</a:t>
            </a:r>
            <a:r>
              <a:rPr lang="en-US" b="1" i="1" dirty="0" err="1"/>
              <a:t>d</a:t>
            </a:r>
            <a:r>
              <a:rPr lang="en-US" b="1" baseline="-25000" dirty="0" err="1"/>
              <a:t>out</a:t>
            </a:r>
            <a:r>
              <a:rPr lang="en-US" b="1" dirty="0"/>
              <a:t>(1) = 1</a:t>
            </a:r>
            <a:endParaRPr lang="en-US" dirty="0"/>
          </a:p>
          <a:p>
            <a:pPr>
              <a:buFont typeface="Arial" charset="0"/>
              <a:buNone/>
            </a:pPr>
            <a:r>
              <a:rPr lang="en-US" b="1" i="1" dirty="0"/>
              <a:t>	d</a:t>
            </a:r>
            <a:r>
              <a:rPr lang="en-US" b="1" baseline="-25000" dirty="0"/>
              <a:t>in</a:t>
            </a:r>
            <a:r>
              <a:rPr lang="en-US" b="1" dirty="0"/>
              <a:t>(2) = 2; 	</a:t>
            </a:r>
            <a:r>
              <a:rPr lang="en-US" b="1" i="1" dirty="0" err="1"/>
              <a:t>d</a:t>
            </a:r>
            <a:r>
              <a:rPr lang="en-US" b="1" baseline="-25000" dirty="0" err="1"/>
              <a:t>out</a:t>
            </a:r>
            <a:r>
              <a:rPr lang="en-US" b="1" dirty="0"/>
              <a:t>(2) = 3</a:t>
            </a:r>
            <a:endParaRPr lang="en-US" dirty="0"/>
          </a:p>
          <a:p>
            <a:pPr>
              <a:buFont typeface="Arial" charset="0"/>
              <a:buNone/>
            </a:pPr>
            <a:r>
              <a:rPr lang="en-US" b="1" i="1" dirty="0"/>
              <a:t>	d</a:t>
            </a:r>
            <a:r>
              <a:rPr lang="en-US" b="1" baseline="-25000" dirty="0"/>
              <a:t>in</a:t>
            </a:r>
            <a:r>
              <a:rPr lang="en-US" b="1" dirty="0"/>
              <a:t>(3) = 2; 	</a:t>
            </a:r>
            <a:r>
              <a:rPr lang="en-US" b="1" i="1" dirty="0" err="1"/>
              <a:t>d</a:t>
            </a:r>
            <a:r>
              <a:rPr lang="en-US" b="1" baseline="-25000" dirty="0" err="1"/>
              <a:t>out</a:t>
            </a:r>
            <a:r>
              <a:rPr lang="en-US" b="1" dirty="0"/>
              <a:t>(3) = 1</a:t>
            </a:r>
            <a:endParaRPr lang="en-US" dirty="0"/>
          </a:p>
          <a:p>
            <a:pPr>
              <a:buFont typeface="Arial" charset="0"/>
              <a:buNone/>
            </a:pPr>
            <a:r>
              <a:rPr lang="en-US" b="1" i="1" dirty="0"/>
              <a:t>	d</a:t>
            </a:r>
            <a:r>
              <a:rPr lang="en-US" b="1" baseline="-25000" dirty="0"/>
              <a:t>in</a:t>
            </a:r>
            <a:r>
              <a:rPr lang="en-US" b="1" dirty="0"/>
              <a:t>(4) = 1; 	</a:t>
            </a:r>
            <a:r>
              <a:rPr lang="en-US" b="1" i="1" dirty="0" err="1"/>
              <a:t>d</a:t>
            </a:r>
            <a:r>
              <a:rPr lang="en-US" b="1" baseline="-25000" dirty="0" err="1"/>
              <a:t>out</a:t>
            </a:r>
            <a:r>
              <a:rPr lang="en-US" b="1" dirty="0"/>
              <a:t>(3) = 2</a:t>
            </a:r>
            <a:endParaRPr lang="en-US" dirty="0"/>
          </a:p>
        </p:txBody>
      </p:sp>
      <p:sp>
        <p:nvSpPr>
          <p:cNvPr id="84997" name="Rectangle 31"/>
          <p:cNvSpPr>
            <a:spLocks noChangeArrowheads="1"/>
          </p:cNvSpPr>
          <p:nvPr/>
        </p:nvSpPr>
        <p:spPr bwMode="auto">
          <a:xfrm>
            <a:off x="7572375" y="4286250"/>
            <a:ext cx="449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/>
              <a:t>G</a:t>
            </a:r>
            <a:r>
              <a:rPr lang="en-US" b="1" baseline="-25000"/>
              <a:t>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2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Handshaking </a:t>
            </a:r>
            <a:r>
              <a:rPr lang="id-ID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Lemma</a:t>
            </a:r>
            <a:endParaRPr lang="en-US" dirty="0"/>
          </a:p>
        </p:txBody>
      </p:sp>
      <p:sp>
        <p:nvSpPr>
          <p:cNvPr id="4100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derajat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genap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kali 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busur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 </a:t>
            </a:r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kata</a:t>
            </a:r>
            <a:r>
              <a:rPr lang="en-US" dirty="0"/>
              <a:t> lain, </a:t>
            </a:r>
            <a:r>
              <a:rPr lang="en-US" dirty="0" err="1"/>
              <a:t>jika</a:t>
            </a:r>
            <a:r>
              <a:rPr lang="en-US" dirty="0"/>
              <a:t> G = (V, E), </a:t>
            </a:r>
            <a:r>
              <a:rPr lang="en-US" dirty="0" err="1"/>
              <a:t>maka</a:t>
            </a:r>
            <a:r>
              <a:rPr lang="en-US" dirty="0"/>
              <a:t>: 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2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/>
        </p:nvGraphicFramePr>
        <p:xfrm>
          <a:off x="1143000" y="4071938"/>
          <a:ext cx="357187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9" name="Equation" r:id="rId3" imgW="990170" imgH="355446" progId="">
                  <p:embed/>
                </p:oleObj>
              </mc:Choice>
              <mc:Fallback>
                <p:oleObj name="Equation" r:id="rId3" imgW="990170" imgH="35544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071938"/>
                        <a:ext cx="3571875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552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Contoh</a:t>
            </a:r>
            <a:endParaRPr lang="en-US" b="1" dirty="0"/>
          </a:p>
        </p:txBody>
      </p:sp>
      <p:sp>
        <p:nvSpPr>
          <p:cNvPr id="5124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/>
              <a:t>Tinjau</a:t>
            </a:r>
            <a:r>
              <a:rPr lang="en-US" b="1" dirty="0"/>
              <a:t> </a:t>
            </a:r>
            <a:r>
              <a:rPr lang="en-US" b="1" dirty="0" err="1"/>
              <a:t>graf</a:t>
            </a:r>
            <a:r>
              <a:rPr lang="en-US" b="1" dirty="0"/>
              <a:t> </a:t>
            </a:r>
            <a:r>
              <a:rPr lang="en-US" b="1" i="1" dirty="0"/>
              <a:t>G</a:t>
            </a:r>
            <a:r>
              <a:rPr lang="en-US" b="1" baseline="-25000" dirty="0"/>
              <a:t>1</a:t>
            </a:r>
            <a:r>
              <a:rPr lang="en-US" b="1" dirty="0"/>
              <a:t>:  </a:t>
            </a:r>
          </a:p>
          <a:p>
            <a:pPr>
              <a:buFont typeface="Arial" charset="0"/>
              <a:buNone/>
            </a:pPr>
            <a:r>
              <a:rPr lang="en-US" b="1" i="1" dirty="0"/>
              <a:t>	d</a:t>
            </a:r>
            <a:r>
              <a:rPr lang="en-US" b="1" dirty="0"/>
              <a:t>(1) + </a:t>
            </a:r>
            <a:r>
              <a:rPr lang="en-US" b="1" i="1" dirty="0"/>
              <a:t>d</a:t>
            </a:r>
            <a:r>
              <a:rPr lang="en-US" b="1" dirty="0"/>
              <a:t>(2) + </a:t>
            </a:r>
            <a:r>
              <a:rPr lang="en-US" b="1" i="1" dirty="0"/>
              <a:t>d</a:t>
            </a:r>
            <a:r>
              <a:rPr lang="en-US" b="1" dirty="0"/>
              <a:t>(3) + </a:t>
            </a:r>
            <a:r>
              <a:rPr lang="en-US" b="1" i="1" dirty="0"/>
              <a:t>d</a:t>
            </a:r>
            <a:r>
              <a:rPr lang="en-US" b="1" dirty="0"/>
              <a:t>(4) = 2 + 3 + 3 + 2 = 10 </a:t>
            </a:r>
            <a:endParaRPr lang="en-US" dirty="0"/>
          </a:p>
          <a:p>
            <a:pPr>
              <a:buFont typeface="Arial" charset="0"/>
              <a:buNone/>
            </a:pPr>
            <a:r>
              <a:rPr lang="en-US" b="1" dirty="0"/>
              <a:t>                    </a:t>
            </a:r>
            <a:endParaRPr lang="en-US" dirty="0"/>
          </a:p>
        </p:txBody>
      </p:sp>
      <p:grpSp>
        <p:nvGrpSpPr>
          <p:cNvPr id="5125" name="Group 35"/>
          <p:cNvGrpSpPr>
            <a:grpSpLocks/>
          </p:cNvGrpSpPr>
          <p:nvPr/>
        </p:nvGrpSpPr>
        <p:grpSpPr bwMode="auto">
          <a:xfrm>
            <a:off x="6429388" y="2773374"/>
            <a:ext cx="2286000" cy="2370138"/>
            <a:chOff x="6357950" y="3429000"/>
            <a:chExt cx="2286016" cy="2369596"/>
          </a:xfrm>
        </p:grpSpPr>
        <p:grpSp>
          <p:nvGrpSpPr>
            <p:cNvPr id="5128" name="Group 79"/>
            <p:cNvGrpSpPr>
              <a:grpSpLocks/>
            </p:cNvGrpSpPr>
            <p:nvPr/>
          </p:nvGrpSpPr>
          <p:grpSpPr bwMode="auto">
            <a:xfrm>
              <a:off x="6357964" y="3428997"/>
              <a:ext cx="2286028" cy="2000261"/>
              <a:chOff x="2233" y="2063"/>
              <a:chExt cx="1927" cy="1971"/>
            </a:xfrm>
          </p:grpSpPr>
          <p:sp>
            <p:nvSpPr>
              <p:cNvPr id="5130" name="Freeform 80"/>
              <p:cNvSpPr>
                <a:spLocks/>
              </p:cNvSpPr>
              <p:nvPr/>
            </p:nvSpPr>
            <p:spPr bwMode="auto">
              <a:xfrm>
                <a:off x="3119" y="2302"/>
                <a:ext cx="70" cy="65"/>
              </a:xfrm>
              <a:custGeom>
                <a:avLst/>
                <a:gdLst>
                  <a:gd name="T0" fmla="*/ 0 w 70"/>
                  <a:gd name="T1" fmla="*/ 35 h 65"/>
                  <a:gd name="T2" fmla="*/ 8 w 70"/>
                  <a:gd name="T3" fmla="*/ 15 h 65"/>
                  <a:gd name="T4" fmla="*/ 24 w 70"/>
                  <a:gd name="T5" fmla="*/ 0 h 65"/>
                  <a:gd name="T6" fmla="*/ 47 w 70"/>
                  <a:gd name="T7" fmla="*/ 0 h 65"/>
                  <a:gd name="T8" fmla="*/ 62 w 70"/>
                  <a:gd name="T9" fmla="*/ 15 h 65"/>
                  <a:gd name="T10" fmla="*/ 70 w 70"/>
                  <a:gd name="T11" fmla="*/ 35 h 65"/>
                  <a:gd name="T12" fmla="*/ 62 w 70"/>
                  <a:gd name="T13" fmla="*/ 54 h 65"/>
                  <a:gd name="T14" fmla="*/ 47 w 70"/>
                  <a:gd name="T15" fmla="*/ 65 h 65"/>
                  <a:gd name="T16" fmla="*/ 24 w 70"/>
                  <a:gd name="T17" fmla="*/ 65 h 65"/>
                  <a:gd name="T18" fmla="*/ 8 w 70"/>
                  <a:gd name="T19" fmla="*/ 54 h 65"/>
                  <a:gd name="T20" fmla="*/ 0 w 70"/>
                  <a:gd name="T21" fmla="*/ 35 h 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0"/>
                  <a:gd name="T34" fmla="*/ 0 h 65"/>
                  <a:gd name="T35" fmla="*/ 70 w 70"/>
                  <a:gd name="T36" fmla="*/ 65 h 6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0" h="65">
                    <a:moveTo>
                      <a:pt x="0" y="35"/>
                    </a:moveTo>
                    <a:lnTo>
                      <a:pt x="8" y="15"/>
                    </a:lnTo>
                    <a:lnTo>
                      <a:pt x="24" y="0"/>
                    </a:lnTo>
                    <a:lnTo>
                      <a:pt x="47" y="0"/>
                    </a:lnTo>
                    <a:lnTo>
                      <a:pt x="62" y="15"/>
                    </a:lnTo>
                    <a:lnTo>
                      <a:pt x="70" y="35"/>
                    </a:lnTo>
                    <a:lnTo>
                      <a:pt x="62" y="54"/>
                    </a:lnTo>
                    <a:lnTo>
                      <a:pt x="47" y="65"/>
                    </a:lnTo>
                    <a:lnTo>
                      <a:pt x="24" y="65"/>
                    </a:lnTo>
                    <a:lnTo>
                      <a:pt x="8" y="54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131" name="Freeform 81"/>
              <p:cNvSpPr>
                <a:spLocks/>
              </p:cNvSpPr>
              <p:nvPr/>
            </p:nvSpPr>
            <p:spPr bwMode="auto">
              <a:xfrm>
                <a:off x="2426" y="2995"/>
                <a:ext cx="69" cy="65"/>
              </a:xfrm>
              <a:custGeom>
                <a:avLst/>
                <a:gdLst>
                  <a:gd name="T0" fmla="*/ 0 w 69"/>
                  <a:gd name="T1" fmla="*/ 35 h 65"/>
                  <a:gd name="T2" fmla="*/ 8 w 69"/>
                  <a:gd name="T3" fmla="*/ 15 h 65"/>
                  <a:gd name="T4" fmla="*/ 23 w 69"/>
                  <a:gd name="T5" fmla="*/ 0 h 65"/>
                  <a:gd name="T6" fmla="*/ 46 w 69"/>
                  <a:gd name="T7" fmla="*/ 0 h 65"/>
                  <a:gd name="T8" fmla="*/ 62 w 69"/>
                  <a:gd name="T9" fmla="*/ 15 h 65"/>
                  <a:gd name="T10" fmla="*/ 69 w 69"/>
                  <a:gd name="T11" fmla="*/ 35 h 65"/>
                  <a:gd name="T12" fmla="*/ 62 w 69"/>
                  <a:gd name="T13" fmla="*/ 54 h 65"/>
                  <a:gd name="T14" fmla="*/ 46 w 69"/>
                  <a:gd name="T15" fmla="*/ 65 h 65"/>
                  <a:gd name="T16" fmla="*/ 23 w 69"/>
                  <a:gd name="T17" fmla="*/ 65 h 65"/>
                  <a:gd name="T18" fmla="*/ 8 w 69"/>
                  <a:gd name="T19" fmla="*/ 54 h 65"/>
                  <a:gd name="T20" fmla="*/ 0 w 69"/>
                  <a:gd name="T21" fmla="*/ 35 h 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9"/>
                  <a:gd name="T34" fmla="*/ 0 h 65"/>
                  <a:gd name="T35" fmla="*/ 69 w 69"/>
                  <a:gd name="T36" fmla="*/ 65 h 6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9" h="65">
                    <a:moveTo>
                      <a:pt x="0" y="35"/>
                    </a:moveTo>
                    <a:lnTo>
                      <a:pt x="8" y="15"/>
                    </a:lnTo>
                    <a:lnTo>
                      <a:pt x="23" y="0"/>
                    </a:lnTo>
                    <a:lnTo>
                      <a:pt x="46" y="0"/>
                    </a:lnTo>
                    <a:lnTo>
                      <a:pt x="62" y="15"/>
                    </a:lnTo>
                    <a:lnTo>
                      <a:pt x="69" y="35"/>
                    </a:lnTo>
                    <a:lnTo>
                      <a:pt x="62" y="54"/>
                    </a:lnTo>
                    <a:lnTo>
                      <a:pt x="46" y="65"/>
                    </a:lnTo>
                    <a:lnTo>
                      <a:pt x="23" y="65"/>
                    </a:lnTo>
                    <a:lnTo>
                      <a:pt x="8" y="54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132" name="Freeform 82"/>
              <p:cNvSpPr>
                <a:spLocks/>
              </p:cNvSpPr>
              <p:nvPr/>
            </p:nvSpPr>
            <p:spPr bwMode="auto">
              <a:xfrm>
                <a:off x="3119" y="3688"/>
                <a:ext cx="70" cy="65"/>
              </a:xfrm>
              <a:custGeom>
                <a:avLst/>
                <a:gdLst>
                  <a:gd name="T0" fmla="*/ 0 w 70"/>
                  <a:gd name="T1" fmla="*/ 34 h 65"/>
                  <a:gd name="T2" fmla="*/ 8 w 70"/>
                  <a:gd name="T3" fmla="*/ 15 h 65"/>
                  <a:gd name="T4" fmla="*/ 24 w 70"/>
                  <a:gd name="T5" fmla="*/ 0 h 65"/>
                  <a:gd name="T6" fmla="*/ 47 w 70"/>
                  <a:gd name="T7" fmla="*/ 0 h 65"/>
                  <a:gd name="T8" fmla="*/ 62 w 70"/>
                  <a:gd name="T9" fmla="*/ 15 h 65"/>
                  <a:gd name="T10" fmla="*/ 70 w 70"/>
                  <a:gd name="T11" fmla="*/ 34 h 65"/>
                  <a:gd name="T12" fmla="*/ 62 w 70"/>
                  <a:gd name="T13" fmla="*/ 54 h 65"/>
                  <a:gd name="T14" fmla="*/ 47 w 70"/>
                  <a:gd name="T15" fmla="*/ 65 h 65"/>
                  <a:gd name="T16" fmla="*/ 24 w 70"/>
                  <a:gd name="T17" fmla="*/ 65 h 65"/>
                  <a:gd name="T18" fmla="*/ 8 w 70"/>
                  <a:gd name="T19" fmla="*/ 54 h 65"/>
                  <a:gd name="T20" fmla="*/ 0 w 70"/>
                  <a:gd name="T21" fmla="*/ 34 h 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0"/>
                  <a:gd name="T34" fmla="*/ 0 h 65"/>
                  <a:gd name="T35" fmla="*/ 70 w 70"/>
                  <a:gd name="T36" fmla="*/ 65 h 6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0" h="65">
                    <a:moveTo>
                      <a:pt x="0" y="34"/>
                    </a:moveTo>
                    <a:lnTo>
                      <a:pt x="8" y="15"/>
                    </a:lnTo>
                    <a:lnTo>
                      <a:pt x="24" y="0"/>
                    </a:lnTo>
                    <a:lnTo>
                      <a:pt x="47" y="0"/>
                    </a:lnTo>
                    <a:lnTo>
                      <a:pt x="62" y="15"/>
                    </a:lnTo>
                    <a:lnTo>
                      <a:pt x="70" y="34"/>
                    </a:lnTo>
                    <a:lnTo>
                      <a:pt x="62" y="54"/>
                    </a:lnTo>
                    <a:lnTo>
                      <a:pt x="47" y="65"/>
                    </a:lnTo>
                    <a:lnTo>
                      <a:pt x="24" y="65"/>
                    </a:lnTo>
                    <a:lnTo>
                      <a:pt x="8" y="5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133" name="Freeform 83"/>
              <p:cNvSpPr>
                <a:spLocks/>
              </p:cNvSpPr>
              <p:nvPr/>
            </p:nvSpPr>
            <p:spPr bwMode="auto">
              <a:xfrm>
                <a:off x="3813" y="2995"/>
                <a:ext cx="69" cy="65"/>
              </a:xfrm>
              <a:custGeom>
                <a:avLst/>
                <a:gdLst>
                  <a:gd name="T0" fmla="*/ 0 w 69"/>
                  <a:gd name="T1" fmla="*/ 35 h 65"/>
                  <a:gd name="T2" fmla="*/ 7 w 69"/>
                  <a:gd name="T3" fmla="*/ 15 h 65"/>
                  <a:gd name="T4" fmla="*/ 23 w 69"/>
                  <a:gd name="T5" fmla="*/ 0 h 65"/>
                  <a:gd name="T6" fmla="*/ 46 w 69"/>
                  <a:gd name="T7" fmla="*/ 0 h 65"/>
                  <a:gd name="T8" fmla="*/ 61 w 69"/>
                  <a:gd name="T9" fmla="*/ 15 h 65"/>
                  <a:gd name="T10" fmla="*/ 69 w 69"/>
                  <a:gd name="T11" fmla="*/ 35 h 65"/>
                  <a:gd name="T12" fmla="*/ 61 w 69"/>
                  <a:gd name="T13" fmla="*/ 54 h 65"/>
                  <a:gd name="T14" fmla="*/ 46 w 69"/>
                  <a:gd name="T15" fmla="*/ 65 h 65"/>
                  <a:gd name="T16" fmla="*/ 23 w 69"/>
                  <a:gd name="T17" fmla="*/ 65 h 65"/>
                  <a:gd name="T18" fmla="*/ 7 w 69"/>
                  <a:gd name="T19" fmla="*/ 54 h 65"/>
                  <a:gd name="T20" fmla="*/ 0 w 69"/>
                  <a:gd name="T21" fmla="*/ 35 h 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9"/>
                  <a:gd name="T34" fmla="*/ 0 h 65"/>
                  <a:gd name="T35" fmla="*/ 69 w 69"/>
                  <a:gd name="T36" fmla="*/ 65 h 6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9" h="65">
                    <a:moveTo>
                      <a:pt x="0" y="35"/>
                    </a:moveTo>
                    <a:lnTo>
                      <a:pt x="7" y="15"/>
                    </a:lnTo>
                    <a:lnTo>
                      <a:pt x="23" y="0"/>
                    </a:lnTo>
                    <a:lnTo>
                      <a:pt x="46" y="0"/>
                    </a:lnTo>
                    <a:lnTo>
                      <a:pt x="61" y="15"/>
                    </a:lnTo>
                    <a:lnTo>
                      <a:pt x="69" y="35"/>
                    </a:lnTo>
                    <a:lnTo>
                      <a:pt x="61" y="54"/>
                    </a:lnTo>
                    <a:lnTo>
                      <a:pt x="46" y="65"/>
                    </a:lnTo>
                    <a:lnTo>
                      <a:pt x="23" y="65"/>
                    </a:lnTo>
                    <a:lnTo>
                      <a:pt x="7" y="54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134" name="Line 84"/>
              <p:cNvSpPr>
                <a:spLocks noChangeShapeType="1"/>
              </p:cNvSpPr>
              <p:nvPr/>
            </p:nvSpPr>
            <p:spPr bwMode="auto">
              <a:xfrm flipH="1">
                <a:off x="2461" y="2337"/>
                <a:ext cx="693" cy="693"/>
              </a:xfrm>
              <a:prstGeom prst="line">
                <a:avLst/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135" name="Line 85"/>
              <p:cNvSpPr>
                <a:spLocks noChangeShapeType="1"/>
              </p:cNvSpPr>
              <p:nvPr/>
            </p:nvSpPr>
            <p:spPr bwMode="auto">
              <a:xfrm>
                <a:off x="2461" y="3030"/>
                <a:ext cx="693" cy="692"/>
              </a:xfrm>
              <a:prstGeom prst="line">
                <a:avLst/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136" name="Line 86"/>
              <p:cNvSpPr>
                <a:spLocks noChangeShapeType="1"/>
              </p:cNvSpPr>
              <p:nvPr/>
            </p:nvSpPr>
            <p:spPr bwMode="auto">
              <a:xfrm>
                <a:off x="3154" y="2337"/>
                <a:ext cx="693" cy="693"/>
              </a:xfrm>
              <a:prstGeom prst="line">
                <a:avLst/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137" name="Line 87"/>
              <p:cNvSpPr>
                <a:spLocks noChangeShapeType="1"/>
              </p:cNvSpPr>
              <p:nvPr/>
            </p:nvSpPr>
            <p:spPr bwMode="auto">
              <a:xfrm flipH="1">
                <a:off x="3154" y="3030"/>
                <a:ext cx="693" cy="692"/>
              </a:xfrm>
              <a:prstGeom prst="line">
                <a:avLst/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138" name="Line 88"/>
              <p:cNvSpPr>
                <a:spLocks noChangeShapeType="1"/>
              </p:cNvSpPr>
              <p:nvPr/>
            </p:nvSpPr>
            <p:spPr bwMode="auto">
              <a:xfrm>
                <a:off x="2461" y="3030"/>
                <a:ext cx="1386" cy="1"/>
              </a:xfrm>
              <a:prstGeom prst="line">
                <a:avLst/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139" name="Rectangle 89"/>
              <p:cNvSpPr>
                <a:spLocks noChangeArrowheads="1"/>
              </p:cNvSpPr>
              <p:nvPr/>
            </p:nvSpPr>
            <p:spPr bwMode="auto">
              <a:xfrm>
                <a:off x="3100" y="2063"/>
                <a:ext cx="193" cy="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1</a:t>
                </a:r>
                <a:endParaRPr lang="en-US"/>
              </a:p>
            </p:txBody>
          </p:sp>
          <p:sp>
            <p:nvSpPr>
              <p:cNvPr id="5140" name="Rectangle 90"/>
              <p:cNvSpPr>
                <a:spLocks noChangeArrowheads="1"/>
              </p:cNvSpPr>
              <p:nvPr/>
            </p:nvSpPr>
            <p:spPr bwMode="auto">
              <a:xfrm>
                <a:off x="2233" y="2910"/>
                <a:ext cx="193" cy="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2</a:t>
                </a:r>
                <a:endParaRPr lang="en-US"/>
              </a:p>
            </p:txBody>
          </p:sp>
          <p:sp>
            <p:nvSpPr>
              <p:cNvPr id="5141" name="Rectangle 91"/>
              <p:cNvSpPr>
                <a:spLocks noChangeArrowheads="1"/>
              </p:cNvSpPr>
              <p:nvPr/>
            </p:nvSpPr>
            <p:spPr bwMode="auto">
              <a:xfrm>
                <a:off x="3967" y="2910"/>
                <a:ext cx="193" cy="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3</a:t>
                </a:r>
                <a:endParaRPr lang="en-US"/>
              </a:p>
            </p:txBody>
          </p:sp>
          <p:sp>
            <p:nvSpPr>
              <p:cNvPr id="5142" name="Rectangle 92"/>
              <p:cNvSpPr>
                <a:spLocks noChangeArrowheads="1"/>
              </p:cNvSpPr>
              <p:nvPr/>
            </p:nvSpPr>
            <p:spPr bwMode="auto">
              <a:xfrm>
                <a:off x="3100" y="3757"/>
                <a:ext cx="193" cy="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4</a:t>
                </a:r>
                <a:endParaRPr lang="en-US"/>
              </a:p>
            </p:txBody>
          </p:sp>
        </p:grpSp>
        <p:sp>
          <p:nvSpPr>
            <p:cNvPr id="5129" name="Rectangle 34"/>
            <p:cNvSpPr>
              <a:spLocks noChangeArrowheads="1"/>
            </p:cNvSpPr>
            <p:nvPr/>
          </p:nvSpPr>
          <p:spPr bwMode="auto">
            <a:xfrm>
              <a:off x="7215206" y="5429264"/>
              <a:ext cx="4491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/>
                <a:t>G</a:t>
              </a:r>
              <a:r>
                <a:rPr lang="en-US" b="1" baseline="-25000"/>
                <a:t>1</a:t>
              </a:r>
              <a:endParaRPr lang="en-US"/>
            </a:p>
          </p:txBody>
        </p:sp>
      </p:grpSp>
      <p:grpSp>
        <p:nvGrpSpPr>
          <p:cNvPr id="5126" name="Group 21"/>
          <p:cNvGrpSpPr>
            <a:grpSpLocks/>
          </p:cNvGrpSpPr>
          <p:nvPr/>
        </p:nvGrpSpPr>
        <p:grpSpPr bwMode="auto">
          <a:xfrm>
            <a:off x="928688" y="5065732"/>
            <a:ext cx="7643812" cy="1077912"/>
            <a:chOff x="928662" y="4357694"/>
            <a:chExt cx="7286676" cy="1077218"/>
          </a:xfrm>
        </p:grpSpPr>
        <p:sp>
          <p:nvSpPr>
            <p:cNvPr id="20" name="Rectangle 19"/>
            <p:cNvSpPr/>
            <p:nvPr/>
          </p:nvSpPr>
          <p:spPr>
            <a:xfrm>
              <a:off x="2929282" y="4357694"/>
              <a:ext cx="5286056" cy="10772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3200" b="1" dirty="0">
                  <a:latin typeface="+mn-lt"/>
                </a:rPr>
                <a:t>= 2 </a:t>
              </a:r>
              <a:r>
                <a:rPr lang="en-US" sz="3200" b="1" dirty="0">
                  <a:latin typeface="+mn-lt"/>
                  <a:sym typeface="Symbol"/>
                </a:rPr>
                <a:t></a:t>
              </a:r>
              <a:r>
                <a:rPr lang="en-US" sz="3200" b="1" dirty="0">
                  <a:latin typeface="+mn-lt"/>
                </a:rPr>
                <a:t> </a:t>
              </a:r>
              <a:r>
                <a:rPr lang="en-US" sz="3200" b="1" dirty="0" err="1">
                  <a:latin typeface="+mn-lt"/>
                </a:rPr>
                <a:t>jumlah</a:t>
              </a:r>
              <a:r>
                <a:rPr lang="en-US" sz="3200" b="1" dirty="0">
                  <a:latin typeface="+mn-lt"/>
                </a:rPr>
                <a:t> </a:t>
              </a:r>
              <a:r>
                <a:rPr lang="en-US" sz="3200" b="1" dirty="0" err="1">
                  <a:latin typeface="+mn-lt"/>
                </a:rPr>
                <a:t>busur</a:t>
              </a:r>
              <a:r>
                <a:rPr lang="en-US" sz="3200" b="1" dirty="0">
                  <a:latin typeface="+mn-lt"/>
                </a:rPr>
                <a:t> = 2 </a:t>
              </a:r>
              <a:r>
                <a:rPr lang="en-US" sz="3200" b="1" dirty="0">
                  <a:latin typeface="+mn-lt"/>
                  <a:sym typeface="Symbol"/>
                </a:rPr>
                <a:t></a:t>
              </a:r>
              <a:r>
                <a:rPr lang="en-US" sz="3200" b="1" dirty="0">
                  <a:latin typeface="+mn-lt"/>
                </a:rPr>
                <a:t> 5 = 10</a:t>
              </a:r>
              <a:endParaRPr lang="en-US" sz="3200" dirty="0">
                <a:latin typeface="+mn-lt"/>
              </a:endParaRPr>
            </a:p>
          </p:txBody>
        </p:sp>
        <p:graphicFrame>
          <p:nvGraphicFramePr>
            <p:cNvPr id="5122" name="Object 2"/>
            <p:cNvGraphicFramePr>
              <a:graphicFrameLocks noChangeAspect="1"/>
            </p:cNvGraphicFramePr>
            <p:nvPr/>
          </p:nvGraphicFramePr>
          <p:xfrm>
            <a:off x="928662" y="4357694"/>
            <a:ext cx="2143116" cy="7619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13" name="Equation" r:id="rId3" imgW="990170" imgH="355446" progId="">
                    <p:embed/>
                  </p:oleObj>
                </mc:Choice>
                <mc:Fallback>
                  <p:oleObj name="Equation" r:id="rId3" imgW="990170" imgH="35544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8662" y="4357694"/>
                          <a:ext cx="2143116" cy="7619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7155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Contoh</a:t>
            </a:r>
            <a:endParaRPr lang="en-US" b="1" dirty="0"/>
          </a:p>
        </p:txBody>
      </p:sp>
      <p:sp>
        <p:nvSpPr>
          <p:cNvPr id="6148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/>
              <a:t>Tinjau</a:t>
            </a:r>
            <a:r>
              <a:rPr lang="en-US" b="1" dirty="0"/>
              <a:t> </a:t>
            </a:r>
            <a:r>
              <a:rPr lang="en-US" b="1" dirty="0" err="1"/>
              <a:t>graf</a:t>
            </a:r>
            <a:r>
              <a:rPr lang="en-US" b="1" dirty="0"/>
              <a:t> </a:t>
            </a:r>
            <a:r>
              <a:rPr lang="en-US" b="1" i="1" dirty="0"/>
              <a:t>G</a:t>
            </a:r>
            <a:r>
              <a:rPr lang="en-US" b="1" baseline="-25000" dirty="0"/>
              <a:t>2</a:t>
            </a:r>
            <a:r>
              <a:rPr lang="en-US" b="1" dirty="0"/>
              <a:t>:  </a:t>
            </a:r>
          </a:p>
          <a:p>
            <a:r>
              <a:rPr lang="en-US" b="1" i="1" dirty="0"/>
              <a:t>d</a:t>
            </a:r>
            <a:r>
              <a:rPr lang="en-US" b="1" dirty="0"/>
              <a:t>(1) + </a:t>
            </a:r>
            <a:r>
              <a:rPr lang="en-US" b="1" i="1" dirty="0"/>
              <a:t>d</a:t>
            </a:r>
            <a:r>
              <a:rPr lang="en-US" b="1" dirty="0"/>
              <a:t>(2) + </a:t>
            </a:r>
            <a:r>
              <a:rPr lang="en-US" b="1" i="1" dirty="0"/>
              <a:t>d</a:t>
            </a:r>
            <a:r>
              <a:rPr lang="en-US" b="1" dirty="0"/>
              <a:t>(3) = 3 + 3 + 4 </a:t>
            </a:r>
          </a:p>
          <a:p>
            <a:pPr>
              <a:buFont typeface="Arial" charset="0"/>
              <a:buNone/>
            </a:pPr>
            <a:r>
              <a:rPr lang="en-US" b="1" dirty="0"/>
              <a:t>				     = 10</a:t>
            </a:r>
            <a:endParaRPr lang="en-US" dirty="0"/>
          </a:p>
        </p:txBody>
      </p:sp>
      <p:grpSp>
        <p:nvGrpSpPr>
          <p:cNvPr id="6149" name="Group 4"/>
          <p:cNvGrpSpPr>
            <a:grpSpLocks/>
          </p:cNvGrpSpPr>
          <p:nvPr/>
        </p:nvGrpSpPr>
        <p:grpSpPr bwMode="auto">
          <a:xfrm>
            <a:off x="2071688" y="3857625"/>
            <a:ext cx="4729162" cy="2571750"/>
            <a:chOff x="1643042" y="3500438"/>
            <a:chExt cx="4728486" cy="2571768"/>
          </a:xfrm>
        </p:grpSpPr>
        <p:sp>
          <p:nvSpPr>
            <p:cNvPr id="6" name="Oval 5"/>
            <p:cNvSpPr/>
            <p:nvPr/>
          </p:nvSpPr>
          <p:spPr>
            <a:xfrm>
              <a:off x="5214406" y="5429265"/>
              <a:ext cx="642845" cy="64294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 flipH="1" flipV="1">
              <a:off x="1785779" y="4072038"/>
              <a:ext cx="1571636" cy="1285691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214442" y="3929066"/>
              <a:ext cx="1999964" cy="1643075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28751" y="5500702"/>
              <a:ext cx="3285655" cy="71439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1871609" y="3941766"/>
              <a:ext cx="1312674" cy="1560524"/>
            </a:xfrm>
            <a:custGeom>
              <a:avLst/>
              <a:gdLst>
                <a:gd name="connsiteX0" fmla="*/ 52552 w 1313793"/>
                <a:gd name="connsiteY0" fmla="*/ 1560787 h 1560787"/>
                <a:gd name="connsiteX1" fmla="*/ 210207 w 1313793"/>
                <a:gd name="connsiteY1" fmla="*/ 472966 h 1560787"/>
                <a:gd name="connsiteX2" fmla="*/ 1313793 w 1313793"/>
                <a:gd name="connsiteY2" fmla="*/ 0 h 1560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3793" h="1560787">
                  <a:moveTo>
                    <a:pt x="52552" y="1560787"/>
                  </a:moveTo>
                  <a:cubicBezTo>
                    <a:pt x="26276" y="1146942"/>
                    <a:pt x="0" y="733097"/>
                    <a:pt x="210207" y="472966"/>
                  </a:cubicBezTo>
                  <a:cubicBezTo>
                    <a:pt x="420414" y="212835"/>
                    <a:pt x="867103" y="106417"/>
                    <a:pt x="1313793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57" name="Rectangle 10"/>
            <p:cNvSpPr>
              <a:spLocks noChangeArrowheads="1"/>
            </p:cNvSpPr>
            <p:nvPr/>
          </p:nvSpPr>
          <p:spPr bwMode="auto">
            <a:xfrm>
              <a:off x="3071802" y="3500438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1</a:t>
              </a:r>
              <a:endParaRPr lang="en-US"/>
            </a:p>
          </p:txBody>
        </p:sp>
        <p:sp>
          <p:nvSpPr>
            <p:cNvPr id="6158" name="Rectangle 11"/>
            <p:cNvSpPr>
              <a:spLocks noChangeArrowheads="1"/>
            </p:cNvSpPr>
            <p:nvPr/>
          </p:nvSpPr>
          <p:spPr bwMode="auto">
            <a:xfrm>
              <a:off x="1643042" y="557214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2</a:t>
              </a:r>
              <a:endParaRPr lang="en-US"/>
            </a:p>
          </p:txBody>
        </p:sp>
        <p:sp>
          <p:nvSpPr>
            <p:cNvPr id="6159" name="Rectangle 12"/>
            <p:cNvSpPr>
              <a:spLocks noChangeArrowheads="1"/>
            </p:cNvSpPr>
            <p:nvPr/>
          </p:nvSpPr>
          <p:spPr bwMode="auto">
            <a:xfrm>
              <a:off x="5259226" y="5559998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3</a:t>
              </a:r>
              <a:endParaRPr lang="en-US"/>
            </a:p>
          </p:txBody>
        </p:sp>
        <p:sp>
          <p:nvSpPr>
            <p:cNvPr id="6160" name="Rectangle 13"/>
            <p:cNvSpPr>
              <a:spLocks noChangeArrowheads="1"/>
            </p:cNvSpPr>
            <p:nvPr/>
          </p:nvSpPr>
          <p:spPr bwMode="auto">
            <a:xfrm>
              <a:off x="2629596" y="4429132"/>
              <a:ext cx="51364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1"/>
                <a:t>e</a:t>
              </a:r>
              <a:r>
                <a:rPr lang="en-US" sz="2400" b="1" baseline="-25000"/>
                <a:t>1</a:t>
              </a:r>
              <a:endParaRPr lang="en-US" sz="2400" baseline="-25000"/>
            </a:p>
          </p:txBody>
        </p:sp>
        <p:sp>
          <p:nvSpPr>
            <p:cNvPr id="6161" name="Rectangle 14"/>
            <p:cNvSpPr>
              <a:spLocks noChangeArrowheads="1"/>
            </p:cNvSpPr>
            <p:nvPr/>
          </p:nvSpPr>
          <p:spPr bwMode="auto">
            <a:xfrm>
              <a:off x="1643042" y="4000504"/>
              <a:ext cx="51364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1"/>
                <a:t>e</a:t>
              </a:r>
              <a:r>
                <a:rPr lang="en-US" sz="2400" b="1" baseline="-25000"/>
                <a:t>2</a:t>
              </a:r>
              <a:endParaRPr lang="en-US" sz="2400" baseline="-25000"/>
            </a:p>
          </p:txBody>
        </p:sp>
        <p:sp>
          <p:nvSpPr>
            <p:cNvPr id="6162" name="Rectangle 15"/>
            <p:cNvSpPr>
              <a:spLocks noChangeArrowheads="1"/>
            </p:cNvSpPr>
            <p:nvPr/>
          </p:nvSpPr>
          <p:spPr bwMode="auto">
            <a:xfrm>
              <a:off x="4071934" y="4286256"/>
              <a:ext cx="51364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1"/>
                <a:t>e</a:t>
              </a:r>
              <a:r>
                <a:rPr lang="en-US" sz="2400" b="1" baseline="-25000"/>
                <a:t>3</a:t>
              </a:r>
              <a:endParaRPr lang="en-US" sz="2400" baseline="-25000"/>
            </a:p>
          </p:txBody>
        </p:sp>
        <p:sp>
          <p:nvSpPr>
            <p:cNvPr id="6163" name="Rectangle 16"/>
            <p:cNvSpPr>
              <a:spLocks noChangeArrowheads="1"/>
            </p:cNvSpPr>
            <p:nvPr/>
          </p:nvSpPr>
          <p:spPr bwMode="auto">
            <a:xfrm>
              <a:off x="3071802" y="5467665"/>
              <a:ext cx="51364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1"/>
                <a:t>e</a:t>
              </a:r>
              <a:r>
                <a:rPr lang="en-US" sz="2400" b="1" baseline="-25000"/>
                <a:t>4</a:t>
              </a:r>
              <a:endParaRPr lang="en-US" sz="2400" baseline="-25000"/>
            </a:p>
          </p:txBody>
        </p:sp>
        <p:sp>
          <p:nvSpPr>
            <p:cNvPr id="6164" name="Rectangle 17"/>
            <p:cNvSpPr>
              <a:spLocks noChangeArrowheads="1"/>
            </p:cNvSpPr>
            <p:nvPr/>
          </p:nvSpPr>
          <p:spPr bwMode="auto">
            <a:xfrm>
              <a:off x="5857884" y="5572140"/>
              <a:ext cx="51364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1"/>
                <a:t>e</a:t>
              </a:r>
              <a:r>
                <a:rPr lang="en-US" sz="2400" b="1" baseline="-25000"/>
                <a:t>5</a:t>
              </a:r>
              <a:endParaRPr lang="en-US" sz="2400" baseline="-25000"/>
            </a:p>
          </p:txBody>
        </p:sp>
      </p:grpSp>
      <p:grpSp>
        <p:nvGrpSpPr>
          <p:cNvPr id="6150" name="Group 20"/>
          <p:cNvGrpSpPr>
            <a:grpSpLocks/>
          </p:cNvGrpSpPr>
          <p:nvPr/>
        </p:nvGrpSpPr>
        <p:grpSpPr bwMode="auto">
          <a:xfrm>
            <a:off x="539552" y="3068960"/>
            <a:ext cx="8296600" cy="762000"/>
            <a:chOff x="928662" y="4357694"/>
            <a:chExt cx="7358114" cy="761997"/>
          </a:xfrm>
        </p:grpSpPr>
        <p:sp>
          <p:nvSpPr>
            <p:cNvPr id="22" name="Rectangle 21"/>
            <p:cNvSpPr/>
            <p:nvPr/>
          </p:nvSpPr>
          <p:spPr>
            <a:xfrm>
              <a:off x="2928926" y="4357694"/>
              <a:ext cx="5357850" cy="5232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800" b="1" dirty="0">
                  <a:latin typeface="+mn-lt"/>
                </a:rPr>
                <a:t>= 2 </a:t>
              </a:r>
              <a:r>
                <a:rPr lang="en-US" sz="2800" b="1" dirty="0">
                  <a:latin typeface="+mn-lt"/>
                  <a:sym typeface="Symbol"/>
                </a:rPr>
                <a:t></a:t>
              </a:r>
              <a:r>
                <a:rPr lang="en-US" sz="2800" b="1" dirty="0">
                  <a:latin typeface="+mn-lt"/>
                </a:rPr>
                <a:t> </a:t>
              </a:r>
              <a:r>
                <a:rPr lang="en-US" sz="2800" b="1" dirty="0" err="1">
                  <a:latin typeface="+mn-lt"/>
                </a:rPr>
                <a:t>jumlah</a:t>
              </a:r>
              <a:r>
                <a:rPr lang="en-US" sz="2800" b="1" dirty="0">
                  <a:latin typeface="+mn-lt"/>
                </a:rPr>
                <a:t> </a:t>
              </a:r>
              <a:r>
                <a:rPr lang="en-US" sz="2800" b="1" dirty="0" err="1">
                  <a:latin typeface="+mn-lt"/>
                </a:rPr>
                <a:t>busur</a:t>
              </a:r>
              <a:r>
                <a:rPr lang="en-US" sz="2800" b="1" dirty="0">
                  <a:latin typeface="+mn-lt"/>
                </a:rPr>
                <a:t> = 2 </a:t>
              </a:r>
              <a:r>
                <a:rPr lang="en-US" sz="2800" b="1" dirty="0">
                  <a:latin typeface="+mn-lt"/>
                  <a:sym typeface="Symbol"/>
                </a:rPr>
                <a:t></a:t>
              </a:r>
              <a:r>
                <a:rPr lang="en-US" sz="2800" b="1" dirty="0">
                  <a:latin typeface="+mn-lt"/>
                </a:rPr>
                <a:t> 5 =10</a:t>
              </a:r>
              <a:endParaRPr lang="en-US" sz="2800" dirty="0">
                <a:latin typeface="+mn-lt"/>
              </a:endParaRPr>
            </a:p>
          </p:txBody>
        </p:sp>
        <p:graphicFrame>
          <p:nvGraphicFramePr>
            <p:cNvPr id="6146" name="Object 2"/>
            <p:cNvGraphicFramePr>
              <a:graphicFrameLocks noChangeAspect="1"/>
            </p:cNvGraphicFramePr>
            <p:nvPr/>
          </p:nvGraphicFramePr>
          <p:xfrm>
            <a:off x="928662" y="4357694"/>
            <a:ext cx="2143116" cy="7619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37" name="Equation" r:id="rId3" imgW="990170" imgH="355446" progId="">
                    <p:embed/>
                  </p:oleObj>
                </mc:Choice>
                <mc:Fallback>
                  <p:oleObj name="Equation" r:id="rId3" imgW="990170" imgH="35544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8662" y="4357694"/>
                          <a:ext cx="2143116" cy="7619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4472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Tugas</a:t>
            </a:r>
            <a:endParaRPr lang="en-US" dirty="0"/>
          </a:p>
        </p:txBody>
      </p:sp>
      <p:sp>
        <p:nvSpPr>
          <p:cNvPr id="8601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lima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.</a:t>
            </a:r>
            <a:endParaRPr lang="id-ID" dirty="0"/>
          </a:p>
          <a:p>
            <a:r>
              <a:rPr lang="en-US" dirty="0" err="1"/>
              <a:t>Dapatkah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menggambar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derajat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id-ID" dirty="0"/>
              <a:t>	</a:t>
            </a:r>
            <a:r>
              <a:rPr lang="en-US" dirty="0"/>
              <a:t>(a) 2, 3, 1, 1, 2</a:t>
            </a:r>
          </a:p>
          <a:p>
            <a:pPr>
              <a:buNone/>
            </a:pPr>
            <a:r>
              <a:rPr lang="id-ID" dirty="0"/>
              <a:t>	</a:t>
            </a:r>
            <a:r>
              <a:rPr lang="en-US" dirty="0"/>
              <a:t>(b) 2, 3, 3, 4, 4</a:t>
            </a:r>
          </a:p>
        </p:txBody>
      </p:sp>
    </p:spTree>
    <p:extLst>
      <p:ext uri="{BB962C8B-B14F-4D97-AF65-F5344CB8AC3E}">
        <p14:creationId xmlns:p14="http://schemas.microsoft.com/office/powerpoint/2010/main" val="108250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Sejarah Graf</a:t>
            </a:r>
            <a:endParaRPr lang="id-ID" dirty="0"/>
          </a:p>
        </p:txBody>
      </p:sp>
      <p:sp>
        <p:nvSpPr>
          <p:cNvPr id="205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Graf yang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jembatan</a:t>
            </a:r>
            <a:r>
              <a:rPr lang="en-US" dirty="0"/>
              <a:t> K</a:t>
            </a:r>
            <a:r>
              <a:rPr lang="en-US" dirty="0">
                <a:sym typeface="Courier New" pitchFamily="49" charset="0"/>
              </a:rPr>
              <a:t>o</a:t>
            </a:r>
            <a:r>
              <a:rPr lang="en-US" dirty="0"/>
              <a:t>nigsberg:</a:t>
            </a:r>
          </a:p>
          <a:p>
            <a:r>
              <a:rPr lang="en-US" b="1" dirty="0" err="1"/>
              <a:t>Simpul</a:t>
            </a:r>
            <a:r>
              <a:rPr lang="en-US" dirty="0"/>
              <a:t> (</a:t>
            </a:r>
            <a:r>
              <a:rPr lang="en-US" i="1" dirty="0"/>
              <a:t>vertex</a:t>
            </a:r>
            <a:r>
              <a:rPr lang="en-US" dirty="0"/>
              <a:t>) 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daratan</a:t>
            </a:r>
            <a:endParaRPr lang="en-US" dirty="0"/>
          </a:p>
          <a:p>
            <a:r>
              <a:rPr lang="en-US" b="1" dirty="0" err="1"/>
              <a:t>Busur</a:t>
            </a:r>
            <a:r>
              <a:rPr lang="en-US" dirty="0"/>
              <a:t>  (</a:t>
            </a:r>
            <a:r>
              <a:rPr lang="en-US" i="1" dirty="0"/>
              <a:t>edge</a:t>
            </a:r>
            <a:r>
              <a:rPr lang="en-US" dirty="0"/>
              <a:t>)	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jembatan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005949"/>
              </p:ext>
            </p:extLst>
          </p:nvPr>
        </p:nvGraphicFramePr>
        <p:xfrm>
          <a:off x="5400675" y="4342950"/>
          <a:ext cx="3286125" cy="220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1" name="Visio" r:id="rId3" imgW="1558290" imgH="1690878" progId="Visio.Drawing.11">
                  <p:embed/>
                </p:oleObj>
              </mc:Choice>
              <mc:Fallback>
                <p:oleObj name="Visio" r:id="rId3" imgW="1558290" imgH="169087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4342950"/>
                        <a:ext cx="3286125" cy="2208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3" name="Picture 3" descr="jembatan-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4365104"/>
            <a:ext cx="34290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>
            <a:off x="4543425" y="5049838"/>
            <a:ext cx="857250" cy="500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Sejarah Graf</a:t>
            </a:r>
            <a:endParaRPr lang="id-ID" dirty="0"/>
          </a:p>
        </p:txBody>
      </p:sp>
      <p:sp>
        <p:nvSpPr>
          <p:cNvPr id="6656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id-ID" dirty="0"/>
              <a:t>Euler mengungkapkan bahwa tidak mungkin seseorang berjalan melewati tepat satu kali masing-masing jembatan dan kembali lagi ke tempat semula.</a:t>
            </a:r>
          </a:p>
          <a:p>
            <a:pPr algn="just"/>
            <a:r>
              <a:rPr lang="id-ID" dirty="0"/>
              <a:t>Hal ini disebabkan pada graf model jembatan Königsberg itu tidak semua simpul berderajat genap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4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Definisi Graf</a:t>
            </a:r>
            <a:endParaRPr lang="en-GB" b="1" dirty="0"/>
          </a:p>
        </p:txBody>
      </p:sp>
      <p:sp>
        <p:nvSpPr>
          <p:cNvPr id="67587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1428750"/>
            <a:ext cx="8229600" cy="4972050"/>
          </a:xfrm>
        </p:spPr>
        <p:txBody>
          <a:bodyPr/>
          <a:lstStyle/>
          <a:p>
            <a:r>
              <a:rPr lang="en-US" dirty="0"/>
              <a:t>Graf  G  </a:t>
            </a:r>
            <a:r>
              <a:rPr lang="en-US" dirty="0" err="1"/>
              <a:t>didefinisikan</a:t>
            </a:r>
            <a:r>
              <a:rPr lang="en-US" dirty="0"/>
              <a:t> 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(V,E),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notasi</a:t>
            </a:r>
            <a:r>
              <a:rPr lang="en-US" dirty="0"/>
              <a:t> G = (V, E), yang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</a:p>
          <a:p>
            <a:r>
              <a:rPr lang="en-US" dirty="0"/>
              <a:t>V  =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simpul-simpul</a:t>
            </a:r>
            <a:r>
              <a:rPr lang="en-US" dirty="0"/>
              <a:t> (vertices)  </a:t>
            </a:r>
          </a:p>
          <a:p>
            <a:pPr marL="0" indent="0">
              <a:buNone/>
            </a:pPr>
            <a:r>
              <a:rPr lang="en-US" dirty="0"/>
              <a:t>        = { v</a:t>
            </a:r>
            <a:r>
              <a:rPr lang="en-US" baseline="-25000" dirty="0"/>
              <a:t>1</a:t>
            </a:r>
            <a:r>
              <a:rPr lang="en-US" dirty="0"/>
              <a:t> , v</a:t>
            </a:r>
            <a:r>
              <a:rPr lang="en-US" baseline="-25000" dirty="0"/>
              <a:t>2</a:t>
            </a:r>
            <a:r>
              <a:rPr lang="en-US" dirty="0"/>
              <a:t> , ... , </a:t>
            </a:r>
            <a:r>
              <a:rPr lang="en-US" dirty="0" err="1"/>
              <a:t>v</a:t>
            </a:r>
            <a:r>
              <a:rPr lang="en-US" baseline="-25000" dirty="0" err="1"/>
              <a:t>n</a:t>
            </a:r>
            <a:r>
              <a:rPr lang="en-US" dirty="0"/>
              <a:t> } </a:t>
            </a:r>
          </a:p>
          <a:p>
            <a:r>
              <a:rPr lang="en-US" dirty="0"/>
              <a:t> E =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busur</a:t>
            </a:r>
            <a:r>
              <a:rPr lang="en-US" dirty="0"/>
              <a:t>/</a:t>
            </a:r>
            <a:r>
              <a:rPr lang="en-US" dirty="0" err="1"/>
              <a:t>sisi</a:t>
            </a:r>
            <a:r>
              <a:rPr lang="en-US" dirty="0"/>
              <a:t>  (edges) yang </a:t>
            </a:r>
            <a:r>
              <a:rPr lang="en-US" dirty="0" err="1"/>
              <a:t>menghubungkan</a:t>
            </a:r>
            <a:r>
              <a:rPr lang="en-US" dirty="0"/>
              <a:t>   </a:t>
            </a:r>
            <a:r>
              <a:rPr lang="en-US" dirty="0" err="1"/>
              <a:t>sepasang</a:t>
            </a:r>
            <a:r>
              <a:rPr lang="en-US" dirty="0"/>
              <a:t> 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id-ID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= {e</a:t>
            </a:r>
            <a:r>
              <a:rPr lang="en-US" baseline="-25000" dirty="0"/>
              <a:t>1</a:t>
            </a:r>
            <a:r>
              <a:rPr lang="en-US" dirty="0"/>
              <a:t> , e</a:t>
            </a:r>
            <a:r>
              <a:rPr lang="en-US" baseline="-25000" dirty="0"/>
              <a:t>2</a:t>
            </a:r>
            <a:r>
              <a:rPr lang="en-US" dirty="0"/>
              <a:t> , ... , e</a:t>
            </a:r>
            <a:r>
              <a:rPr lang="en-US" baseline="-25000" dirty="0"/>
              <a:t>n</a:t>
            </a:r>
            <a:r>
              <a:rPr lang="en-US" dirty="0"/>
              <a:t>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8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Contoh</a:t>
            </a:r>
            <a:endParaRPr lang="en-US" b="1" dirty="0"/>
          </a:p>
        </p:txBody>
      </p:sp>
      <p:sp>
        <p:nvSpPr>
          <p:cNvPr id="68611" name="Content Placeholder 3"/>
          <p:cNvSpPr>
            <a:spLocks noGrp="1"/>
          </p:cNvSpPr>
          <p:nvPr>
            <p:ph sz="quarter" idx="1"/>
          </p:nvPr>
        </p:nvSpPr>
        <p:spPr>
          <a:xfrm>
            <a:off x="2428874" y="1643063"/>
            <a:ext cx="6500813" cy="2071687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b="1" i="1" dirty="0"/>
              <a:t>G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 err="1"/>
              <a:t>adalah</a:t>
            </a:r>
            <a:r>
              <a:rPr lang="en-US" sz="2400" b="1" dirty="0"/>
              <a:t> </a:t>
            </a:r>
            <a:r>
              <a:rPr lang="en-US" sz="2400" b="1" dirty="0" err="1"/>
              <a:t>graf</a:t>
            </a:r>
            <a:r>
              <a:rPr lang="en-US" sz="2400" b="1" dirty="0"/>
              <a:t> </a:t>
            </a:r>
            <a:r>
              <a:rPr lang="en-US" sz="2400" b="1" dirty="0" err="1"/>
              <a:t>dengan</a:t>
            </a:r>
            <a:endParaRPr lang="en-US" sz="2400" dirty="0"/>
          </a:p>
          <a:p>
            <a:pPr>
              <a:buFont typeface="Arial" charset="0"/>
              <a:buNone/>
            </a:pPr>
            <a:r>
              <a:rPr lang="en-US" sz="2400" b="1" i="1" dirty="0"/>
              <a:t>V</a:t>
            </a:r>
            <a:r>
              <a:rPr lang="en-US" sz="2400" b="1" dirty="0"/>
              <a:t> = { 1, 2, 3, 4 }	     </a:t>
            </a:r>
          </a:p>
          <a:p>
            <a:pPr>
              <a:buFont typeface="Arial" charset="0"/>
              <a:buNone/>
            </a:pPr>
            <a:r>
              <a:rPr lang="en-US" sz="2400" b="1" i="1" dirty="0"/>
              <a:t>E</a:t>
            </a:r>
            <a:r>
              <a:rPr lang="en-US" sz="2400" b="1" dirty="0"/>
              <a:t> =  { (1, 2), (1, 3), (2,3), (2, 4), (3, 4) }</a:t>
            </a:r>
            <a:endParaRPr lang="en-US" sz="2400" dirty="0"/>
          </a:p>
        </p:txBody>
      </p:sp>
      <p:grpSp>
        <p:nvGrpSpPr>
          <p:cNvPr id="68612" name="Group 79"/>
          <p:cNvGrpSpPr>
            <a:grpSpLocks/>
          </p:cNvGrpSpPr>
          <p:nvPr/>
        </p:nvGrpSpPr>
        <p:grpSpPr bwMode="auto">
          <a:xfrm>
            <a:off x="142875" y="1714500"/>
            <a:ext cx="2286000" cy="2000250"/>
            <a:chOff x="2233" y="2063"/>
            <a:chExt cx="1927" cy="1971"/>
          </a:xfrm>
        </p:grpSpPr>
        <p:sp>
          <p:nvSpPr>
            <p:cNvPr id="68647" name="Freeform 80"/>
            <p:cNvSpPr>
              <a:spLocks/>
            </p:cNvSpPr>
            <p:nvPr/>
          </p:nvSpPr>
          <p:spPr bwMode="auto">
            <a:xfrm>
              <a:off x="3119" y="2302"/>
              <a:ext cx="70" cy="65"/>
            </a:xfrm>
            <a:custGeom>
              <a:avLst/>
              <a:gdLst>
                <a:gd name="T0" fmla="*/ 0 w 70"/>
                <a:gd name="T1" fmla="*/ 35 h 65"/>
                <a:gd name="T2" fmla="*/ 8 w 70"/>
                <a:gd name="T3" fmla="*/ 15 h 65"/>
                <a:gd name="T4" fmla="*/ 24 w 70"/>
                <a:gd name="T5" fmla="*/ 0 h 65"/>
                <a:gd name="T6" fmla="*/ 47 w 70"/>
                <a:gd name="T7" fmla="*/ 0 h 65"/>
                <a:gd name="T8" fmla="*/ 62 w 70"/>
                <a:gd name="T9" fmla="*/ 15 h 65"/>
                <a:gd name="T10" fmla="*/ 70 w 70"/>
                <a:gd name="T11" fmla="*/ 35 h 65"/>
                <a:gd name="T12" fmla="*/ 62 w 70"/>
                <a:gd name="T13" fmla="*/ 54 h 65"/>
                <a:gd name="T14" fmla="*/ 47 w 70"/>
                <a:gd name="T15" fmla="*/ 65 h 65"/>
                <a:gd name="T16" fmla="*/ 24 w 70"/>
                <a:gd name="T17" fmla="*/ 65 h 65"/>
                <a:gd name="T18" fmla="*/ 8 w 70"/>
                <a:gd name="T19" fmla="*/ 54 h 65"/>
                <a:gd name="T20" fmla="*/ 0 w 70"/>
                <a:gd name="T21" fmla="*/ 35 h 6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0"/>
                <a:gd name="T34" fmla="*/ 0 h 65"/>
                <a:gd name="T35" fmla="*/ 70 w 70"/>
                <a:gd name="T36" fmla="*/ 65 h 6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0" h="65">
                  <a:moveTo>
                    <a:pt x="0" y="35"/>
                  </a:moveTo>
                  <a:lnTo>
                    <a:pt x="8" y="15"/>
                  </a:lnTo>
                  <a:lnTo>
                    <a:pt x="24" y="0"/>
                  </a:lnTo>
                  <a:lnTo>
                    <a:pt x="47" y="0"/>
                  </a:lnTo>
                  <a:lnTo>
                    <a:pt x="62" y="15"/>
                  </a:lnTo>
                  <a:lnTo>
                    <a:pt x="70" y="35"/>
                  </a:lnTo>
                  <a:lnTo>
                    <a:pt x="62" y="54"/>
                  </a:lnTo>
                  <a:lnTo>
                    <a:pt x="47" y="65"/>
                  </a:lnTo>
                  <a:lnTo>
                    <a:pt x="24" y="65"/>
                  </a:lnTo>
                  <a:lnTo>
                    <a:pt x="8" y="54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68648" name="Freeform 81"/>
            <p:cNvSpPr>
              <a:spLocks/>
            </p:cNvSpPr>
            <p:nvPr/>
          </p:nvSpPr>
          <p:spPr bwMode="auto">
            <a:xfrm>
              <a:off x="2426" y="2995"/>
              <a:ext cx="69" cy="65"/>
            </a:xfrm>
            <a:custGeom>
              <a:avLst/>
              <a:gdLst>
                <a:gd name="T0" fmla="*/ 0 w 69"/>
                <a:gd name="T1" fmla="*/ 35 h 65"/>
                <a:gd name="T2" fmla="*/ 8 w 69"/>
                <a:gd name="T3" fmla="*/ 15 h 65"/>
                <a:gd name="T4" fmla="*/ 23 w 69"/>
                <a:gd name="T5" fmla="*/ 0 h 65"/>
                <a:gd name="T6" fmla="*/ 46 w 69"/>
                <a:gd name="T7" fmla="*/ 0 h 65"/>
                <a:gd name="T8" fmla="*/ 62 w 69"/>
                <a:gd name="T9" fmla="*/ 15 h 65"/>
                <a:gd name="T10" fmla="*/ 69 w 69"/>
                <a:gd name="T11" fmla="*/ 35 h 65"/>
                <a:gd name="T12" fmla="*/ 62 w 69"/>
                <a:gd name="T13" fmla="*/ 54 h 65"/>
                <a:gd name="T14" fmla="*/ 46 w 69"/>
                <a:gd name="T15" fmla="*/ 65 h 65"/>
                <a:gd name="T16" fmla="*/ 23 w 69"/>
                <a:gd name="T17" fmla="*/ 65 h 65"/>
                <a:gd name="T18" fmla="*/ 8 w 69"/>
                <a:gd name="T19" fmla="*/ 54 h 65"/>
                <a:gd name="T20" fmla="*/ 0 w 69"/>
                <a:gd name="T21" fmla="*/ 35 h 6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9"/>
                <a:gd name="T34" fmla="*/ 0 h 65"/>
                <a:gd name="T35" fmla="*/ 69 w 69"/>
                <a:gd name="T36" fmla="*/ 65 h 6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9" h="65">
                  <a:moveTo>
                    <a:pt x="0" y="35"/>
                  </a:moveTo>
                  <a:lnTo>
                    <a:pt x="8" y="15"/>
                  </a:lnTo>
                  <a:lnTo>
                    <a:pt x="23" y="0"/>
                  </a:lnTo>
                  <a:lnTo>
                    <a:pt x="46" y="0"/>
                  </a:lnTo>
                  <a:lnTo>
                    <a:pt x="62" y="15"/>
                  </a:lnTo>
                  <a:lnTo>
                    <a:pt x="69" y="35"/>
                  </a:lnTo>
                  <a:lnTo>
                    <a:pt x="62" y="54"/>
                  </a:lnTo>
                  <a:lnTo>
                    <a:pt x="46" y="65"/>
                  </a:lnTo>
                  <a:lnTo>
                    <a:pt x="23" y="65"/>
                  </a:lnTo>
                  <a:lnTo>
                    <a:pt x="8" y="54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68649" name="Freeform 82"/>
            <p:cNvSpPr>
              <a:spLocks/>
            </p:cNvSpPr>
            <p:nvPr/>
          </p:nvSpPr>
          <p:spPr bwMode="auto">
            <a:xfrm>
              <a:off x="3119" y="3688"/>
              <a:ext cx="70" cy="65"/>
            </a:xfrm>
            <a:custGeom>
              <a:avLst/>
              <a:gdLst>
                <a:gd name="T0" fmla="*/ 0 w 70"/>
                <a:gd name="T1" fmla="*/ 34 h 65"/>
                <a:gd name="T2" fmla="*/ 8 w 70"/>
                <a:gd name="T3" fmla="*/ 15 h 65"/>
                <a:gd name="T4" fmla="*/ 24 w 70"/>
                <a:gd name="T5" fmla="*/ 0 h 65"/>
                <a:gd name="T6" fmla="*/ 47 w 70"/>
                <a:gd name="T7" fmla="*/ 0 h 65"/>
                <a:gd name="T8" fmla="*/ 62 w 70"/>
                <a:gd name="T9" fmla="*/ 15 h 65"/>
                <a:gd name="T10" fmla="*/ 70 w 70"/>
                <a:gd name="T11" fmla="*/ 34 h 65"/>
                <a:gd name="T12" fmla="*/ 62 w 70"/>
                <a:gd name="T13" fmla="*/ 54 h 65"/>
                <a:gd name="T14" fmla="*/ 47 w 70"/>
                <a:gd name="T15" fmla="*/ 65 h 65"/>
                <a:gd name="T16" fmla="*/ 24 w 70"/>
                <a:gd name="T17" fmla="*/ 65 h 65"/>
                <a:gd name="T18" fmla="*/ 8 w 70"/>
                <a:gd name="T19" fmla="*/ 54 h 65"/>
                <a:gd name="T20" fmla="*/ 0 w 70"/>
                <a:gd name="T21" fmla="*/ 34 h 6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0"/>
                <a:gd name="T34" fmla="*/ 0 h 65"/>
                <a:gd name="T35" fmla="*/ 70 w 70"/>
                <a:gd name="T36" fmla="*/ 65 h 6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0" h="65">
                  <a:moveTo>
                    <a:pt x="0" y="34"/>
                  </a:moveTo>
                  <a:lnTo>
                    <a:pt x="8" y="15"/>
                  </a:lnTo>
                  <a:lnTo>
                    <a:pt x="24" y="0"/>
                  </a:lnTo>
                  <a:lnTo>
                    <a:pt x="47" y="0"/>
                  </a:lnTo>
                  <a:lnTo>
                    <a:pt x="62" y="15"/>
                  </a:lnTo>
                  <a:lnTo>
                    <a:pt x="70" y="34"/>
                  </a:lnTo>
                  <a:lnTo>
                    <a:pt x="62" y="54"/>
                  </a:lnTo>
                  <a:lnTo>
                    <a:pt x="47" y="65"/>
                  </a:lnTo>
                  <a:lnTo>
                    <a:pt x="24" y="65"/>
                  </a:lnTo>
                  <a:lnTo>
                    <a:pt x="8" y="5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68650" name="Freeform 83"/>
            <p:cNvSpPr>
              <a:spLocks/>
            </p:cNvSpPr>
            <p:nvPr/>
          </p:nvSpPr>
          <p:spPr bwMode="auto">
            <a:xfrm>
              <a:off x="3813" y="2995"/>
              <a:ext cx="69" cy="65"/>
            </a:xfrm>
            <a:custGeom>
              <a:avLst/>
              <a:gdLst>
                <a:gd name="T0" fmla="*/ 0 w 69"/>
                <a:gd name="T1" fmla="*/ 35 h 65"/>
                <a:gd name="T2" fmla="*/ 7 w 69"/>
                <a:gd name="T3" fmla="*/ 15 h 65"/>
                <a:gd name="T4" fmla="*/ 23 w 69"/>
                <a:gd name="T5" fmla="*/ 0 h 65"/>
                <a:gd name="T6" fmla="*/ 46 w 69"/>
                <a:gd name="T7" fmla="*/ 0 h 65"/>
                <a:gd name="T8" fmla="*/ 61 w 69"/>
                <a:gd name="T9" fmla="*/ 15 h 65"/>
                <a:gd name="T10" fmla="*/ 69 w 69"/>
                <a:gd name="T11" fmla="*/ 35 h 65"/>
                <a:gd name="T12" fmla="*/ 61 w 69"/>
                <a:gd name="T13" fmla="*/ 54 h 65"/>
                <a:gd name="T14" fmla="*/ 46 w 69"/>
                <a:gd name="T15" fmla="*/ 65 h 65"/>
                <a:gd name="T16" fmla="*/ 23 w 69"/>
                <a:gd name="T17" fmla="*/ 65 h 65"/>
                <a:gd name="T18" fmla="*/ 7 w 69"/>
                <a:gd name="T19" fmla="*/ 54 h 65"/>
                <a:gd name="T20" fmla="*/ 0 w 69"/>
                <a:gd name="T21" fmla="*/ 35 h 6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9"/>
                <a:gd name="T34" fmla="*/ 0 h 65"/>
                <a:gd name="T35" fmla="*/ 69 w 69"/>
                <a:gd name="T36" fmla="*/ 65 h 6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9" h="65">
                  <a:moveTo>
                    <a:pt x="0" y="35"/>
                  </a:moveTo>
                  <a:lnTo>
                    <a:pt x="7" y="15"/>
                  </a:lnTo>
                  <a:lnTo>
                    <a:pt x="23" y="0"/>
                  </a:lnTo>
                  <a:lnTo>
                    <a:pt x="46" y="0"/>
                  </a:lnTo>
                  <a:lnTo>
                    <a:pt x="61" y="15"/>
                  </a:lnTo>
                  <a:lnTo>
                    <a:pt x="69" y="35"/>
                  </a:lnTo>
                  <a:lnTo>
                    <a:pt x="61" y="54"/>
                  </a:lnTo>
                  <a:lnTo>
                    <a:pt x="46" y="65"/>
                  </a:lnTo>
                  <a:lnTo>
                    <a:pt x="23" y="65"/>
                  </a:lnTo>
                  <a:lnTo>
                    <a:pt x="7" y="54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68651" name="Line 84"/>
            <p:cNvSpPr>
              <a:spLocks noChangeShapeType="1"/>
            </p:cNvSpPr>
            <p:nvPr/>
          </p:nvSpPr>
          <p:spPr bwMode="auto">
            <a:xfrm flipH="1">
              <a:off x="2461" y="2337"/>
              <a:ext cx="693" cy="693"/>
            </a:xfrm>
            <a:prstGeom prst="line">
              <a:avLst/>
            </a:pr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68652" name="Line 85"/>
            <p:cNvSpPr>
              <a:spLocks noChangeShapeType="1"/>
            </p:cNvSpPr>
            <p:nvPr/>
          </p:nvSpPr>
          <p:spPr bwMode="auto">
            <a:xfrm>
              <a:off x="2461" y="3030"/>
              <a:ext cx="693" cy="692"/>
            </a:xfrm>
            <a:prstGeom prst="line">
              <a:avLst/>
            </a:pr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68653" name="Line 86"/>
            <p:cNvSpPr>
              <a:spLocks noChangeShapeType="1"/>
            </p:cNvSpPr>
            <p:nvPr/>
          </p:nvSpPr>
          <p:spPr bwMode="auto">
            <a:xfrm>
              <a:off x="3154" y="2337"/>
              <a:ext cx="693" cy="693"/>
            </a:xfrm>
            <a:prstGeom prst="line">
              <a:avLst/>
            </a:pr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68654" name="Line 87"/>
            <p:cNvSpPr>
              <a:spLocks noChangeShapeType="1"/>
            </p:cNvSpPr>
            <p:nvPr/>
          </p:nvSpPr>
          <p:spPr bwMode="auto">
            <a:xfrm flipH="1">
              <a:off x="3154" y="3030"/>
              <a:ext cx="693" cy="692"/>
            </a:xfrm>
            <a:prstGeom prst="line">
              <a:avLst/>
            </a:pr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68655" name="Line 88"/>
            <p:cNvSpPr>
              <a:spLocks noChangeShapeType="1"/>
            </p:cNvSpPr>
            <p:nvPr/>
          </p:nvSpPr>
          <p:spPr bwMode="auto">
            <a:xfrm>
              <a:off x="2461" y="3030"/>
              <a:ext cx="1386" cy="1"/>
            </a:xfrm>
            <a:prstGeom prst="line">
              <a:avLst/>
            </a:pr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68656" name="Rectangle 89"/>
            <p:cNvSpPr>
              <a:spLocks noChangeArrowheads="1"/>
            </p:cNvSpPr>
            <p:nvPr/>
          </p:nvSpPr>
          <p:spPr bwMode="auto">
            <a:xfrm>
              <a:off x="3100" y="2063"/>
              <a:ext cx="193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68657" name="Rectangle 90"/>
            <p:cNvSpPr>
              <a:spLocks noChangeArrowheads="1"/>
            </p:cNvSpPr>
            <p:nvPr/>
          </p:nvSpPr>
          <p:spPr bwMode="auto">
            <a:xfrm>
              <a:off x="2233" y="2910"/>
              <a:ext cx="193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68658" name="Rectangle 91"/>
            <p:cNvSpPr>
              <a:spLocks noChangeArrowheads="1"/>
            </p:cNvSpPr>
            <p:nvPr/>
          </p:nvSpPr>
          <p:spPr bwMode="auto">
            <a:xfrm>
              <a:off x="3967" y="2910"/>
              <a:ext cx="193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68659" name="Rectangle 92"/>
            <p:cNvSpPr>
              <a:spLocks noChangeArrowheads="1"/>
            </p:cNvSpPr>
            <p:nvPr/>
          </p:nvSpPr>
          <p:spPr bwMode="auto">
            <a:xfrm>
              <a:off x="3100" y="3757"/>
              <a:ext cx="193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</p:grpSp>
      <p:sp>
        <p:nvSpPr>
          <p:cNvPr id="68613" name="Rectangle 94"/>
          <p:cNvSpPr>
            <a:spLocks noChangeArrowheads="1"/>
          </p:cNvSpPr>
          <p:nvPr/>
        </p:nvSpPr>
        <p:spPr bwMode="auto">
          <a:xfrm>
            <a:off x="1000125" y="3643313"/>
            <a:ext cx="449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/>
              <a:t>G</a:t>
            </a:r>
            <a:r>
              <a:rPr lang="en-US" b="1" baseline="-25000"/>
              <a:t>1</a:t>
            </a:r>
            <a:endParaRPr lang="en-US"/>
          </a:p>
        </p:txBody>
      </p:sp>
      <p:sp>
        <p:nvSpPr>
          <p:cNvPr id="126" name="Content Placeholder 3"/>
          <p:cNvSpPr txBox="1">
            <a:spLocks/>
          </p:cNvSpPr>
          <p:nvPr/>
        </p:nvSpPr>
        <p:spPr bwMode="auto">
          <a:xfrm>
            <a:off x="2357438" y="3717032"/>
            <a:ext cx="6357937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2400" b="1" i="1" dirty="0">
                <a:latin typeface="+mn-lt"/>
              </a:rPr>
              <a:t>G</a:t>
            </a:r>
            <a:r>
              <a:rPr lang="en-US" sz="2400" b="1" baseline="-25000" dirty="0">
                <a:latin typeface="+mn-lt"/>
              </a:rPr>
              <a:t>2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b="1" dirty="0" err="1">
                <a:latin typeface="+mn-lt"/>
              </a:rPr>
              <a:t>adalah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b="1" dirty="0" err="1">
                <a:latin typeface="+mn-lt"/>
              </a:rPr>
              <a:t>graf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b="1" dirty="0" err="1">
                <a:latin typeface="+mn-lt"/>
              </a:rPr>
              <a:t>dengan</a:t>
            </a:r>
            <a:r>
              <a:rPr lang="en-US" sz="2400" b="1" dirty="0">
                <a:latin typeface="+mn-lt"/>
              </a:rPr>
              <a:t> </a:t>
            </a:r>
            <a:endParaRPr lang="en-US" sz="2400" dirty="0">
              <a:latin typeface="+mn-lt"/>
            </a:endParaRPr>
          </a:p>
          <a:p>
            <a:pPr>
              <a:defRPr/>
            </a:pPr>
            <a:r>
              <a:rPr lang="en-US" sz="2400" b="1" i="1" dirty="0">
                <a:latin typeface="+mn-lt"/>
              </a:rPr>
              <a:t>V</a:t>
            </a:r>
            <a:r>
              <a:rPr lang="en-US" sz="2400" b="1" dirty="0">
                <a:latin typeface="+mn-lt"/>
              </a:rPr>
              <a:t> = { 1, 2, 3, 4  }    </a:t>
            </a:r>
            <a:endParaRPr lang="en-US" sz="2400" dirty="0">
              <a:latin typeface="+mn-lt"/>
            </a:endParaRPr>
          </a:p>
          <a:p>
            <a:pPr>
              <a:defRPr/>
            </a:pPr>
            <a:r>
              <a:rPr lang="en-US" sz="2400" b="1" i="1" dirty="0">
                <a:latin typeface="+mn-lt"/>
              </a:rPr>
              <a:t>E</a:t>
            </a:r>
            <a:r>
              <a:rPr lang="en-US" sz="2400" b="1" dirty="0">
                <a:latin typeface="+mn-lt"/>
              </a:rPr>
              <a:t> = { (1, 2), (2, 3), (1, 3), (1, 3), (2, 4), </a:t>
            </a:r>
          </a:p>
          <a:p>
            <a:pPr>
              <a:defRPr/>
            </a:pPr>
            <a:r>
              <a:rPr lang="en-US" sz="2400" b="1" dirty="0">
                <a:latin typeface="+mn-lt"/>
              </a:rPr>
              <a:t>         (3, 4), (3, 4) }   </a:t>
            </a:r>
            <a:endParaRPr lang="en-US" sz="2400" dirty="0">
              <a:latin typeface="+mn-lt"/>
            </a:endParaRPr>
          </a:p>
          <a:p>
            <a:pPr>
              <a:defRPr/>
            </a:pPr>
            <a:r>
              <a:rPr lang="en-US" sz="2400" b="1" i="1" dirty="0">
                <a:latin typeface="+mn-lt"/>
              </a:rPr>
              <a:t>  </a:t>
            </a:r>
            <a:r>
              <a:rPr lang="en-US" sz="2400" b="1" dirty="0">
                <a:latin typeface="+mn-lt"/>
              </a:rPr>
              <a:t> = { </a:t>
            </a:r>
            <a:r>
              <a:rPr lang="en-US" sz="2400" b="1" i="1" dirty="0">
                <a:latin typeface="+mn-lt"/>
              </a:rPr>
              <a:t>e</a:t>
            </a:r>
            <a:r>
              <a:rPr lang="en-US" sz="2400" b="1" baseline="-25000" dirty="0">
                <a:latin typeface="+mn-lt"/>
              </a:rPr>
              <a:t>1</a:t>
            </a:r>
            <a:r>
              <a:rPr lang="en-US" sz="2400" b="1" dirty="0">
                <a:latin typeface="+mn-lt"/>
              </a:rPr>
              <a:t>, </a:t>
            </a:r>
            <a:r>
              <a:rPr lang="en-US" sz="2400" b="1" i="1" dirty="0">
                <a:latin typeface="+mn-lt"/>
              </a:rPr>
              <a:t>e</a:t>
            </a:r>
            <a:r>
              <a:rPr lang="en-US" sz="2400" b="1" baseline="-25000" dirty="0">
                <a:latin typeface="+mn-lt"/>
              </a:rPr>
              <a:t>2</a:t>
            </a:r>
            <a:r>
              <a:rPr lang="en-US" sz="2400" b="1" dirty="0">
                <a:latin typeface="+mn-lt"/>
              </a:rPr>
              <a:t>, </a:t>
            </a:r>
            <a:r>
              <a:rPr lang="en-US" sz="2400" b="1" i="1" dirty="0">
                <a:latin typeface="+mn-lt"/>
              </a:rPr>
              <a:t>e</a:t>
            </a:r>
            <a:r>
              <a:rPr lang="en-US" sz="2400" b="1" baseline="-25000" dirty="0">
                <a:latin typeface="+mn-lt"/>
              </a:rPr>
              <a:t>3</a:t>
            </a:r>
            <a:r>
              <a:rPr lang="en-US" sz="2400" b="1" dirty="0">
                <a:latin typeface="+mn-lt"/>
              </a:rPr>
              <a:t>, </a:t>
            </a:r>
            <a:r>
              <a:rPr lang="en-US" sz="2400" b="1" i="1" dirty="0">
                <a:latin typeface="+mn-lt"/>
              </a:rPr>
              <a:t>e</a:t>
            </a:r>
            <a:r>
              <a:rPr lang="en-US" sz="2400" b="1" baseline="-25000" dirty="0">
                <a:latin typeface="+mn-lt"/>
              </a:rPr>
              <a:t>4</a:t>
            </a:r>
            <a:r>
              <a:rPr lang="en-US" sz="2400" b="1" dirty="0">
                <a:latin typeface="+mn-lt"/>
              </a:rPr>
              <a:t>, </a:t>
            </a:r>
            <a:r>
              <a:rPr lang="en-US" sz="2400" b="1" i="1" dirty="0">
                <a:latin typeface="+mn-lt"/>
              </a:rPr>
              <a:t>e</a:t>
            </a:r>
            <a:r>
              <a:rPr lang="en-US" sz="2400" b="1" baseline="-25000" dirty="0">
                <a:latin typeface="+mn-lt"/>
              </a:rPr>
              <a:t>5</a:t>
            </a:r>
            <a:r>
              <a:rPr lang="en-US" sz="2400" b="1" dirty="0">
                <a:latin typeface="+mn-lt"/>
              </a:rPr>
              <a:t>, </a:t>
            </a:r>
            <a:r>
              <a:rPr lang="en-US" sz="2400" b="1" i="1" dirty="0">
                <a:latin typeface="+mn-lt"/>
              </a:rPr>
              <a:t>e</a:t>
            </a:r>
            <a:r>
              <a:rPr lang="en-US" sz="2400" b="1" baseline="-25000" dirty="0">
                <a:latin typeface="+mn-lt"/>
              </a:rPr>
              <a:t>6</a:t>
            </a:r>
            <a:r>
              <a:rPr lang="en-US" sz="2400" b="1" dirty="0">
                <a:latin typeface="+mn-lt"/>
              </a:rPr>
              <a:t>, </a:t>
            </a:r>
            <a:r>
              <a:rPr lang="en-US" sz="2400" b="1" i="1" dirty="0">
                <a:latin typeface="+mn-lt"/>
              </a:rPr>
              <a:t>e</a:t>
            </a:r>
            <a:r>
              <a:rPr lang="en-US" sz="2400" b="1" baseline="-25000" dirty="0">
                <a:latin typeface="+mn-lt"/>
              </a:rPr>
              <a:t>7</a:t>
            </a:r>
            <a:r>
              <a:rPr lang="en-US" sz="2400" b="1" dirty="0">
                <a:latin typeface="+mn-lt"/>
              </a:rPr>
              <a:t>}</a:t>
            </a:r>
            <a:endParaRPr lang="en-US" sz="2400" dirty="0">
              <a:latin typeface="+mn-lt"/>
            </a:endParaRPr>
          </a:p>
        </p:txBody>
      </p:sp>
      <p:grpSp>
        <p:nvGrpSpPr>
          <p:cNvPr id="68615" name="Group 128"/>
          <p:cNvGrpSpPr>
            <a:grpSpLocks/>
          </p:cNvGrpSpPr>
          <p:nvPr/>
        </p:nvGrpSpPr>
        <p:grpSpPr bwMode="auto">
          <a:xfrm>
            <a:off x="214313" y="4000500"/>
            <a:ext cx="1928812" cy="2357438"/>
            <a:chOff x="214282" y="4000504"/>
            <a:chExt cx="1928826" cy="2357454"/>
          </a:xfrm>
        </p:grpSpPr>
        <p:grpSp>
          <p:nvGrpSpPr>
            <p:cNvPr id="68616" name="Group 93"/>
            <p:cNvGrpSpPr>
              <a:grpSpLocks/>
            </p:cNvGrpSpPr>
            <p:nvPr/>
          </p:nvGrpSpPr>
          <p:grpSpPr bwMode="auto">
            <a:xfrm>
              <a:off x="214282" y="4000504"/>
              <a:ext cx="1928826" cy="1928826"/>
              <a:chOff x="4660" y="2063"/>
              <a:chExt cx="1927" cy="1971"/>
            </a:xfrm>
          </p:grpSpPr>
          <p:sp>
            <p:nvSpPr>
              <p:cNvPr id="68618" name="Freeform 94"/>
              <p:cNvSpPr>
                <a:spLocks/>
              </p:cNvSpPr>
              <p:nvPr/>
            </p:nvSpPr>
            <p:spPr bwMode="auto">
              <a:xfrm>
                <a:off x="4853" y="2995"/>
                <a:ext cx="69" cy="65"/>
              </a:xfrm>
              <a:custGeom>
                <a:avLst/>
                <a:gdLst>
                  <a:gd name="T0" fmla="*/ 0 w 69"/>
                  <a:gd name="T1" fmla="*/ 35 h 65"/>
                  <a:gd name="T2" fmla="*/ 7 w 69"/>
                  <a:gd name="T3" fmla="*/ 15 h 65"/>
                  <a:gd name="T4" fmla="*/ 23 w 69"/>
                  <a:gd name="T5" fmla="*/ 0 h 65"/>
                  <a:gd name="T6" fmla="*/ 46 w 69"/>
                  <a:gd name="T7" fmla="*/ 0 h 65"/>
                  <a:gd name="T8" fmla="*/ 61 w 69"/>
                  <a:gd name="T9" fmla="*/ 15 h 65"/>
                  <a:gd name="T10" fmla="*/ 69 w 69"/>
                  <a:gd name="T11" fmla="*/ 35 h 65"/>
                  <a:gd name="T12" fmla="*/ 61 w 69"/>
                  <a:gd name="T13" fmla="*/ 54 h 65"/>
                  <a:gd name="T14" fmla="*/ 46 w 69"/>
                  <a:gd name="T15" fmla="*/ 65 h 65"/>
                  <a:gd name="T16" fmla="*/ 23 w 69"/>
                  <a:gd name="T17" fmla="*/ 65 h 65"/>
                  <a:gd name="T18" fmla="*/ 7 w 69"/>
                  <a:gd name="T19" fmla="*/ 54 h 65"/>
                  <a:gd name="T20" fmla="*/ 0 w 69"/>
                  <a:gd name="T21" fmla="*/ 35 h 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9"/>
                  <a:gd name="T34" fmla="*/ 0 h 65"/>
                  <a:gd name="T35" fmla="*/ 69 w 69"/>
                  <a:gd name="T36" fmla="*/ 65 h 6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9" h="65">
                    <a:moveTo>
                      <a:pt x="0" y="35"/>
                    </a:moveTo>
                    <a:lnTo>
                      <a:pt x="7" y="15"/>
                    </a:lnTo>
                    <a:lnTo>
                      <a:pt x="23" y="0"/>
                    </a:lnTo>
                    <a:lnTo>
                      <a:pt x="46" y="0"/>
                    </a:lnTo>
                    <a:lnTo>
                      <a:pt x="61" y="15"/>
                    </a:lnTo>
                    <a:lnTo>
                      <a:pt x="69" y="35"/>
                    </a:lnTo>
                    <a:lnTo>
                      <a:pt x="61" y="54"/>
                    </a:lnTo>
                    <a:lnTo>
                      <a:pt x="46" y="65"/>
                    </a:lnTo>
                    <a:lnTo>
                      <a:pt x="23" y="65"/>
                    </a:lnTo>
                    <a:lnTo>
                      <a:pt x="7" y="54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68619" name="Freeform 95"/>
              <p:cNvSpPr>
                <a:spLocks/>
              </p:cNvSpPr>
              <p:nvPr/>
            </p:nvSpPr>
            <p:spPr bwMode="auto">
              <a:xfrm>
                <a:off x="5546" y="3688"/>
                <a:ext cx="69" cy="65"/>
              </a:xfrm>
              <a:custGeom>
                <a:avLst/>
                <a:gdLst>
                  <a:gd name="T0" fmla="*/ 0 w 69"/>
                  <a:gd name="T1" fmla="*/ 34 h 65"/>
                  <a:gd name="T2" fmla="*/ 8 w 69"/>
                  <a:gd name="T3" fmla="*/ 15 h 65"/>
                  <a:gd name="T4" fmla="*/ 23 w 69"/>
                  <a:gd name="T5" fmla="*/ 0 h 65"/>
                  <a:gd name="T6" fmla="*/ 46 w 69"/>
                  <a:gd name="T7" fmla="*/ 0 h 65"/>
                  <a:gd name="T8" fmla="*/ 62 w 69"/>
                  <a:gd name="T9" fmla="*/ 15 h 65"/>
                  <a:gd name="T10" fmla="*/ 69 w 69"/>
                  <a:gd name="T11" fmla="*/ 34 h 65"/>
                  <a:gd name="T12" fmla="*/ 62 w 69"/>
                  <a:gd name="T13" fmla="*/ 54 h 65"/>
                  <a:gd name="T14" fmla="*/ 46 w 69"/>
                  <a:gd name="T15" fmla="*/ 65 h 65"/>
                  <a:gd name="T16" fmla="*/ 23 w 69"/>
                  <a:gd name="T17" fmla="*/ 65 h 65"/>
                  <a:gd name="T18" fmla="*/ 8 w 69"/>
                  <a:gd name="T19" fmla="*/ 54 h 65"/>
                  <a:gd name="T20" fmla="*/ 0 w 69"/>
                  <a:gd name="T21" fmla="*/ 34 h 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9"/>
                  <a:gd name="T34" fmla="*/ 0 h 65"/>
                  <a:gd name="T35" fmla="*/ 69 w 69"/>
                  <a:gd name="T36" fmla="*/ 65 h 6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9" h="65">
                    <a:moveTo>
                      <a:pt x="0" y="34"/>
                    </a:moveTo>
                    <a:lnTo>
                      <a:pt x="8" y="15"/>
                    </a:lnTo>
                    <a:lnTo>
                      <a:pt x="23" y="0"/>
                    </a:lnTo>
                    <a:lnTo>
                      <a:pt x="46" y="0"/>
                    </a:lnTo>
                    <a:lnTo>
                      <a:pt x="62" y="15"/>
                    </a:lnTo>
                    <a:lnTo>
                      <a:pt x="69" y="34"/>
                    </a:lnTo>
                    <a:lnTo>
                      <a:pt x="62" y="54"/>
                    </a:lnTo>
                    <a:lnTo>
                      <a:pt x="46" y="65"/>
                    </a:lnTo>
                    <a:lnTo>
                      <a:pt x="23" y="65"/>
                    </a:lnTo>
                    <a:lnTo>
                      <a:pt x="8" y="5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68620" name="Freeform 96"/>
              <p:cNvSpPr>
                <a:spLocks/>
              </p:cNvSpPr>
              <p:nvPr/>
            </p:nvSpPr>
            <p:spPr bwMode="auto">
              <a:xfrm>
                <a:off x="5546" y="2302"/>
                <a:ext cx="69" cy="65"/>
              </a:xfrm>
              <a:custGeom>
                <a:avLst/>
                <a:gdLst>
                  <a:gd name="T0" fmla="*/ 0 w 69"/>
                  <a:gd name="T1" fmla="*/ 35 h 65"/>
                  <a:gd name="T2" fmla="*/ 8 w 69"/>
                  <a:gd name="T3" fmla="*/ 15 h 65"/>
                  <a:gd name="T4" fmla="*/ 23 w 69"/>
                  <a:gd name="T5" fmla="*/ 0 h 65"/>
                  <a:gd name="T6" fmla="*/ 46 w 69"/>
                  <a:gd name="T7" fmla="*/ 0 h 65"/>
                  <a:gd name="T8" fmla="*/ 62 w 69"/>
                  <a:gd name="T9" fmla="*/ 15 h 65"/>
                  <a:gd name="T10" fmla="*/ 69 w 69"/>
                  <a:gd name="T11" fmla="*/ 35 h 65"/>
                  <a:gd name="T12" fmla="*/ 62 w 69"/>
                  <a:gd name="T13" fmla="*/ 54 h 65"/>
                  <a:gd name="T14" fmla="*/ 46 w 69"/>
                  <a:gd name="T15" fmla="*/ 65 h 65"/>
                  <a:gd name="T16" fmla="*/ 23 w 69"/>
                  <a:gd name="T17" fmla="*/ 65 h 65"/>
                  <a:gd name="T18" fmla="*/ 8 w 69"/>
                  <a:gd name="T19" fmla="*/ 54 h 65"/>
                  <a:gd name="T20" fmla="*/ 0 w 69"/>
                  <a:gd name="T21" fmla="*/ 35 h 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9"/>
                  <a:gd name="T34" fmla="*/ 0 h 65"/>
                  <a:gd name="T35" fmla="*/ 69 w 69"/>
                  <a:gd name="T36" fmla="*/ 65 h 6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9" h="65">
                    <a:moveTo>
                      <a:pt x="0" y="35"/>
                    </a:moveTo>
                    <a:lnTo>
                      <a:pt x="8" y="15"/>
                    </a:lnTo>
                    <a:lnTo>
                      <a:pt x="23" y="0"/>
                    </a:lnTo>
                    <a:lnTo>
                      <a:pt x="46" y="0"/>
                    </a:lnTo>
                    <a:lnTo>
                      <a:pt x="62" y="15"/>
                    </a:lnTo>
                    <a:lnTo>
                      <a:pt x="69" y="35"/>
                    </a:lnTo>
                    <a:lnTo>
                      <a:pt x="62" y="54"/>
                    </a:lnTo>
                    <a:lnTo>
                      <a:pt x="46" y="65"/>
                    </a:lnTo>
                    <a:lnTo>
                      <a:pt x="23" y="65"/>
                    </a:lnTo>
                    <a:lnTo>
                      <a:pt x="8" y="54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68621" name="Freeform 97"/>
              <p:cNvSpPr>
                <a:spLocks/>
              </p:cNvSpPr>
              <p:nvPr/>
            </p:nvSpPr>
            <p:spPr bwMode="auto">
              <a:xfrm>
                <a:off x="6239" y="2995"/>
                <a:ext cx="70" cy="65"/>
              </a:xfrm>
              <a:custGeom>
                <a:avLst/>
                <a:gdLst>
                  <a:gd name="T0" fmla="*/ 0 w 70"/>
                  <a:gd name="T1" fmla="*/ 35 h 65"/>
                  <a:gd name="T2" fmla="*/ 8 w 70"/>
                  <a:gd name="T3" fmla="*/ 15 h 65"/>
                  <a:gd name="T4" fmla="*/ 24 w 70"/>
                  <a:gd name="T5" fmla="*/ 0 h 65"/>
                  <a:gd name="T6" fmla="*/ 47 w 70"/>
                  <a:gd name="T7" fmla="*/ 0 h 65"/>
                  <a:gd name="T8" fmla="*/ 62 w 70"/>
                  <a:gd name="T9" fmla="*/ 15 h 65"/>
                  <a:gd name="T10" fmla="*/ 70 w 70"/>
                  <a:gd name="T11" fmla="*/ 35 h 65"/>
                  <a:gd name="T12" fmla="*/ 62 w 70"/>
                  <a:gd name="T13" fmla="*/ 54 h 65"/>
                  <a:gd name="T14" fmla="*/ 47 w 70"/>
                  <a:gd name="T15" fmla="*/ 65 h 65"/>
                  <a:gd name="T16" fmla="*/ 24 w 70"/>
                  <a:gd name="T17" fmla="*/ 65 h 65"/>
                  <a:gd name="T18" fmla="*/ 8 w 70"/>
                  <a:gd name="T19" fmla="*/ 54 h 65"/>
                  <a:gd name="T20" fmla="*/ 0 w 70"/>
                  <a:gd name="T21" fmla="*/ 35 h 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0"/>
                  <a:gd name="T34" fmla="*/ 0 h 65"/>
                  <a:gd name="T35" fmla="*/ 70 w 70"/>
                  <a:gd name="T36" fmla="*/ 65 h 6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0" h="65">
                    <a:moveTo>
                      <a:pt x="0" y="35"/>
                    </a:moveTo>
                    <a:lnTo>
                      <a:pt x="8" y="15"/>
                    </a:lnTo>
                    <a:lnTo>
                      <a:pt x="24" y="0"/>
                    </a:lnTo>
                    <a:lnTo>
                      <a:pt x="47" y="0"/>
                    </a:lnTo>
                    <a:lnTo>
                      <a:pt x="62" y="15"/>
                    </a:lnTo>
                    <a:lnTo>
                      <a:pt x="70" y="35"/>
                    </a:lnTo>
                    <a:lnTo>
                      <a:pt x="62" y="54"/>
                    </a:lnTo>
                    <a:lnTo>
                      <a:pt x="47" y="65"/>
                    </a:lnTo>
                    <a:lnTo>
                      <a:pt x="24" y="65"/>
                    </a:lnTo>
                    <a:lnTo>
                      <a:pt x="8" y="54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68622" name="Freeform 98"/>
              <p:cNvSpPr>
                <a:spLocks/>
              </p:cNvSpPr>
              <p:nvPr/>
            </p:nvSpPr>
            <p:spPr bwMode="auto">
              <a:xfrm>
                <a:off x="5581" y="2337"/>
                <a:ext cx="693" cy="693"/>
              </a:xfrm>
              <a:custGeom>
                <a:avLst/>
                <a:gdLst>
                  <a:gd name="T0" fmla="*/ 0 w 693"/>
                  <a:gd name="T1" fmla="*/ 0 h 693"/>
                  <a:gd name="T2" fmla="*/ 38 w 693"/>
                  <a:gd name="T3" fmla="*/ 103 h 693"/>
                  <a:gd name="T4" fmla="*/ 88 w 693"/>
                  <a:gd name="T5" fmla="*/ 207 h 693"/>
                  <a:gd name="T6" fmla="*/ 150 w 693"/>
                  <a:gd name="T7" fmla="*/ 304 h 693"/>
                  <a:gd name="T8" fmla="*/ 219 w 693"/>
                  <a:gd name="T9" fmla="*/ 392 h 693"/>
                  <a:gd name="T10" fmla="*/ 300 w 693"/>
                  <a:gd name="T11" fmla="*/ 469 h 693"/>
                  <a:gd name="T12" fmla="*/ 389 w 693"/>
                  <a:gd name="T13" fmla="*/ 542 h 693"/>
                  <a:gd name="T14" fmla="*/ 485 w 693"/>
                  <a:gd name="T15" fmla="*/ 604 h 693"/>
                  <a:gd name="T16" fmla="*/ 585 w 693"/>
                  <a:gd name="T17" fmla="*/ 654 h 693"/>
                  <a:gd name="T18" fmla="*/ 693 w 693"/>
                  <a:gd name="T19" fmla="*/ 693 h 69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93"/>
                  <a:gd name="T31" fmla="*/ 0 h 693"/>
                  <a:gd name="T32" fmla="*/ 693 w 693"/>
                  <a:gd name="T33" fmla="*/ 693 h 69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93" h="693">
                    <a:moveTo>
                      <a:pt x="0" y="0"/>
                    </a:moveTo>
                    <a:lnTo>
                      <a:pt x="38" y="103"/>
                    </a:lnTo>
                    <a:lnTo>
                      <a:pt x="88" y="207"/>
                    </a:lnTo>
                    <a:lnTo>
                      <a:pt x="150" y="304"/>
                    </a:lnTo>
                    <a:lnTo>
                      <a:pt x="219" y="392"/>
                    </a:lnTo>
                    <a:lnTo>
                      <a:pt x="300" y="469"/>
                    </a:lnTo>
                    <a:lnTo>
                      <a:pt x="389" y="542"/>
                    </a:lnTo>
                    <a:lnTo>
                      <a:pt x="485" y="604"/>
                    </a:lnTo>
                    <a:lnTo>
                      <a:pt x="585" y="654"/>
                    </a:lnTo>
                    <a:lnTo>
                      <a:pt x="693" y="693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68623" name="Freeform 99"/>
              <p:cNvSpPr>
                <a:spLocks/>
              </p:cNvSpPr>
              <p:nvPr/>
            </p:nvSpPr>
            <p:spPr bwMode="auto">
              <a:xfrm>
                <a:off x="5581" y="3030"/>
                <a:ext cx="693" cy="692"/>
              </a:xfrm>
              <a:custGeom>
                <a:avLst/>
                <a:gdLst>
                  <a:gd name="T0" fmla="*/ 693 w 693"/>
                  <a:gd name="T1" fmla="*/ 0 h 692"/>
                  <a:gd name="T2" fmla="*/ 585 w 693"/>
                  <a:gd name="T3" fmla="*/ 38 h 692"/>
                  <a:gd name="T4" fmla="*/ 485 w 693"/>
                  <a:gd name="T5" fmla="*/ 88 h 692"/>
                  <a:gd name="T6" fmla="*/ 389 w 693"/>
                  <a:gd name="T7" fmla="*/ 150 h 692"/>
                  <a:gd name="T8" fmla="*/ 300 w 693"/>
                  <a:gd name="T9" fmla="*/ 219 h 692"/>
                  <a:gd name="T10" fmla="*/ 219 w 693"/>
                  <a:gd name="T11" fmla="*/ 300 h 692"/>
                  <a:gd name="T12" fmla="*/ 150 w 693"/>
                  <a:gd name="T13" fmla="*/ 388 h 692"/>
                  <a:gd name="T14" fmla="*/ 88 w 693"/>
                  <a:gd name="T15" fmla="*/ 485 h 692"/>
                  <a:gd name="T16" fmla="*/ 38 w 693"/>
                  <a:gd name="T17" fmla="*/ 585 h 692"/>
                  <a:gd name="T18" fmla="*/ 0 w 693"/>
                  <a:gd name="T19" fmla="*/ 692 h 69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93"/>
                  <a:gd name="T31" fmla="*/ 0 h 692"/>
                  <a:gd name="T32" fmla="*/ 693 w 693"/>
                  <a:gd name="T33" fmla="*/ 692 h 69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93" h="692">
                    <a:moveTo>
                      <a:pt x="693" y="0"/>
                    </a:moveTo>
                    <a:lnTo>
                      <a:pt x="585" y="38"/>
                    </a:lnTo>
                    <a:lnTo>
                      <a:pt x="485" y="88"/>
                    </a:lnTo>
                    <a:lnTo>
                      <a:pt x="389" y="150"/>
                    </a:lnTo>
                    <a:lnTo>
                      <a:pt x="300" y="219"/>
                    </a:lnTo>
                    <a:lnTo>
                      <a:pt x="219" y="300"/>
                    </a:lnTo>
                    <a:lnTo>
                      <a:pt x="150" y="388"/>
                    </a:lnTo>
                    <a:lnTo>
                      <a:pt x="88" y="485"/>
                    </a:lnTo>
                    <a:lnTo>
                      <a:pt x="38" y="585"/>
                    </a:lnTo>
                    <a:lnTo>
                      <a:pt x="0" y="692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68624" name="Line 100"/>
              <p:cNvSpPr>
                <a:spLocks noChangeShapeType="1"/>
              </p:cNvSpPr>
              <p:nvPr/>
            </p:nvSpPr>
            <p:spPr bwMode="auto">
              <a:xfrm>
                <a:off x="4887" y="3030"/>
                <a:ext cx="694" cy="692"/>
              </a:xfrm>
              <a:prstGeom prst="line">
                <a:avLst/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68625" name="Line 101"/>
              <p:cNvSpPr>
                <a:spLocks noChangeShapeType="1"/>
              </p:cNvSpPr>
              <p:nvPr/>
            </p:nvSpPr>
            <p:spPr bwMode="auto">
              <a:xfrm flipH="1">
                <a:off x="4887" y="2337"/>
                <a:ext cx="694" cy="693"/>
              </a:xfrm>
              <a:prstGeom prst="line">
                <a:avLst/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68626" name="Line 102"/>
              <p:cNvSpPr>
                <a:spLocks noChangeShapeType="1"/>
              </p:cNvSpPr>
              <p:nvPr/>
            </p:nvSpPr>
            <p:spPr bwMode="auto">
              <a:xfrm>
                <a:off x="4887" y="3030"/>
                <a:ext cx="1387" cy="1"/>
              </a:xfrm>
              <a:prstGeom prst="line">
                <a:avLst/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68627" name="Freeform 103"/>
              <p:cNvSpPr>
                <a:spLocks/>
              </p:cNvSpPr>
              <p:nvPr/>
            </p:nvSpPr>
            <p:spPr bwMode="auto">
              <a:xfrm>
                <a:off x="5581" y="2337"/>
                <a:ext cx="693" cy="693"/>
              </a:xfrm>
              <a:custGeom>
                <a:avLst/>
                <a:gdLst>
                  <a:gd name="T0" fmla="*/ 0 w 693"/>
                  <a:gd name="T1" fmla="*/ 0 h 693"/>
                  <a:gd name="T2" fmla="*/ 96 w 693"/>
                  <a:gd name="T3" fmla="*/ 11 h 693"/>
                  <a:gd name="T4" fmla="*/ 189 w 693"/>
                  <a:gd name="T5" fmla="*/ 34 h 693"/>
                  <a:gd name="T6" fmla="*/ 281 w 693"/>
                  <a:gd name="T7" fmla="*/ 73 h 693"/>
                  <a:gd name="T8" fmla="*/ 366 w 693"/>
                  <a:gd name="T9" fmla="*/ 123 h 693"/>
                  <a:gd name="T10" fmla="*/ 443 w 693"/>
                  <a:gd name="T11" fmla="*/ 180 h 693"/>
                  <a:gd name="T12" fmla="*/ 512 w 693"/>
                  <a:gd name="T13" fmla="*/ 250 h 693"/>
                  <a:gd name="T14" fmla="*/ 570 w 693"/>
                  <a:gd name="T15" fmla="*/ 327 h 693"/>
                  <a:gd name="T16" fmla="*/ 620 w 693"/>
                  <a:gd name="T17" fmla="*/ 411 h 693"/>
                  <a:gd name="T18" fmla="*/ 655 w 693"/>
                  <a:gd name="T19" fmla="*/ 500 h 693"/>
                  <a:gd name="T20" fmla="*/ 682 w 693"/>
                  <a:gd name="T21" fmla="*/ 596 h 693"/>
                  <a:gd name="T22" fmla="*/ 693 w 693"/>
                  <a:gd name="T23" fmla="*/ 693 h 69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93"/>
                  <a:gd name="T37" fmla="*/ 0 h 693"/>
                  <a:gd name="T38" fmla="*/ 693 w 693"/>
                  <a:gd name="T39" fmla="*/ 693 h 69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93" h="693">
                    <a:moveTo>
                      <a:pt x="0" y="0"/>
                    </a:moveTo>
                    <a:lnTo>
                      <a:pt x="96" y="11"/>
                    </a:lnTo>
                    <a:lnTo>
                      <a:pt x="189" y="34"/>
                    </a:lnTo>
                    <a:lnTo>
                      <a:pt x="281" y="73"/>
                    </a:lnTo>
                    <a:lnTo>
                      <a:pt x="366" y="123"/>
                    </a:lnTo>
                    <a:lnTo>
                      <a:pt x="443" y="180"/>
                    </a:lnTo>
                    <a:lnTo>
                      <a:pt x="512" y="250"/>
                    </a:lnTo>
                    <a:lnTo>
                      <a:pt x="570" y="327"/>
                    </a:lnTo>
                    <a:lnTo>
                      <a:pt x="620" y="411"/>
                    </a:lnTo>
                    <a:lnTo>
                      <a:pt x="655" y="500"/>
                    </a:lnTo>
                    <a:lnTo>
                      <a:pt x="682" y="596"/>
                    </a:lnTo>
                    <a:lnTo>
                      <a:pt x="693" y="693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68628" name="Freeform 104"/>
              <p:cNvSpPr>
                <a:spLocks/>
              </p:cNvSpPr>
              <p:nvPr/>
            </p:nvSpPr>
            <p:spPr bwMode="auto">
              <a:xfrm>
                <a:off x="5581" y="3030"/>
                <a:ext cx="693" cy="692"/>
              </a:xfrm>
              <a:custGeom>
                <a:avLst/>
                <a:gdLst>
                  <a:gd name="T0" fmla="*/ 693 w 693"/>
                  <a:gd name="T1" fmla="*/ 0 h 692"/>
                  <a:gd name="T2" fmla="*/ 655 w 693"/>
                  <a:gd name="T3" fmla="*/ 103 h 692"/>
                  <a:gd name="T4" fmla="*/ 605 w 693"/>
                  <a:gd name="T5" fmla="*/ 207 h 692"/>
                  <a:gd name="T6" fmla="*/ 543 w 693"/>
                  <a:gd name="T7" fmla="*/ 304 h 692"/>
                  <a:gd name="T8" fmla="*/ 470 w 693"/>
                  <a:gd name="T9" fmla="*/ 392 h 692"/>
                  <a:gd name="T10" fmla="*/ 393 w 693"/>
                  <a:gd name="T11" fmla="*/ 469 h 692"/>
                  <a:gd name="T12" fmla="*/ 304 w 693"/>
                  <a:gd name="T13" fmla="*/ 542 h 692"/>
                  <a:gd name="T14" fmla="*/ 208 w 693"/>
                  <a:gd name="T15" fmla="*/ 604 h 692"/>
                  <a:gd name="T16" fmla="*/ 104 w 693"/>
                  <a:gd name="T17" fmla="*/ 654 h 692"/>
                  <a:gd name="T18" fmla="*/ 0 w 693"/>
                  <a:gd name="T19" fmla="*/ 692 h 69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93"/>
                  <a:gd name="T31" fmla="*/ 0 h 692"/>
                  <a:gd name="T32" fmla="*/ 693 w 693"/>
                  <a:gd name="T33" fmla="*/ 692 h 69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93" h="692">
                    <a:moveTo>
                      <a:pt x="693" y="0"/>
                    </a:moveTo>
                    <a:lnTo>
                      <a:pt x="655" y="103"/>
                    </a:lnTo>
                    <a:lnTo>
                      <a:pt x="605" y="207"/>
                    </a:lnTo>
                    <a:lnTo>
                      <a:pt x="543" y="304"/>
                    </a:lnTo>
                    <a:lnTo>
                      <a:pt x="470" y="392"/>
                    </a:lnTo>
                    <a:lnTo>
                      <a:pt x="393" y="469"/>
                    </a:lnTo>
                    <a:lnTo>
                      <a:pt x="304" y="542"/>
                    </a:lnTo>
                    <a:lnTo>
                      <a:pt x="208" y="604"/>
                    </a:lnTo>
                    <a:lnTo>
                      <a:pt x="104" y="654"/>
                    </a:lnTo>
                    <a:lnTo>
                      <a:pt x="0" y="692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68629" name="Rectangle 105"/>
              <p:cNvSpPr>
                <a:spLocks noChangeArrowheads="1"/>
              </p:cNvSpPr>
              <p:nvPr/>
            </p:nvSpPr>
            <p:spPr bwMode="auto">
              <a:xfrm>
                <a:off x="5527" y="2063"/>
                <a:ext cx="193" cy="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1</a:t>
                </a:r>
                <a:endParaRPr lang="en-US"/>
              </a:p>
            </p:txBody>
          </p:sp>
          <p:sp>
            <p:nvSpPr>
              <p:cNvPr id="68630" name="Rectangle 106"/>
              <p:cNvSpPr>
                <a:spLocks noChangeArrowheads="1"/>
              </p:cNvSpPr>
              <p:nvPr/>
            </p:nvSpPr>
            <p:spPr bwMode="auto">
              <a:xfrm>
                <a:off x="4660" y="2910"/>
                <a:ext cx="193" cy="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2</a:t>
                </a:r>
                <a:endParaRPr lang="en-US"/>
              </a:p>
            </p:txBody>
          </p:sp>
          <p:sp>
            <p:nvSpPr>
              <p:cNvPr id="68631" name="Rectangle 107"/>
              <p:cNvSpPr>
                <a:spLocks noChangeArrowheads="1"/>
              </p:cNvSpPr>
              <p:nvPr/>
            </p:nvSpPr>
            <p:spPr bwMode="auto">
              <a:xfrm>
                <a:off x="6394" y="2910"/>
                <a:ext cx="193" cy="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3</a:t>
                </a:r>
                <a:endParaRPr lang="en-US"/>
              </a:p>
            </p:txBody>
          </p:sp>
          <p:sp>
            <p:nvSpPr>
              <p:cNvPr id="68632" name="Rectangle 108"/>
              <p:cNvSpPr>
                <a:spLocks noChangeArrowheads="1"/>
              </p:cNvSpPr>
              <p:nvPr/>
            </p:nvSpPr>
            <p:spPr bwMode="auto">
              <a:xfrm>
                <a:off x="5527" y="3757"/>
                <a:ext cx="193" cy="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4</a:t>
                </a:r>
                <a:endParaRPr lang="en-US"/>
              </a:p>
            </p:txBody>
          </p:sp>
          <p:sp>
            <p:nvSpPr>
              <p:cNvPr id="68633" name="Rectangle 109"/>
              <p:cNvSpPr>
                <a:spLocks noChangeArrowheads="1"/>
              </p:cNvSpPr>
              <p:nvPr/>
            </p:nvSpPr>
            <p:spPr bwMode="auto">
              <a:xfrm>
                <a:off x="5146" y="2371"/>
                <a:ext cx="193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 i="1">
                    <a:solidFill>
                      <a:srgbClr val="000000"/>
                    </a:solidFill>
                  </a:rPr>
                  <a:t>e</a:t>
                </a:r>
                <a:endParaRPr lang="en-US"/>
              </a:p>
            </p:txBody>
          </p:sp>
          <p:sp>
            <p:nvSpPr>
              <p:cNvPr id="68634" name="Rectangle 110"/>
              <p:cNvSpPr>
                <a:spLocks noChangeArrowheads="1"/>
              </p:cNvSpPr>
              <p:nvPr/>
            </p:nvSpPr>
            <p:spPr bwMode="auto">
              <a:xfrm>
                <a:off x="5253" y="2491"/>
                <a:ext cx="131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600">
                    <a:solidFill>
                      <a:srgbClr val="000000"/>
                    </a:solidFill>
                  </a:rPr>
                  <a:t>1</a:t>
                </a:r>
                <a:endParaRPr lang="en-US"/>
              </a:p>
            </p:txBody>
          </p:sp>
          <p:sp>
            <p:nvSpPr>
              <p:cNvPr id="68635" name="Rectangle 111"/>
              <p:cNvSpPr>
                <a:spLocks noChangeArrowheads="1"/>
              </p:cNvSpPr>
              <p:nvPr/>
            </p:nvSpPr>
            <p:spPr bwMode="auto">
              <a:xfrm>
                <a:off x="5361" y="2756"/>
                <a:ext cx="193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 i="1">
                    <a:solidFill>
                      <a:srgbClr val="000000"/>
                    </a:solidFill>
                  </a:rPr>
                  <a:t>e</a:t>
                </a:r>
                <a:endParaRPr lang="en-US"/>
              </a:p>
            </p:txBody>
          </p:sp>
          <p:sp>
            <p:nvSpPr>
              <p:cNvPr id="68636" name="Rectangle 112"/>
              <p:cNvSpPr>
                <a:spLocks noChangeArrowheads="1"/>
              </p:cNvSpPr>
              <p:nvPr/>
            </p:nvSpPr>
            <p:spPr bwMode="auto">
              <a:xfrm>
                <a:off x="5469" y="2876"/>
                <a:ext cx="131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600">
                    <a:solidFill>
                      <a:srgbClr val="000000"/>
                    </a:solidFill>
                  </a:rPr>
                  <a:t>2</a:t>
                </a:r>
                <a:endParaRPr lang="en-US"/>
              </a:p>
            </p:txBody>
          </p:sp>
          <p:sp>
            <p:nvSpPr>
              <p:cNvPr id="68637" name="Rectangle 113"/>
              <p:cNvSpPr>
                <a:spLocks noChangeArrowheads="1"/>
              </p:cNvSpPr>
              <p:nvPr/>
            </p:nvSpPr>
            <p:spPr bwMode="auto">
              <a:xfrm>
                <a:off x="5623" y="2564"/>
                <a:ext cx="193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 i="1">
                    <a:solidFill>
                      <a:srgbClr val="000000"/>
                    </a:solidFill>
                  </a:rPr>
                  <a:t>e</a:t>
                </a:r>
                <a:endParaRPr lang="en-US"/>
              </a:p>
            </p:txBody>
          </p:sp>
          <p:sp>
            <p:nvSpPr>
              <p:cNvPr id="68638" name="Rectangle 114"/>
              <p:cNvSpPr>
                <a:spLocks noChangeArrowheads="1"/>
              </p:cNvSpPr>
              <p:nvPr/>
            </p:nvSpPr>
            <p:spPr bwMode="auto">
              <a:xfrm>
                <a:off x="5731" y="2683"/>
                <a:ext cx="131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600">
                    <a:solidFill>
                      <a:srgbClr val="000000"/>
                    </a:solidFill>
                  </a:rPr>
                  <a:t>3</a:t>
                </a:r>
                <a:endParaRPr lang="en-US"/>
              </a:p>
            </p:txBody>
          </p:sp>
          <p:sp>
            <p:nvSpPr>
              <p:cNvPr id="68639" name="Rectangle 115"/>
              <p:cNvSpPr>
                <a:spLocks noChangeArrowheads="1"/>
              </p:cNvSpPr>
              <p:nvPr/>
            </p:nvSpPr>
            <p:spPr bwMode="auto">
              <a:xfrm>
                <a:off x="6055" y="2371"/>
                <a:ext cx="193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 i="1">
                    <a:solidFill>
                      <a:srgbClr val="000000"/>
                    </a:solidFill>
                  </a:rPr>
                  <a:t>e</a:t>
                </a:r>
                <a:endParaRPr lang="en-US"/>
              </a:p>
            </p:txBody>
          </p:sp>
          <p:sp>
            <p:nvSpPr>
              <p:cNvPr id="68640" name="Rectangle 116"/>
              <p:cNvSpPr>
                <a:spLocks noChangeArrowheads="1"/>
              </p:cNvSpPr>
              <p:nvPr/>
            </p:nvSpPr>
            <p:spPr bwMode="auto">
              <a:xfrm>
                <a:off x="6162" y="2491"/>
                <a:ext cx="131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600">
                    <a:solidFill>
                      <a:srgbClr val="000000"/>
                    </a:solidFill>
                  </a:rPr>
                  <a:t>4</a:t>
                </a:r>
                <a:endParaRPr lang="en-US"/>
              </a:p>
            </p:txBody>
          </p:sp>
          <p:sp>
            <p:nvSpPr>
              <p:cNvPr id="68641" name="Rectangle 117"/>
              <p:cNvSpPr>
                <a:spLocks noChangeArrowheads="1"/>
              </p:cNvSpPr>
              <p:nvPr/>
            </p:nvSpPr>
            <p:spPr bwMode="auto">
              <a:xfrm>
                <a:off x="5015" y="3257"/>
                <a:ext cx="193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 i="1">
                    <a:solidFill>
                      <a:srgbClr val="000000"/>
                    </a:solidFill>
                  </a:rPr>
                  <a:t>e</a:t>
                </a:r>
                <a:endParaRPr lang="en-US"/>
              </a:p>
            </p:txBody>
          </p:sp>
          <p:sp>
            <p:nvSpPr>
              <p:cNvPr id="68642" name="Rectangle 118"/>
              <p:cNvSpPr>
                <a:spLocks noChangeArrowheads="1"/>
              </p:cNvSpPr>
              <p:nvPr/>
            </p:nvSpPr>
            <p:spPr bwMode="auto">
              <a:xfrm>
                <a:off x="5122" y="3376"/>
                <a:ext cx="131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600">
                    <a:solidFill>
                      <a:srgbClr val="000000"/>
                    </a:solidFill>
                  </a:rPr>
                  <a:t>5</a:t>
                </a:r>
                <a:endParaRPr lang="en-US"/>
              </a:p>
            </p:txBody>
          </p:sp>
          <p:sp>
            <p:nvSpPr>
              <p:cNvPr id="68643" name="Rectangle 119"/>
              <p:cNvSpPr>
                <a:spLocks noChangeArrowheads="1"/>
              </p:cNvSpPr>
              <p:nvPr/>
            </p:nvSpPr>
            <p:spPr bwMode="auto">
              <a:xfrm>
                <a:off x="5623" y="3103"/>
                <a:ext cx="193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 i="1">
                    <a:solidFill>
                      <a:srgbClr val="000000"/>
                    </a:solidFill>
                  </a:rPr>
                  <a:t>e</a:t>
                </a:r>
                <a:endParaRPr lang="en-US"/>
              </a:p>
            </p:txBody>
          </p:sp>
          <p:sp>
            <p:nvSpPr>
              <p:cNvPr id="68644" name="Rectangle 120"/>
              <p:cNvSpPr>
                <a:spLocks noChangeArrowheads="1"/>
              </p:cNvSpPr>
              <p:nvPr/>
            </p:nvSpPr>
            <p:spPr bwMode="auto">
              <a:xfrm>
                <a:off x="5731" y="3222"/>
                <a:ext cx="131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600">
                    <a:solidFill>
                      <a:srgbClr val="000000"/>
                    </a:solidFill>
                  </a:rPr>
                  <a:t>6</a:t>
                </a:r>
                <a:endParaRPr lang="en-US"/>
              </a:p>
            </p:txBody>
          </p:sp>
          <p:sp>
            <p:nvSpPr>
              <p:cNvPr id="68645" name="Rectangle 121"/>
              <p:cNvSpPr>
                <a:spLocks noChangeArrowheads="1"/>
              </p:cNvSpPr>
              <p:nvPr/>
            </p:nvSpPr>
            <p:spPr bwMode="auto">
              <a:xfrm>
                <a:off x="6055" y="3411"/>
                <a:ext cx="193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 i="1">
                    <a:solidFill>
                      <a:srgbClr val="000000"/>
                    </a:solidFill>
                  </a:rPr>
                  <a:t>e</a:t>
                </a:r>
                <a:endParaRPr lang="en-US"/>
              </a:p>
            </p:txBody>
          </p:sp>
          <p:sp>
            <p:nvSpPr>
              <p:cNvPr id="68646" name="Rectangle 122"/>
              <p:cNvSpPr>
                <a:spLocks noChangeArrowheads="1"/>
              </p:cNvSpPr>
              <p:nvPr/>
            </p:nvSpPr>
            <p:spPr bwMode="auto">
              <a:xfrm>
                <a:off x="6162" y="3530"/>
                <a:ext cx="131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600">
                    <a:solidFill>
                      <a:srgbClr val="000000"/>
                    </a:solidFill>
                  </a:rPr>
                  <a:t>7</a:t>
                </a:r>
                <a:endParaRPr lang="en-US"/>
              </a:p>
            </p:txBody>
          </p:sp>
        </p:grpSp>
        <p:sp>
          <p:nvSpPr>
            <p:cNvPr id="68617" name="Rectangle 127"/>
            <p:cNvSpPr>
              <a:spLocks noChangeArrowheads="1"/>
            </p:cNvSpPr>
            <p:nvPr/>
          </p:nvSpPr>
          <p:spPr bwMode="auto">
            <a:xfrm>
              <a:off x="908128" y="5988626"/>
              <a:ext cx="4491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/>
                <a:t>G</a:t>
              </a:r>
              <a:r>
                <a:rPr lang="en-US" b="1" baseline="-25000"/>
                <a:t>2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509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8" name="Group 93"/>
          <p:cNvGrpSpPr>
            <a:grpSpLocks/>
          </p:cNvGrpSpPr>
          <p:nvPr/>
        </p:nvGrpSpPr>
        <p:grpSpPr bwMode="auto">
          <a:xfrm>
            <a:off x="285750" y="2071688"/>
            <a:ext cx="1928813" cy="1928812"/>
            <a:chOff x="4660" y="2063"/>
            <a:chExt cx="1927" cy="1971"/>
          </a:xfrm>
        </p:grpSpPr>
        <p:sp>
          <p:nvSpPr>
            <p:cNvPr id="70661" name="Freeform 94"/>
            <p:cNvSpPr>
              <a:spLocks/>
            </p:cNvSpPr>
            <p:nvPr/>
          </p:nvSpPr>
          <p:spPr bwMode="auto">
            <a:xfrm>
              <a:off x="4853" y="2995"/>
              <a:ext cx="69" cy="65"/>
            </a:xfrm>
            <a:custGeom>
              <a:avLst/>
              <a:gdLst>
                <a:gd name="T0" fmla="*/ 0 w 69"/>
                <a:gd name="T1" fmla="*/ 35 h 65"/>
                <a:gd name="T2" fmla="*/ 7 w 69"/>
                <a:gd name="T3" fmla="*/ 15 h 65"/>
                <a:gd name="T4" fmla="*/ 23 w 69"/>
                <a:gd name="T5" fmla="*/ 0 h 65"/>
                <a:gd name="T6" fmla="*/ 46 w 69"/>
                <a:gd name="T7" fmla="*/ 0 h 65"/>
                <a:gd name="T8" fmla="*/ 61 w 69"/>
                <a:gd name="T9" fmla="*/ 15 h 65"/>
                <a:gd name="T10" fmla="*/ 69 w 69"/>
                <a:gd name="T11" fmla="*/ 35 h 65"/>
                <a:gd name="T12" fmla="*/ 61 w 69"/>
                <a:gd name="T13" fmla="*/ 54 h 65"/>
                <a:gd name="T14" fmla="*/ 46 w 69"/>
                <a:gd name="T15" fmla="*/ 65 h 65"/>
                <a:gd name="T16" fmla="*/ 23 w 69"/>
                <a:gd name="T17" fmla="*/ 65 h 65"/>
                <a:gd name="T18" fmla="*/ 7 w 69"/>
                <a:gd name="T19" fmla="*/ 54 h 65"/>
                <a:gd name="T20" fmla="*/ 0 w 69"/>
                <a:gd name="T21" fmla="*/ 35 h 6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9"/>
                <a:gd name="T34" fmla="*/ 0 h 65"/>
                <a:gd name="T35" fmla="*/ 69 w 69"/>
                <a:gd name="T36" fmla="*/ 65 h 6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9" h="65">
                  <a:moveTo>
                    <a:pt x="0" y="35"/>
                  </a:moveTo>
                  <a:lnTo>
                    <a:pt x="7" y="15"/>
                  </a:lnTo>
                  <a:lnTo>
                    <a:pt x="23" y="0"/>
                  </a:lnTo>
                  <a:lnTo>
                    <a:pt x="46" y="0"/>
                  </a:lnTo>
                  <a:lnTo>
                    <a:pt x="61" y="15"/>
                  </a:lnTo>
                  <a:lnTo>
                    <a:pt x="69" y="35"/>
                  </a:lnTo>
                  <a:lnTo>
                    <a:pt x="61" y="54"/>
                  </a:lnTo>
                  <a:lnTo>
                    <a:pt x="46" y="65"/>
                  </a:lnTo>
                  <a:lnTo>
                    <a:pt x="23" y="65"/>
                  </a:lnTo>
                  <a:lnTo>
                    <a:pt x="7" y="54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 sz="1200"/>
            </a:p>
          </p:txBody>
        </p:sp>
        <p:sp>
          <p:nvSpPr>
            <p:cNvPr id="70662" name="Freeform 95"/>
            <p:cNvSpPr>
              <a:spLocks/>
            </p:cNvSpPr>
            <p:nvPr/>
          </p:nvSpPr>
          <p:spPr bwMode="auto">
            <a:xfrm>
              <a:off x="5546" y="3688"/>
              <a:ext cx="69" cy="65"/>
            </a:xfrm>
            <a:custGeom>
              <a:avLst/>
              <a:gdLst>
                <a:gd name="T0" fmla="*/ 0 w 69"/>
                <a:gd name="T1" fmla="*/ 34 h 65"/>
                <a:gd name="T2" fmla="*/ 8 w 69"/>
                <a:gd name="T3" fmla="*/ 15 h 65"/>
                <a:gd name="T4" fmla="*/ 23 w 69"/>
                <a:gd name="T5" fmla="*/ 0 h 65"/>
                <a:gd name="T6" fmla="*/ 46 w 69"/>
                <a:gd name="T7" fmla="*/ 0 h 65"/>
                <a:gd name="T8" fmla="*/ 62 w 69"/>
                <a:gd name="T9" fmla="*/ 15 h 65"/>
                <a:gd name="T10" fmla="*/ 69 w 69"/>
                <a:gd name="T11" fmla="*/ 34 h 65"/>
                <a:gd name="T12" fmla="*/ 62 w 69"/>
                <a:gd name="T13" fmla="*/ 54 h 65"/>
                <a:gd name="T14" fmla="*/ 46 w 69"/>
                <a:gd name="T15" fmla="*/ 65 h 65"/>
                <a:gd name="T16" fmla="*/ 23 w 69"/>
                <a:gd name="T17" fmla="*/ 65 h 65"/>
                <a:gd name="T18" fmla="*/ 8 w 69"/>
                <a:gd name="T19" fmla="*/ 54 h 65"/>
                <a:gd name="T20" fmla="*/ 0 w 69"/>
                <a:gd name="T21" fmla="*/ 34 h 6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9"/>
                <a:gd name="T34" fmla="*/ 0 h 65"/>
                <a:gd name="T35" fmla="*/ 69 w 69"/>
                <a:gd name="T36" fmla="*/ 65 h 6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9" h="65">
                  <a:moveTo>
                    <a:pt x="0" y="34"/>
                  </a:moveTo>
                  <a:lnTo>
                    <a:pt x="8" y="15"/>
                  </a:lnTo>
                  <a:lnTo>
                    <a:pt x="23" y="0"/>
                  </a:lnTo>
                  <a:lnTo>
                    <a:pt x="46" y="0"/>
                  </a:lnTo>
                  <a:lnTo>
                    <a:pt x="62" y="15"/>
                  </a:lnTo>
                  <a:lnTo>
                    <a:pt x="69" y="34"/>
                  </a:lnTo>
                  <a:lnTo>
                    <a:pt x="62" y="54"/>
                  </a:lnTo>
                  <a:lnTo>
                    <a:pt x="46" y="65"/>
                  </a:lnTo>
                  <a:lnTo>
                    <a:pt x="23" y="65"/>
                  </a:lnTo>
                  <a:lnTo>
                    <a:pt x="8" y="5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 sz="1200"/>
            </a:p>
          </p:txBody>
        </p:sp>
        <p:sp>
          <p:nvSpPr>
            <p:cNvPr id="70663" name="Freeform 96"/>
            <p:cNvSpPr>
              <a:spLocks/>
            </p:cNvSpPr>
            <p:nvPr/>
          </p:nvSpPr>
          <p:spPr bwMode="auto">
            <a:xfrm>
              <a:off x="5546" y="2302"/>
              <a:ext cx="69" cy="65"/>
            </a:xfrm>
            <a:custGeom>
              <a:avLst/>
              <a:gdLst>
                <a:gd name="T0" fmla="*/ 0 w 69"/>
                <a:gd name="T1" fmla="*/ 35 h 65"/>
                <a:gd name="T2" fmla="*/ 8 w 69"/>
                <a:gd name="T3" fmla="*/ 15 h 65"/>
                <a:gd name="T4" fmla="*/ 23 w 69"/>
                <a:gd name="T5" fmla="*/ 0 h 65"/>
                <a:gd name="T6" fmla="*/ 46 w 69"/>
                <a:gd name="T7" fmla="*/ 0 h 65"/>
                <a:gd name="T8" fmla="*/ 62 w 69"/>
                <a:gd name="T9" fmla="*/ 15 h 65"/>
                <a:gd name="T10" fmla="*/ 69 w 69"/>
                <a:gd name="T11" fmla="*/ 35 h 65"/>
                <a:gd name="T12" fmla="*/ 62 w 69"/>
                <a:gd name="T13" fmla="*/ 54 h 65"/>
                <a:gd name="T14" fmla="*/ 46 w 69"/>
                <a:gd name="T15" fmla="*/ 65 h 65"/>
                <a:gd name="T16" fmla="*/ 23 w 69"/>
                <a:gd name="T17" fmla="*/ 65 h 65"/>
                <a:gd name="T18" fmla="*/ 8 w 69"/>
                <a:gd name="T19" fmla="*/ 54 h 65"/>
                <a:gd name="T20" fmla="*/ 0 w 69"/>
                <a:gd name="T21" fmla="*/ 35 h 6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9"/>
                <a:gd name="T34" fmla="*/ 0 h 65"/>
                <a:gd name="T35" fmla="*/ 69 w 69"/>
                <a:gd name="T36" fmla="*/ 65 h 6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9" h="65">
                  <a:moveTo>
                    <a:pt x="0" y="35"/>
                  </a:moveTo>
                  <a:lnTo>
                    <a:pt x="8" y="15"/>
                  </a:lnTo>
                  <a:lnTo>
                    <a:pt x="23" y="0"/>
                  </a:lnTo>
                  <a:lnTo>
                    <a:pt x="46" y="0"/>
                  </a:lnTo>
                  <a:lnTo>
                    <a:pt x="62" y="15"/>
                  </a:lnTo>
                  <a:lnTo>
                    <a:pt x="69" y="35"/>
                  </a:lnTo>
                  <a:lnTo>
                    <a:pt x="62" y="54"/>
                  </a:lnTo>
                  <a:lnTo>
                    <a:pt x="46" y="65"/>
                  </a:lnTo>
                  <a:lnTo>
                    <a:pt x="23" y="65"/>
                  </a:lnTo>
                  <a:lnTo>
                    <a:pt x="8" y="54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 sz="1200"/>
            </a:p>
          </p:txBody>
        </p:sp>
        <p:sp>
          <p:nvSpPr>
            <p:cNvPr id="70664" name="Freeform 97"/>
            <p:cNvSpPr>
              <a:spLocks/>
            </p:cNvSpPr>
            <p:nvPr/>
          </p:nvSpPr>
          <p:spPr bwMode="auto">
            <a:xfrm>
              <a:off x="6239" y="2995"/>
              <a:ext cx="70" cy="65"/>
            </a:xfrm>
            <a:custGeom>
              <a:avLst/>
              <a:gdLst>
                <a:gd name="T0" fmla="*/ 0 w 70"/>
                <a:gd name="T1" fmla="*/ 35 h 65"/>
                <a:gd name="T2" fmla="*/ 8 w 70"/>
                <a:gd name="T3" fmla="*/ 15 h 65"/>
                <a:gd name="T4" fmla="*/ 24 w 70"/>
                <a:gd name="T5" fmla="*/ 0 h 65"/>
                <a:gd name="T6" fmla="*/ 47 w 70"/>
                <a:gd name="T7" fmla="*/ 0 h 65"/>
                <a:gd name="T8" fmla="*/ 62 w 70"/>
                <a:gd name="T9" fmla="*/ 15 h 65"/>
                <a:gd name="T10" fmla="*/ 70 w 70"/>
                <a:gd name="T11" fmla="*/ 35 h 65"/>
                <a:gd name="T12" fmla="*/ 62 w 70"/>
                <a:gd name="T13" fmla="*/ 54 h 65"/>
                <a:gd name="T14" fmla="*/ 47 w 70"/>
                <a:gd name="T15" fmla="*/ 65 h 65"/>
                <a:gd name="T16" fmla="*/ 24 w 70"/>
                <a:gd name="T17" fmla="*/ 65 h 65"/>
                <a:gd name="T18" fmla="*/ 8 w 70"/>
                <a:gd name="T19" fmla="*/ 54 h 65"/>
                <a:gd name="T20" fmla="*/ 0 w 70"/>
                <a:gd name="T21" fmla="*/ 35 h 6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0"/>
                <a:gd name="T34" fmla="*/ 0 h 65"/>
                <a:gd name="T35" fmla="*/ 70 w 70"/>
                <a:gd name="T36" fmla="*/ 65 h 6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0" h="65">
                  <a:moveTo>
                    <a:pt x="0" y="35"/>
                  </a:moveTo>
                  <a:lnTo>
                    <a:pt x="8" y="15"/>
                  </a:lnTo>
                  <a:lnTo>
                    <a:pt x="24" y="0"/>
                  </a:lnTo>
                  <a:lnTo>
                    <a:pt x="47" y="0"/>
                  </a:lnTo>
                  <a:lnTo>
                    <a:pt x="62" y="15"/>
                  </a:lnTo>
                  <a:lnTo>
                    <a:pt x="70" y="35"/>
                  </a:lnTo>
                  <a:lnTo>
                    <a:pt x="62" y="54"/>
                  </a:lnTo>
                  <a:lnTo>
                    <a:pt x="47" y="65"/>
                  </a:lnTo>
                  <a:lnTo>
                    <a:pt x="24" y="65"/>
                  </a:lnTo>
                  <a:lnTo>
                    <a:pt x="8" y="54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 sz="1200"/>
            </a:p>
          </p:txBody>
        </p:sp>
        <p:sp>
          <p:nvSpPr>
            <p:cNvPr id="70665" name="Freeform 98"/>
            <p:cNvSpPr>
              <a:spLocks/>
            </p:cNvSpPr>
            <p:nvPr/>
          </p:nvSpPr>
          <p:spPr bwMode="auto">
            <a:xfrm>
              <a:off x="5581" y="2337"/>
              <a:ext cx="693" cy="693"/>
            </a:xfrm>
            <a:custGeom>
              <a:avLst/>
              <a:gdLst>
                <a:gd name="T0" fmla="*/ 0 w 693"/>
                <a:gd name="T1" fmla="*/ 0 h 693"/>
                <a:gd name="T2" fmla="*/ 38 w 693"/>
                <a:gd name="T3" fmla="*/ 103 h 693"/>
                <a:gd name="T4" fmla="*/ 88 w 693"/>
                <a:gd name="T5" fmla="*/ 207 h 693"/>
                <a:gd name="T6" fmla="*/ 150 w 693"/>
                <a:gd name="T7" fmla="*/ 304 h 693"/>
                <a:gd name="T8" fmla="*/ 219 w 693"/>
                <a:gd name="T9" fmla="*/ 392 h 693"/>
                <a:gd name="T10" fmla="*/ 300 w 693"/>
                <a:gd name="T11" fmla="*/ 469 h 693"/>
                <a:gd name="T12" fmla="*/ 389 w 693"/>
                <a:gd name="T13" fmla="*/ 542 h 693"/>
                <a:gd name="T14" fmla="*/ 485 w 693"/>
                <a:gd name="T15" fmla="*/ 604 h 693"/>
                <a:gd name="T16" fmla="*/ 585 w 693"/>
                <a:gd name="T17" fmla="*/ 654 h 693"/>
                <a:gd name="T18" fmla="*/ 693 w 693"/>
                <a:gd name="T19" fmla="*/ 693 h 69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93"/>
                <a:gd name="T31" fmla="*/ 0 h 693"/>
                <a:gd name="T32" fmla="*/ 693 w 693"/>
                <a:gd name="T33" fmla="*/ 693 h 69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93" h="693">
                  <a:moveTo>
                    <a:pt x="0" y="0"/>
                  </a:moveTo>
                  <a:lnTo>
                    <a:pt x="38" y="103"/>
                  </a:lnTo>
                  <a:lnTo>
                    <a:pt x="88" y="207"/>
                  </a:lnTo>
                  <a:lnTo>
                    <a:pt x="150" y="304"/>
                  </a:lnTo>
                  <a:lnTo>
                    <a:pt x="219" y="392"/>
                  </a:lnTo>
                  <a:lnTo>
                    <a:pt x="300" y="469"/>
                  </a:lnTo>
                  <a:lnTo>
                    <a:pt x="389" y="542"/>
                  </a:lnTo>
                  <a:lnTo>
                    <a:pt x="485" y="604"/>
                  </a:lnTo>
                  <a:lnTo>
                    <a:pt x="585" y="654"/>
                  </a:lnTo>
                  <a:lnTo>
                    <a:pt x="693" y="693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 sz="1200"/>
            </a:p>
          </p:txBody>
        </p:sp>
        <p:sp>
          <p:nvSpPr>
            <p:cNvPr id="70666" name="Freeform 99"/>
            <p:cNvSpPr>
              <a:spLocks/>
            </p:cNvSpPr>
            <p:nvPr/>
          </p:nvSpPr>
          <p:spPr bwMode="auto">
            <a:xfrm>
              <a:off x="5581" y="3030"/>
              <a:ext cx="693" cy="692"/>
            </a:xfrm>
            <a:custGeom>
              <a:avLst/>
              <a:gdLst>
                <a:gd name="T0" fmla="*/ 693 w 693"/>
                <a:gd name="T1" fmla="*/ 0 h 692"/>
                <a:gd name="T2" fmla="*/ 585 w 693"/>
                <a:gd name="T3" fmla="*/ 38 h 692"/>
                <a:gd name="T4" fmla="*/ 485 w 693"/>
                <a:gd name="T5" fmla="*/ 88 h 692"/>
                <a:gd name="T6" fmla="*/ 389 w 693"/>
                <a:gd name="T7" fmla="*/ 150 h 692"/>
                <a:gd name="T8" fmla="*/ 300 w 693"/>
                <a:gd name="T9" fmla="*/ 219 h 692"/>
                <a:gd name="T10" fmla="*/ 219 w 693"/>
                <a:gd name="T11" fmla="*/ 300 h 692"/>
                <a:gd name="T12" fmla="*/ 150 w 693"/>
                <a:gd name="T13" fmla="*/ 388 h 692"/>
                <a:gd name="T14" fmla="*/ 88 w 693"/>
                <a:gd name="T15" fmla="*/ 485 h 692"/>
                <a:gd name="T16" fmla="*/ 38 w 693"/>
                <a:gd name="T17" fmla="*/ 585 h 692"/>
                <a:gd name="T18" fmla="*/ 0 w 693"/>
                <a:gd name="T19" fmla="*/ 692 h 6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93"/>
                <a:gd name="T31" fmla="*/ 0 h 692"/>
                <a:gd name="T32" fmla="*/ 693 w 693"/>
                <a:gd name="T33" fmla="*/ 692 h 6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93" h="692">
                  <a:moveTo>
                    <a:pt x="693" y="0"/>
                  </a:moveTo>
                  <a:lnTo>
                    <a:pt x="585" y="38"/>
                  </a:lnTo>
                  <a:lnTo>
                    <a:pt x="485" y="88"/>
                  </a:lnTo>
                  <a:lnTo>
                    <a:pt x="389" y="150"/>
                  </a:lnTo>
                  <a:lnTo>
                    <a:pt x="300" y="219"/>
                  </a:lnTo>
                  <a:lnTo>
                    <a:pt x="219" y="300"/>
                  </a:lnTo>
                  <a:lnTo>
                    <a:pt x="150" y="388"/>
                  </a:lnTo>
                  <a:lnTo>
                    <a:pt x="88" y="485"/>
                  </a:lnTo>
                  <a:lnTo>
                    <a:pt x="38" y="585"/>
                  </a:lnTo>
                  <a:lnTo>
                    <a:pt x="0" y="692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 sz="1200"/>
            </a:p>
          </p:txBody>
        </p:sp>
        <p:sp>
          <p:nvSpPr>
            <p:cNvPr id="70667" name="Line 100"/>
            <p:cNvSpPr>
              <a:spLocks noChangeShapeType="1"/>
            </p:cNvSpPr>
            <p:nvPr/>
          </p:nvSpPr>
          <p:spPr bwMode="auto">
            <a:xfrm>
              <a:off x="4887" y="3030"/>
              <a:ext cx="694" cy="692"/>
            </a:xfrm>
            <a:prstGeom prst="line">
              <a:avLst/>
            </a:pr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 sz="1200"/>
            </a:p>
          </p:txBody>
        </p:sp>
        <p:sp>
          <p:nvSpPr>
            <p:cNvPr id="70668" name="Line 101"/>
            <p:cNvSpPr>
              <a:spLocks noChangeShapeType="1"/>
            </p:cNvSpPr>
            <p:nvPr/>
          </p:nvSpPr>
          <p:spPr bwMode="auto">
            <a:xfrm flipH="1">
              <a:off x="4887" y="2337"/>
              <a:ext cx="694" cy="693"/>
            </a:xfrm>
            <a:prstGeom prst="line">
              <a:avLst/>
            </a:pr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 sz="1200"/>
            </a:p>
          </p:txBody>
        </p:sp>
        <p:sp>
          <p:nvSpPr>
            <p:cNvPr id="70669" name="Line 102"/>
            <p:cNvSpPr>
              <a:spLocks noChangeShapeType="1"/>
            </p:cNvSpPr>
            <p:nvPr/>
          </p:nvSpPr>
          <p:spPr bwMode="auto">
            <a:xfrm>
              <a:off x="4887" y="3030"/>
              <a:ext cx="1387" cy="1"/>
            </a:xfrm>
            <a:prstGeom prst="line">
              <a:avLst/>
            </a:pr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 sz="1200"/>
            </a:p>
          </p:txBody>
        </p:sp>
        <p:sp>
          <p:nvSpPr>
            <p:cNvPr id="70670" name="Freeform 103"/>
            <p:cNvSpPr>
              <a:spLocks/>
            </p:cNvSpPr>
            <p:nvPr/>
          </p:nvSpPr>
          <p:spPr bwMode="auto">
            <a:xfrm>
              <a:off x="5581" y="2337"/>
              <a:ext cx="693" cy="693"/>
            </a:xfrm>
            <a:custGeom>
              <a:avLst/>
              <a:gdLst>
                <a:gd name="T0" fmla="*/ 0 w 693"/>
                <a:gd name="T1" fmla="*/ 0 h 693"/>
                <a:gd name="T2" fmla="*/ 96 w 693"/>
                <a:gd name="T3" fmla="*/ 11 h 693"/>
                <a:gd name="T4" fmla="*/ 189 w 693"/>
                <a:gd name="T5" fmla="*/ 34 h 693"/>
                <a:gd name="T6" fmla="*/ 281 w 693"/>
                <a:gd name="T7" fmla="*/ 73 h 693"/>
                <a:gd name="T8" fmla="*/ 366 w 693"/>
                <a:gd name="T9" fmla="*/ 123 h 693"/>
                <a:gd name="T10" fmla="*/ 443 w 693"/>
                <a:gd name="T11" fmla="*/ 180 h 693"/>
                <a:gd name="T12" fmla="*/ 512 w 693"/>
                <a:gd name="T13" fmla="*/ 250 h 693"/>
                <a:gd name="T14" fmla="*/ 570 w 693"/>
                <a:gd name="T15" fmla="*/ 327 h 693"/>
                <a:gd name="T16" fmla="*/ 620 w 693"/>
                <a:gd name="T17" fmla="*/ 411 h 693"/>
                <a:gd name="T18" fmla="*/ 655 w 693"/>
                <a:gd name="T19" fmla="*/ 500 h 693"/>
                <a:gd name="T20" fmla="*/ 682 w 693"/>
                <a:gd name="T21" fmla="*/ 596 h 693"/>
                <a:gd name="T22" fmla="*/ 693 w 693"/>
                <a:gd name="T23" fmla="*/ 693 h 69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93"/>
                <a:gd name="T37" fmla="*/ 0 h 693"/>
                <a:gd name="T38" fmla="*/ 693 w 693"/>
                <a:gd name="T39" fmla="*/ 693 h 69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93" h="693">
                  <a:moveTo>
                    <a:pt x="0" y="0"/>
                  </a:moveTo>
                  <a:lnTo>
                    <a:pt x="96" y="11"/>
                  </a:lnTo>
                  <a:lnTo>
                    <a:pt x="189" y="34"/>
                  </a:lnTo>
                  <a:lnTo>
                    <a:pt x="281" y="73"/>
                  </a:lnTo>
                  <a:lnTo>
                    <a:pt x="366" y="123"/>
                  </a:lnTo>
                  <a:lnTo>
                    <a:pt x="443" y="180"/>
                  </a:lnTo>
                  <a:lnTo>
                    <a:pt x="512" y="250"/>
                  </a:lnTo>
                  <a:lnTo>
                    <a:pt x="570" y="327"/>
                  </a:lnTo>
                  <a:lnTo>
                    <a:pt x="620" y="411"/>
                  </a:lnTo>
                  <a:lnTo>
                    <a:pt x="655" y="500"/>
                  </a:lnTo>
                  <a:lnTo>
                    <a:pt x="682" y="596"/>
                  </a:lnTo>
                  <a:lnTo>
                    <a:pt x="693" y="693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 sz="1200"/>
            </a:p>
          </p:txBody>
        </p:sp>
        <p:sp>
          <p:nvSpPr>
            <p:cNvPr id="70671" name="Freeform 104"/>
            <p:cNvSpPr>
              <a:spLocks/>
            </p:cNvSpPr>
            <p:nvPr/>
          </p:nvSpPr>
          <p:spPr bwMode="auto">
            <a:xfrm>
              <a:off x="5581" y="3030"/>
              <a:ext cx="693" cy="692"/>
            </a:xfrm>
            <a:custGeom>
              <a:avLst/>
              <a:gdLst>
                <a:gd name="T0" fmla="*/ 693 w 693"/>
                <a:gd name="T1" fmla="*/ 0 h 692"/>
                <a:gd name="T2" fmla="*/ 655 w 693"/>
                <a:gd name="T3" fmla="*/ 103 h 692"/>
                <a:gd name="T4" fmla="*/ 605 w 693"/>
                <a:gd name="T5" fmla="*/ 207 h 692"/>
                <a:gd name="T6" fmla="*/ 543 w 693"/>
                <a:gd name="T7" fmla="*/ 304 h 692"/>
                <a:gd name="T8" fmla="*/ 470 w 693"/>
                <a:gd name="T9" fmla="*/ 392 h 692"/>
                <a:gd name="T10" fmla="*/ 393 w 693"/>
                <a:gd name="T11" fmla="*/ 469 h 692"/>
                <a:gd name="T12" fmla="*/ 304 w 693"/>
                <a:gd name="T13" fmla="*/ 542 h 692"/>
                <a:gd name="T14" fmla="*/ 208 w 693"/>
                <a:gd name="T15" fmla="*/ 604 h 692"/>
                <a:gd name="T16" fmla="*/ 104 w 693"/>
                <a:gd name="T17" fmla="*/ 654 h 692"/>
                <a:gd name="T18" fmla="*/ 0 w 693"/>
                <a:gd name="T19" fmla="*/ 692 h 6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93"/>
                <a:gd name="T31" fmla="*/ 0 h 692"/>
                <a:gd name="T32" fmla="*/ 693 w 693"/>
                <a:gd name="T33" fmla="*/ 692 h 6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93" h="692">
                  <a:moveTo>
                    <a:pt x="693" y="0"/>
                  </a:moveTo>
                  <a:lnTo>
                    <a:pt x="655" y="103"/>
                  </a:lnTo>
                  <a:lnTo>
                    <a:pt x="605" y="207"/>
                  </a:lnTo>
                  <a:lnTo>
                    <a:pt x="543" y="304"/>
                  </a:lnTo>
                  <a:lnTo>
                    <a:pt x="470" y="392"/>
                  </a:lnTo>
                  <a:lnTo>
                    <a:pt x="393" y="469"/>
                  </a:lnTo>
                  <a:lnTo>
                    <a:pt x="304" y="542"/>
                  </a:lnTo>
                  <a:lnTo>
                    <a:pt x="208" y="604"/>
                  </a:lnTo>
                  <a:lnTo>
                    <a:pt x="104" y="654"/>
                  </a:lnTo>
                  <a:lnTo>
                    <a:pt x="0" y="692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 sz="1200"/>
            </a:p>
          </p:txBody>
        </p:sp>
        <p:sp>
          <p:nvSpPr>
            <p:cNvPr id="70672" name="Rectangle 105"/>
            <p:cNvSpPr>
              <a:spLocks noChangeArrowheads="1"/>
            </p:cNvSpPr>
            <p:nvPr/>
          </p:nvSpPr>
          <p:spPr bwMode="auto">
            <a:xfrm>
              <a:off x="5527" y="2063"/>
              <a:ext cx="193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1</a:t>
              </a:r>
              <a:endParaRPr lang="en-US" sz="1200"/>
            </a:p>
          </p:txBody>
        </p:sp>
        <p:sp>
          <p:nvSpPr>
            <p:cNvPr id="70673" name="Rectangle 106"/>
            <p:cNvSpPr>
              <a:spLocks noChangeArrowheads="1"/>
            </p:cNvSpPr>
            <p:nvPr/>
          </p:nvSpPr>
          <p:spPr bwMode="auto">
            <a:xfrm>
              <a:off x="4660" y="2910"/>
              <a:ext cx="193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2</a:t>
              </a:r>
              <a:endParaRPr lang="en-US" sz="1200"/>
            </a:p>
          </p:txBody>
        </p:sp>
        <p:sp>
          <p:nvSpPr>
            <p:cNvPr id="70674" name="Rectangle 107"/>
            <p:cNvSpPr>
              <a:spLocks noChangeArrowheads="1"/>
            </p:cNvSpPr>
            <p:nvPr/>
          </p:nvSpPr>
          <p:spPr bwMode="auto">
            <a:xfrm>
              <a:off x="6394" y="2910"/>
              <a:ext cx="193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3</a:t>
              </a:r>
              <a:endParaRPr lang="en-US" sz="1200"/>
            </a:p>
          </p:txBody>
        </p:sp>
        <p:sp>
          <p:nvSpPr>
            <p:cNvPr id="70675" name="Rectangle 108"/>
            <p:cNvSpPr>
              <a:spLocks noChangeArrowheads="1"/>
            </p:cNvSpPr>
            <p:nvPr/>
          </p:nvSpPr>
          <p:spPr bwMode="auto">
            <a:xfrm>
              <a:off x="5527" y="3757"/>
              <a:ext cx="193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4</a:t>
              </a:r>
              <a:endParaRPr lang="en-US" sz="1200"/>
            </a:p>
          </p:txBody>
        </p:sp>
        <p:sp>
          <p:nvSpPr>
            <p:cNvPr id="70676" name="Rectangle 109"/>
            <p:cNvSpPr>
              <a:spLocks noChangeArrowheads="1"/>
            </p:cNvSpPr>
            <p:nvPr/>
          </p:nvSpPr>
          <p:spPr bwMode="auto">
            <a:xfrm>
              <a:off x="5146" y="2371"/>
              <a:ext cx="193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i="1">
                  <a:solidFill>
                    <a:srgbClr val="000000"/>
                  </a:solidFill>
                </a:rPr>
                <a:t>e</a:t>
              </a:r>
              <a:endParaRPr lang="en-US" sz="1200"/>
            </a:p>
          </p:txBody>
        </p:sp>
        <p:sp>
          <p:nvSpPr>
            <p:cNvPr id="70677" name="Rectangle 110"/>
            <p:cNvSpPr>
              <a:spLocks noChangeArrowheads="1"/>
            </p:cNvSpPr>
            <p:nvPr/>
          </p:nvSpPr>
          <p:spPr bwMode="auto">
            <a:xfrm>
              <a:off x="5253" y="2491"/>
              <a:ext cx="131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1</a:t>
              </a:r>
              <a:endParaRPr lang="en-US" sz="1200"/>
            </a:p>
          </p:txBody>
        </p:sp>
        <p:sp>
          <p:nvSpPr>
            <p:cNvPr id="70678" name="Rectangle 111"/>
            <p:cNvSpPr>
              <a:spLocks noChangeArrowheads="1"/>
            </p:cNvSpPr>
            <p:nvPr/>
          </p:nvSpPr>
          <p:spPr bwMode="auto">
            <a:xfrm>
              <a:off x="5361" y="2756"/>
              <a:ext cx="193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i="1">
                  <a:solidFill>
                    <a:srgbClr val="000000"/>
                  </a:solidFill>
                </a:rPr>
                <a:t>e</a:t>
              </a:r>
              <a:endParaRPr lang="en-US" sz="1200"/>
            </a:p>
          </p:txBody>
        </p:sp>
        <p:sp>
          <p:nvSpPr>
            <p:cNvPr id="70679" name="Rectangle 112"/>
            <p:cNvSpPr>
              <a:spLocks noChangeArrowheads="1"/>
            </p:cNvSpPr>
            <p:nvPr/>
          </p:nvSpPr>
          <p:spPr bwMode="auto">
            <a:xfrm>
              <a:off x="5469" y="2876"/>
              <a:ext cx="131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2</a:t>
              </a:r>
              <a:endParaRPr lang="en-US" sz="1200"/>
            </a:p>
          </p:txBody>
        </p:sp>
        <p:sp>
          <p:nvSpPr>
            <p:cNvPr id="70680" name="Rectangle 113"/>
            <p:cNvSpPr>
              <a:spLocks noChangeArrowheads="1"/>
            </p:cNvSpPr>
            <p:nvPr/>
          </p:nvSpPr>
          <p:spPr bwMode="auto">
            <a:xfrm>
              <a:off x="5623" y="2564"/>
              <a:ext cx="193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i="1">
                  <a:solidFill>
                    <a:srgbClr val="000000"/>
                  </a:solidFill>
                </a:rPr>
                <a:t>e</a:t>
              </a:r>
              <a:endParaRPr lang="en-US" sz="1200"/>
            </a:p>
          </p:txBody>
        </p:sp>
        <p:sp>
          <p:nvSpPr>
            <p:cNvPr id="70681" name="Rectangle 114"/>
            <p:cNvSpPr>
              <a:spLocks noChangeArrowheads="1"/>
            </p:cNvSpPr>
            <p:nvPr/>
          </p:nvSpPr>
          <p:spPr bwMode="auto">
            <a:xfrm>
              <a:off x="5731" y="2683"/>
              <a:ext cx="131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3</a:t>
              </a:r>
              <a:endParaRPr lang="en-US" sz="1200"/>
            </a:p>
          </p:txBody>
        </p:sp>
        <p:sp>
          <p:nvSpPr>
            <p:cNvPr id="70682" name="Rectangle 115"/>
            <p:cNvSpPr>
              <a:spLocks noChangeArrowheads="1"/>
            </p:cNvSpPr>
            <p:nvPr/>
          </p:nvSpPr>
          <p:spPr bwMode="auto">
            <a:xfrm>
              <a:off x="6055" y="2371"/>
              <a:ext cx="193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i="1">
                  <a:solidFill>
                    <a:srgbClr val="000000"/>
                  </a:solidFill>
                </a:rPr>
                <a:t>e</a:t>
              </a:r>
              <a:endParaRPr lang="en-US" sz="1200"/>
            </a:p>
          </p:txBody>
        </p:sp>
        <p:sp>
          <p:nvSpPr>
            <p:cNvPr id="70683" name="Rectangle 116"/>
            <p:cNvSpPr>
              <a:spLocks noChangeArrowheads="1"/>
            </p:cNvSpPr>
            <p:nvPr/>
          </p:nvSpPr>
          <p:spPr bwMode="auto">
            <a:xfrm>
              <a:off x="6162" y="2491"/>
              <a:ext cx="131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4</a:t>
              </a:r>
              <a:endParaRPr lang="en-US" sz="1200"/>
            </a:p>
          </p:txBody>
        </p:sp>
        <p:sp>
          <p:nvSpPr>
            <p:cNvPr id="70684" name="Rectangle 117"/>
            <p:cNvSpPr>
              <a:spLocks noChangeArrowheads="1"/>
            </p:cNvSpPr>
            <p:nvPr/>
          </p:nvSpPr>
          <p:spPr bwMode="auto">
            <a:xfrm>
              <a:off x="5015" y="3257"/>
              <a:ext cx="193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i="1">
                  <a:solidFill>
                    <a:srgbClr val="000000"/>
                  </a:solidFill>
                </a:rPr>
                <a:t>e</a:t>
              </a:r>
              <a:endParaRPr lang="en-US" sz="1200"/>
            </a:p>
          </p:txBody>
        </p:sp>
        <p:sp>
          <p:nvSpPr>
            <p:cNvPr id="70685" name="Rectangle 118"/>
            <p:cNvSpPr>
              <a:spLocks noChangeArrowheads="1"/>
            </p:cNvSpPr>
            <p:nvPr/>
          </p:nvSpPr>
          <p:spPr bwMode="auto">
            <a:xfrm>
              <a:off x="5122" y="3376"/>
              <a:ext cx="131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5</a:t>
              </a:r>
              <a:endParaRPr lang="en-US" sz="1200"/>
            </a:p>
          </p:txBody>
        </p:sp>
        <p:sp>
          <p:nvSpPr>
            <p:cNvPr id="70686" name="Rectangle 119"/>
            <p:cNvSpPr>
              <a:spLocks noChangeArrowheads="1"/>
            </p:cNvSpPr>
            <p:nvPr/>
          </p:nvSpPr>
          <p:spPr bwMode="auto">
            <a:xfrm>
              <a:off x="5623" y="3103"/>
              <a:ext cx="193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i="1">
                  <a:solidFill>
                    <a:srgbClr val="000000"/>
                  </a:solidFill>
                </a:rPr>
                <a:t>e</a:t>
              </a:r>
              <a:endParaRPr lang="en-US" sz="1200"/>
            </a:p>
          </p:txBody>
        </p:sp>
        <p:sp>
          <p:nvSpPr>
            <p:cNvPr id="70687" name="Rectangle 120"/>
            <p:cNvSpPr>
              <a:spLocks noChangeArrowheads="1"/>
            </p:cNvSpPr>
            <p:nvPr/>
          </p:nvSpPr>
          <p:spPr bwMode="auto">
            <a:xfrm>
              <a:off x="5731" y="3222"/>
              <a:ext cx="131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6</a:t>
              </a:r>
              <a:endParaRPr lang="en-US" sz="1200"/>
            </a:p>
          </p:txBody>
        </p:sp>
        <p:sp>
          <p:nvSpPr>
            <p:cNvPr id="70688" name="Rectangle 121"/>
            <p:cNvSpPr>
              <a:spLocks noChangeArrowheads="1"/>
            </p:cNvSpPr>
            <p:nvPr/>
          </p:nvSpPr>
          <p:spPr bwMode="auto">
            <a:xfrm>
              <a:off x="6055" y="3411"/>
              <a:ext cx="193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i="1" dirty="0">
                  <a:solidFill>
                    <a:srgbClr val="000000"/>
                  </a:solidFill>
                </a:rPr>
                <a:t>e</a:t>
              </a:r>
              <a:endParaRPr lang="en-US" sz="1200" dirty="0"/>
            </a:p>
          </p:txBody>
        </p:sp>
        <p:sp>
          <p:nvSpPr>
            <p:cNvPr id="70689" name="Rectangle 122"/>
            <p:cNvSpPr>
              <a:spLocks noChangeArrowheads="1"/>
            </p:cNvSpPr>
            <p:nvPr/>
          </p:nvSpPr>
          <p:spPr bwMode="auto">
            <a:xfrm>
              <a:off x="6162" y="3530"/>
              <a:ext cx="131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7</a:t>
              </a:r>
              <a:endParaRPr lang="en-US" sz="1200"/>
            </a:p>
          </p:txBody>
        </p:sp>
      </p:grpSp>
      <p:sp>
        <p:nvSpPr>
          <p:cNvPr id="34" name="Content Placeholder 3"/>
          <p:cNvSpPr txBox="1">
            <a:spLocks/>
          </p:cNvSpPr>
          <p:nvPr/>
        </p:nvSpPr>
        <p:spPr bwMode="auto">
          <a:xfrm>
            <a:off x="2428875" y="1714500"/>
            <a:ext cx="6357938" cy="321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3200" dirty="0">
                <a:latin typeface="+mn-lt"/>
              </a:rPr>
              <a:t>Pada </a:t>
            </a:r>
            <a:r>
              <a:rPr lang="en-US" sz="3200" i="1" dirty="0">
                <a:latin typeface="+mn-lt"/>
              </a:rPr>
              <a:t>G</a:t>
            </a:r>
            <a:r>
              <a:rPr lang="en-US" sz="3200" baseline="-25000" dirty="0">
                <a:latin typeface="+mn-lt"/>
              </a:rPr>
              <a:t>2</a:t>
            </a:r>
            <a:r>
              <a:rPr lang="en-US" sz="3200" dirty="0">
                <a:latin typeface="+mn-lt"/>
              </a:rPr>
              <a:t>, </a:t>
            </a:r>
            <a:r>
              <a:rPr lang="en-US" sz="3200" dirty="0" err="1">
                <a:latin typeface="+mn-lt"/>
              </a:rPr>
              <a:t>sisi</a:t>
            </a:r>
            <a:r>
              <a:rPr lang="en-US" sz="3200" dirty="0">
                <a:latin typeface="+mn-lt"/>
              </a:rPr>
              <a:t>  </a:t>
            </a:r>
            <a:r>
              <a:rPr lang="en-US" sz="3200" b="1" i="1" dirty="0">
                <a:latin typeface="+mn-lt"/>
              </a:rPr>
              <a:t>e</a:t>
            </a:r>
            <a:r>
              <a:rPr lang="en-US" sz="3200" b="1" baseline="-25000" dirty="0">
                <a:latin typeface="+mn-lt"/>
              </a:rPr>
              <a:t>3</a:t>
            </a:r>
            <a:r>
              <a:rPr lang="en-US" sz="3200" b="1" dirty="0">
                <a:latin typeface="+mn-lt"/>
              </a:rPr>
              <a:t> = (1, 3) dan </a:t>
            </a:r>
            <a:r>
              <a:rPr lang="en-US" sz="3200" b="1" dirty="0" err="1">
                <a:latin typeface="+mn-lt"/>
              </a:rPr>
              <a:t>sisi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b="1" i="1" dirty="0">
                <a:latin typeface="+mn-lt"/>
              </a:rPr>
              <a:t>e</a:t>
            </a:r>
            <a:r>
              <a:rPr lang="en-US" sz="3200" b="1" baseline="-25000" dirty="0">
                <a:latin typeface="+mn-lt"/>
              </a:rPr>
              <a:t>4</a:t>
            </a:r>
            <a:r>
              <a:rPr lang="en-US" sz="3200" b="1" dirty="0">
                <a:latin typeface="+mn-lt"/>
              </a:rPr>
              <a:t> = (1, 3)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dinamakan</a:t>
            </a:r>
            <a:r>
              <a:rPr lang="en-US" sz="3200" dirty="0">
                <a:latin typeface="+mn-lt"/>
              </a:rPr>
              <a:t> </a:t>
            </a:r>
            <a:r>
              <a:rPr lang="en-US" sz="3200" b="1" dirty="0" err="1">
                <a:latin typeface="+mn-lt"/>
              </a:rPr>
              <a:t>sisi-ganda</a:t>
            </a:r>
            <a:r>
              <a:rPr lang="en-US" sz="3200" dirty="0">
                <a:latin typeface="+mn-lt"/>
              </a:rPr>
              <a:t> (</a:t>
            </a:r>
            <a:r>
              <a:rPr lang="en-US" sz="3200" i="1" dirty="0">
                <a:latin typeface="+mn-lt"/>
              </a:rPr>
              <a:t>multiple edges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atau</a:t>
            </a:r>
            <a:r>
              <a:rPr lang="en-US" sz="3200" dirty="0">
                <a:latin typeface="+mn-lt"/>
              </a:rPr>
              <a:t> </a:t>
            </a:r>
            <a:r>
              <a:rPr lang="en-US" sz="3200" i="1" dirty="0" err="1">
                <a:latin typeface="+mn-lt"/>
              </a:rPr>
              <a:t>paralel</a:t>
            </a:r>
            <a:r>
              <a:rPr lang="en-US" sz="3200" i="1" dirty="0">
                <a:latin typeface="+mn-lt"/>
              </a:rPr>
              <a:t> edges</a:t>
            </a:r>
            <a:r>
              <a:rPr lang="en-US" sz="3200" dirty="0">
                <a:latin typeface="+mn-lt"/>
              </a:rPr>
              <a:t>) </a:t>
            </a:r>
            <a:r>
              <a:rPr lang="en-US" sz="3200" dirty="0" err="1">
                <a:latin typeface="+mn-lt"/>
              </a:rPr>
              <a:t>karena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kedua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sisi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ini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menghubungkan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dua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buah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simpul</a:t>
            </a:r>
            <a:r>
              <a:rPr lang="en-US" sz="3200" dirty="0">
                <a:latin typeface="+mn-lt"/>
              </a:rPr>
              <a:t> yang </a:t>
            </a:r>
            <a:r>
              <a:rPr lang="en-US" sz="3200" dirty="0" err="1">
                <a:latin typeface="+mn-lt"/>
              </a:rPr>
              <a:t>sama</a:t>
            </a:r>
            <a:r>
              <a:rPr lang="en-US" sz="3200" dirty="0">
                <a:latin typeface="+mn-lt"/>
              </a:rPr>
              <a:t>, </a:t>
            </a:r>
            <a:r>
              <a:rPr lang="en-US" sz="3200" dirty="0" err="1">
                <a:latin typeface="+mn-lt"/>
              </a:rPr>
              <a:t>yaitu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simpul</a:t>
            </a:r>
            <a:r>
              <a:rPr lang="en-US" sz="3200" dirty="0">
                <a:latin typeface="+mn-lt"/>
              </a:rPr>
              <a:t> 1 dan </a:t>
            </a:r>
            <a:r>
              <a:rPr lang="en-US" sz="3200" dirty="0" err="1">
                <a:latin typeface="+mn-lt"/>
              </a:rPr>
              <a:t>simpul</a:t>
            </a:r>
            <a:r>
              <a:rPr lang="en-US" sz="3200" dirty="0">
                <a:latin typeface="+mn-lt"/>
              </a:rPr>
              <a:t> 3.</a:t>
            </a:r>
          </a:p>
        </p:txBody>
      </p:sp>
      <p:sp>
        <p:nvSpPr>
          <p:cNvPr id="70660" name="Rectangle 34"/>
          <p:cNvSpPr>
            <a:spLocks noChangeArrowheads="1"/>
          </p:cNvSpPr>
          <p:nvPr/>
        </p:nvSpPr>
        <p:spPr bwMode="auto">
          <a:xfrm>
            <a:off x="979488" y="4059238"/>
            <a:ext cx="4492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/>
              <a:t>G</a:t>
            </a:r>
            <a:r>
              <a:rPr lang="en-US" b="1" baseline="-25000"/>
              <a:t>2</a:t>
            </a:r>
            <a:endParaRPr lang="en-US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Contoh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5325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706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Jenis-Jenis Graf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707" name="Content Placeholder 3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7107132" cy="468632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b="1" dirty="0">
                <a:solidFill>
                  <a:srgbClr val="FF0000"/>
                </a:solidFill>
              </a:rPr>
              <a:t>Graf </a:t>
            </a:r>
            <a:r>
              <a:rPr lang="en-US" b="1" dirty="0" err="1">
                <a:solidFill>
                  <a:srgbClr val="FF0000"/>
                </a:solidFill>
              </a:rPr>
              <a:t>sederhana</a:t>
            </a:r>
            <a:r>
              <a:rPr lang="en-US" b="1" dirty="0">
                <a:solidFill>
                  <a:srgbClr val="FF0000"/>
                </a:solidFill>
              </a:rPr>
              <a:t> (simple graph)</a:t>
            </a:r>
          </a:p>
          <a:p>
            <a:pPr marL="514350" indent="-514350">
              <a:buNone/>
              <a:defRPr/>
            </a:pPr>
            <a:r>
              <a:rPr lang="en-US" dirty="0"/>
              <a:t>Graf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mengandung</a:t>
            </a:r>
            <a:r>
              <a:rPr lang="en-US" dirty="0"/>
              <a:t>  </a:t>
            </a:r>
            <a:r>
              <a:rPr lang="en-US" b="1" dirty="0" err="1"/>
              <a:t>gelang</a:t>
            </a:r>
            <a:r>
              <a:rPr lang="en-US" dirty="0"/>
              <a:t> </a:t>
            </a:r>
          </a:p>
          <a:p>
            <a:pPr marL="514350" indent="-514350">
              <a:buNone/>
              <a:defRPr/>
            </a:pPr>
            <a:r>
              <a:rPr lang="en-US" dirty="0" err="1"/>
              <a:t>maupun</a:t>
            </a:r>
            <a:r>
              <a:rPr lang="en-US" dirty="0"/>
              <a:t>  </a:t>
            </a:r>
            <a:r>
              <a:rPr lang="en-US" b="1" dirty="0" err="1"/>
              <a:t>sisi-ganda</a:t>
            </a:r>
            <a:endParaRPr lang="en-US" b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. </a:t>
            </a:r>
            <a:r>
              <a:rPr lang="en-US" b="1" dirty="0">
                <a:solidFill>
                  <a:srgbClr val="FF0000"/>
                </a:solidFill>
              </a:rPr>
              <a:t>Graf </a:t>
            </a:r>
            <a:r>
              <a:rPr lang="en-US" b="1" dirty="0" err="1">
                <a:solidFill>
                  <a:srgbClr val="FF0000"/>
                </a:solidFill>
              </a:rPr>
              <a:t>tak-sederhana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i="1" dirty="0" err="1">
                <a:solidFill>
                  <a:srgbClr val="FF0000"/>
                </a:solidFill>
              </a:rPr>
              <a:t>unsimple</a:t>
            </a:r>
            <a:r>
              <a:rPr lang="en-US" i="1" dirty="0">
                <a:solidFill>
                  <a:srgbClr val="FF0000"/>
                </a:solidFill>
              </a:rPr>
              <a:t>-graph</a:t>
            </a:r>
            <a:r>
              <a:rPr lang="en-US" dirty="0">
                <a:solidFill>
                  <a:srgbClr val="FF0000"/>
                </a:solidFill>
              </a:rPr>
              <a:t>).</a:t>
            </a:r>
            <a:endParaRPr lang="id-ID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id-ID" dirty="0"/>
              <a:t>	</a:t>
            </a:r>
            <a:r>
              <a:rPr lang="en-US" dirty="0"/>
              <a:t>Graf yang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b="1" dirty="0" err="1"/>
              <a:t>sisi</a:t>
            </a:r>
            <a:r>
              <a:rPr lang="en-US" b="1" dirty="0"/>
              <a:t> </a:t>
            </a:r>
            <a:r>
              <a:rPr lang="en-US" b="1" dirty="0" err="1"/>
              <a:t>ganda</a:t>
            </a:r>
            <a:r>
              <a:rPr lang="en-US" b="1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 err="1"/>
              <a:t>gelang</a:t>
            </a:r>
            <a:r>
              <a:rPr lang="en-US" dirty="0"/>
              <a:t> </a:t>
            </a:r>
            <a:r>
              <a:rPr lang="en-US" dirty="0" err="1"/>
              <a:t>dinamakan</a:t>
            </a:r>
            <a:r>
              <a:rPr lang="en-US" dirty="0"/>
              <a:t> 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tak-sederhana</a:t>
            </a:r>
            <a:r>
              <a:rPr lang="en-US" dirty="0"/>
              <a:t> (</a:t>
            </a:r>
            <a:r>
              <a:rPr lang="en-US" i="1" dirty="0" err="1"/>
              <a:t>unsimple</a:t>
            </a:r>
            <a:r>
              <a:rPr lang="en-US" i="1" dirty="0"/>
              <a:t> graph</a:t>
            </a:r>
            <a:r>
              <a:rPr lang="en-US" dirty="0"/>
              <a:t>)</a:t>
            </a:r>
            <a:endParaRPr lang="id-ID" dirty="0"/>
          </a:p>
          <a:p>
            <a:pPr marL="514350" indent="-514350">
              <a:buNone/>
              <a:defRPr/>
            </a:pPr>
            <a:endParaRPr lang="en-US" b="1" dirty="0"/>
          </a:p>
          <a:p>
            <a:pPr marL="514350" indent="-514350">
              <a:buNone/>
              <a:defRPr/>
            </a:pPr>
            <a:endParaRPr lang="id-ID" b="1" dirty="0"/>
          </a:p>
          <a:p>
            <a:pPr marL="914400" lvl="1" indent="-514350">
              <a:buNone/>
              <a:defRPr/>
            </a:pPr>
            <a:endParaRPr lang="en-US" dirty="0"/>
          </a:p>
          <a:p>
            <a:pPr>
              <a:buFont typeface="Arial" charset="0"/>
              <a:buNone/>
            </a:pPr>
            <a:endParaRPr lang="en-US" dirty="0"/>
          </a:p>
        </p:txBody>
      </p:sp>
      <p:grpSp>
        <p:nvGrpSpPr>
          <p:cNvPr id="72708" name="Group 19"/>
          <p:cNvGrpSpPr>
            <a:grpSpLocks/>
          </p:cNvGrpSpPr>
          <p:nvPr/>
        </p:nvGrpSpPr>
        <p:grpSpPr bwMode="auto">
          <a:xfrm>
            <a:off x="6948264" y="1268760"/>
            <a:ext cx="2286000" cy="2298700"/>
            <a:chOff x="6857984" y="4286256"/>
            <a:chExt cx="2286016" cy="2298158"/>
          </a:xfrm>
        </p:grpSpPr>
        <p:grpSp>
          <p:nvGrpSpPr>
            <p:cNvPr id="72710" name="Group 79"/>
            <p:cNvGrpSpPr>
              <a:grpSpLocks/>
            </p:cNvGrpSpPr>
            <p:nvPr/>
          </p:nvGrpSpPr>
          <p:grpSpPr bwMode="auto">
            <a:xfrm>
              <a:off x="6857984" y="4286256"/>
              <a:ext cx="2286016" cy="2000264"/>
              <a:chOff x="2233" y="2063"/>
              <a:chExt cx="1927" cy="1971"/>
            </a:xfrm>
          </p:grpSpPr>
          <p:sp>
            <p:nvSpPr>
              <p:cNvPr id="72712" name="Freeform 80"/>
              <p:cNvSpPr>
                <a:spLocks/>
              </p:cNvSpPr>
              <p:nvPr/>
            </p:nvSpPr>
            <p:spPr bwMode="auto">
              <a:xfrm>
                <a:off x="3119" y="2302"/>
                <a:ext cx="70" cy="65"/>
              </a:xfrm>
              <a:custGeom>
                <a:avLst/>
                <a:gdLst>
                  <a:gd name="T0" fmla="*/ 0 w 70"/>
                  <a:gd name="T1" fmla="*/ 35 h 65"/>
                  <a:gd name="T2" fmla="*/ 8 w 70"/>
                  <a:gd name="T3" fmla="*/ 15 h 65"/>
                  <a:gd name="T4" fmla="*/ 24 w 70"/>
                  <a:gd name="T5" fmla="*/ 0 h 65"/>
                  <a:gd name="T6" fmla="*/ 47 w 70"/>
                  <a:gd name="T7" fmla="*/ 0 h 65"/>
                  <a:gd name="T8" fmla="*/ 62 w 70"/>
                  <a:gd name="T9" fmla="*/ 15 h 65"/>
                  <a:gd name="T10" fmla="*/ 70 w 70"/>
                  <a:gd name="T11" fmla="*/ 35 h 65"/>
                  <a:gd name="T12" fmla="*/ 62 w 70"/>
                  <a:gd name="T13" fmla="*/ 54 h 65"/>
                  <a:gd name="T14" fmla="*/ 47 w 70"/>
                  <a:gd name="T15" fmla="*/ 65 h 65"/>
                  <a:gd name="T16" fmla="*/ 24 w 70"/>
                  <a:gd name="T17" fmla="*/ 65 h 65"/>
                  <a:gd name="T18" fmla="*/ 8 w 70"/>
                  <a:gd name="T19" fmla="*/ 54 h 65"/>
                  <a:gd name="T20" fmla="*/ 0 w 70"/>
                  <a:gd name="T21" fmla="*/ 35 h 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0"/>
                  <a:gd name="T34" fmla="*/ 0 h 65"/>
                  <a:gd name="T35" fmla="*/ 70 w 70"/>
                  <a:gd name="T36" fmla="*/ 65 h 6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0" h="65">
                    <a:moveTo>
                      <a:pt x="0" y="35"/>
                    </a:moveTo>
                    <a:lnTo>
                      <a:pt x="8" y="15"/>
                    </a:lnTo>
                    <a:lnTo>
                      <a:pt x="24" y="0"/>
                    </a:lnTo>
                    <a:lnTo>
                      <a:pt x="47" y="0"/>
                    </a:lnTo>
                    <a:lnTo>
                      <a:pt x="62" y="15"/>
                    </a:lnTo>
                    <a:lnTo>
                      <a:pt x="70" y="35"/>
                    </a:lnTo>
                    <a:lnTo>
                      <a:pt x="62" y="54"/>
                    </a:lnTo>
                    <a:lnTo>
                      <a:pt x="47" y="65"/>
                    </a:lnTo>
                    <a:lnTo>
                      <a:pt x="24" y="65"/>
                    </a:lnTo>
                    <a:lnTo>
                      <a:pt x="8" y="54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2713" name="Freeform 81"/>
              <p:cNvSpPr>
                <a:spLocks/>
              </p:cNvSpPr>
              <p:nvPr/>
            </p:nvSpPr>
            <p:spPr bwMode="auto">
              <a:xfrm>
                <a:off x="2426" y="2995"/>
                <a:ext cx="69" cy="65"/>
              </a:xfrm>
              <a:custGeom>
                <a:avLst/>
                <a:gdLst>
                  <a:gd name="T0" fmla="*/ 0 w 69"/>
                  <a:gd name="T1" fmla="*/ 35 h 65"/>
                  <a:gd name="T2" fmla="*/ 8 w 69"/>
                  <a:gd name="T3" fmla="*/ 15 h 65"/>
                  <a:gd name="T4" fmla="*/ 23 w 69"/>
                  <a:gd name="T5" fmla="*/ 0 h 65"/>
                  <a:gd name="T6" fmla="*/ 46 w 69"/>
                  <a:gd name="T7" fmla="*/ 0 h 65"/>
                  <a:gd name="T8" fmla="*/ 62 w 69"/>
                  <a:gd name="T9" fmla="*/ 15 h 65"/>
                  <a:gd name="T10" fmla="*/ 69 w 69"/>
                  <a:gd name="T11" fmla="*/ 35 h 65"/>
                  <a:gd name="T12" fmla="*/ 62 w 69"/>
                  <a:gd name="T13" fmla="*/ 54 h 65"/>
                  <a:gd name="T14" fmla="*/ 46 w 69"/>
                  <a:gd name="T15" fmla="*/ 65 h 65"/>
                  <a:gd name="T16" fmla="*/ 23 w 69"/>
                  <a:gd name="T17" fmla="*/ 65 h 65"/>
                  <a:gd name="T18" fmla="*/ 8 w 69"/>
                  <a:gd name="T19" fmla="*/ 54 h 65"/>
                  <a:gd name="T20" fmla="*/ 0 w 69"/>
                  <a:gd name="T21" fmla="*/ 35 h 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9"/>
                  <a:gd name="T34" fmla="*/ 0 h 65"/>
                  <a:gd name="T35" fmla="*/ 69 w 69"/>
                  <a:gd name="T36" fmla="*/ 65 h 6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9" h="65">
                    <a:moveTo>
                      <a:pt x="0" y="35"/>
                    </a:moveTo>
                    <a:lnTo>
                      <a:pt x="8" y="15"/>
                    </a:lnTo>
                    <a:lnTo>
                      <a:pt x="23" y="0"/>
                    </a:lnTo>
                    <a:lnTo>
                      <a:pt x="46" y="0"/>
                    </a:lnTo>
                    <a:lnTo>
                      <a:pt x="62" y="15"/>
                    </a:lnTo>
                    <a:lnTo>
                      <a:pt x="69" y="35"/>
                    </a:lnTo>
                    <a:lnTo>
                      <a:pt x="62" y="54"/>
                    </a:lnTo>
                    <a:lnTo>
                      <a:pt x="46" y="65"/>
                    </a:lnTo>
                    <a:lnTo>
                      <a:pt x="23" y="65"/>
                    </a:lnTo>
                    <a:lnTo>
                      <a:pt x="8" y="54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2714" name="Freeform 82"/>
              <p:cNvSpPr>
                <a:spLocks/>
              </p:cNvSpPr>
              <p:nvPr/>
            </p:nvSpPr>
            <p:spPr bwMode="auto">
              <a:xfrm>
                <a:off x="3119" y="3688"/>
                <a:ext cx="70" cy="65"/>
              </a:xfrm>
              <a:custGeom>
                <a:avLst/>
                <a:gdLst>
                  <a:gd name="T0" fmla="*/ 0 w 70"/>
                  <a:gd name="T1" fmla="*/ 34 h 65"/>
                  <a:gd name="T2" fmla="*/ 8 w 70"/>
                  <a:gd name="T3" fmla="*/ 15 h 65"/>
                  <a:gd name="T4" fmla="*/ 24 w 70"/>
                  <a:gd name="T5" fmla="*/ 0 h 65"/>
                  <a:gd name="T6" fmla="*/ 47 w 70"/>
                  <a:gd name="T7" fmla="*/ 0 h 65"/>
                  <a:gd name="T8" fmla="*/ 62 w 70"/>
                  <a:gd name="T9" fmla="*/ 15 h 65"/>
                  <a:gd name="T10" fmla="*/ 70 w 70"/>
                  <a:gd name="T11" fmla="*/ 34 h 65"/>
                  <a:gd name="T12" fmla="*/ 62 w 70"/>
                  <a:gd name="T13" fmla="*/ 54 h 65"/>
                  <a:gd name="T14" fmla="*/ 47 w 70"/>
                  <a:gd name="T15" fmla="*/ 65 h 65"/>
                  <a:gd name="T16" fmla="*/ 24 w 70"/>
                  <a:gd name="T17" fmla="*/ 65 h 65"/>
                  <a:gd name="T18" fmla="*/ 8 w 70"/>
                  <a:gd name="T19" fmla="*/ 54 h 65"/>
                  <a:gd name="T20" fmla="*/ 0 w 70"/>
                  <a:gd name="T21" fmla="*/ 34 h 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0"/>
                  <a:gd name="T34" fmla="*/ 0 h 65"/>
                  <a:gd name="T35" fmla="*/ 70 w 70"/>
                  <a:gd name="T36" fmla="*/ 65 h 6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0" h="65">
                    <a:moveTo>
                      <a:pt x="0" y="34"/>
                    </a:moveTo>
                    <a:lnTo>
                      <a:pt x="8" y="15"/>
                    </a:lnTo>
                    <a:lnTo>
                      <a:pt x="24" y="0"/>
                    </a:lnTo>
                    <a:lnTo>
                      <a:pt x="47" y="0"/>
                    </a:lnTo>
                    <a:lnTo>
                      <a:pt x="62" y="15"/>
                    </a:lnTo>
                    <a:lnTo>
                      <a:pt x="70" y="34"/>
                    </a:lnTo>
                    <a:lnTo>
                      <a:pt x="62" y="54"/>
                    </a:lnTo>
                    <a:lnTo>
                      <a:pt x="47" y="65"/>
                    </a:lnTo>
                    <a:lnTo>
                      <a:pt x="24" y="65"/>
                    </a:lnTo>
                    <a:lnTo>
                      <a:pt x="8" y="5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2715" name="Freeform 83"/>
              <p:cNvSpPr>
                <a:spLocks/>
              </p:cNvSpPr>
              <p:nvPr/>
            </p:nvSpPr>
            <p:spPr bwMode="auto">
              <a:xfrm>
                <a:off x="3813" y="2995"/>
                <a:ext cx="69" cy="65"/>
              </a:xfrm>
              <a:custGeom>
                <a:avLst/>
                <a:gdLst>
                  <a:gd name="T0" fmla="*/ 0 w 69"/>
                  <a:gd name="T1" fmla="*/ 35 h 65"/>
                  <a:gd name="T2" fmla="*/ 7 w 69"/>
                  <a:gd name="T3" fmla="*/ 15 h 65"/>
                  <a:gd name="T4" fmla="*/ 23 w 69"/>
                  <a:gd name="T5" fmla="*/ 0 h 65"/>
                  <a:gd name="T6" fmla="*/ 46 w 69"/>
                  <a:gd name="T7" fmla="*/ 0 h 65"/>
                  <a:gd name="T8" fmla="*/ 61 w 69"/>
                  <a:gd name="T9" fmla="*/ 15 h 65"/>
                  <a:gd name="T10" fmla="*/ 69 w 69"/>
                  <a:gd name="T11" fmla="*/ 35 h 65"/>
                  <a:gd name="T12" fmla="*/ 61 w 69"/>
                  <a:gd name="T13" fmla="*/ 54 h 65"/>
                  <a:gd name="T14" fmla="*/ 46 w 69"/>
                  <a:gd name="T15" fmla="*/ 65 h 65"/>
                  <a:gd name="T16" fmla="*/ 23 w 69"/>
                  <a:gd name="T17" fmla="*/ 65 h 65"/>
                  <a:gd name="T18" fmla="*/ 7 w 69"/>
                  <a:gd name="T19" fmla="*/ 54 h 65"/>
                  <a:gd name="T20" fmla="*/ 0 w 69"/>
                  <a:gd name="T21" fmla="*/ 35 h 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9"/>
                  <a:gd name="T34" fmla="*/ 0 h 65"/>
                  <a:gd name="T35" fmla="*/ 69 w 69"/>
                  <a:gd name="T36" fmla="*/ 65 h 6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9" h="65">
                    <a:moveTo>
                      <a:pt x="0" y="35"/>
                    </a:moveTo>
                    <a:lnTo>
                      <a:pt x="7" y="15"/>
                    </a:lnTo>
                    <a:lnTo>
                      <a:pt x="23" y="0"/>
                    </a:lnTo>
                    <a:lnTo>
                      <a:pt x="46" y="0"/>
                    </a:lnTo>
                    <a:lnTo>
                      <a:pt x="61" y="15"/>
                    </a:lnTo>
                    <a:lnTo>
                      <a:pt x="69" y="35"/>
                    </a:lnTo>
                    <a:lnTo>
                      <a:pt x="61" y="54"/>
                    </a:lnTo>
                    <a:lnTo>
                      <a:pt x="46" y="65"/>
                    </a:lnTo>
                    <a:lnTo>
                      <a:pt x="23" y="65"/>
                    </a:lnTo>
                    <a:lnTo>
                      <a:pt x="7" y="54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2716" name="Line 84"/>
              <p:cNvSpPr>
                <a:spLocks noChangeShapeType="1"/>
              </p:cNvSpPr>
              <p:nvPr/>
            </p:nvSpPr>
            <p:spPr bwMode="auto">
              <a:xfrm flipH="1">
                <a:off x="2461" y="2337"/>
                <a:ext cx="693" cy="693"/>
              </a:xfrm>
              <a:prstGeom prst="line">
                <a:avLst/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2717" name="Line 85"/>
              <p:cNvSpPr>
                <a:spLocks noChangeShapeType="1"/>
              </p:cNvSpPr>
              <p:nvPr/>
            </p:nvSpPr>
            <p:spPr bwMode="auto">
              <a:xfrm>
                <a:off x="2461" y="3030"/>
                <a:ext cx="693" cy="692"/>
              </a:xfrm>
              <a:prstGeom prst="line">
                <a:avLst/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2718" name="Line 86"/>
              <p:cNvSpPr>
                <a:spLocks noChangeShapeType="1"/>
              </p:cNvSpPr>
              <p:nvPr/>
            </p:nvSpPr>
            <p:spPr bwMode="auto">
              <a:xfrm>
                <a:off x="3154" y="2337"/>
                <a:ext cx="693" cy="693"/>
              </a:xfrm>
              <a:prstGeom prst="line">
                <a:avLst/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2719" name="Line 87"/>
              <p:cNvSpPr>
                <a:spLocks noChangeShapeType="1"/>
              </p:cNvSpPr>
              <p:nvPr/>
            </p:nvSpPr>
            <p:spPr bwMode="auto">
              <a:xfrm flipH="1">
                <a:off x="3154" y="3030"/>
                <a:ext cx="693" cy="692"/>
              </a:xfrm>
              <a:prstGeom prst="line">
                <a:avLst/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2720" name="Line 88"/>
              <p:cNvSpPr>
                <a:spLocks noChangeShapeType="1"/>
              </p:cNvSpPr>
              <p:nvPr/>
            </p:nvSpPr>
            <p:spPr bwMode="auto">
              <a:xfrm>
                <a:off x="2461" y="3030"/>
                <a:ext cx="1386" cy="1"/>
              </a:xfrm>
              <a:prstGeom prst="line">
                <a:avLst/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2721" name="Rectangle 89"/>
              <p:cNvSpPr>
                <a:spLocks noChangeArrowheads="1"/>
              </p:cNvSpPr>
              <p:nvPr/>
            </p:nvSpPr>
            <p:spPr bwMode="auto">
              <a:xfrm>
                <a:off x="3100" y="2063"/>
                <a:ext cx="193" cy="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1</a:t>
                </a:r>
                <a:endParaRPr lang="en-US"/>
              </a:p>
            </p:txBody>
          </p:sp>
          <p:sp>
            <p:nvSpPr>
              <p:cNvPr id="72722" name="Rectangle 90"/>
              <p:cNvSpPr>
                <a:spLocks noChangeArrowheads="1"/>
              </p:cNvSpPr>
              <p:nvPr/>
            </p:nvSpPr>
            <p:spPr bwMode="auto">
              <a:xfrm>
                <a:off x="2233" y="2910"/>
                <a:ext cx="193" cy="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2</a:t>
                </a:r>
                <a:endParaRPr lang="en-US"/>
              </a:p>
            </p:txBody>
          </p:sp>
          <p:sp>
            <p:nvSpPr>
              <p:cNvPr id="72723" name="Rectangle 91"/>
              <p:cNvSpPr>
                <a:spLocks noChangeArrowheads="1"/>
              </p:cNvSpPr>
              <p:nvPr/>
            </p:nvSpPr>
            <p:spPr bwMode="auto">
              <a:xfrm>
                <a:off x="3967" y="2910"/>
                <a:ext cx="193" cy="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3</a:t>
                </a:r>
                <a:endParaRPr lang="en-US"/>
              </a:p>
            </p:txBody>
          </p:sp>
          <p:sp>
            <p:nvSpPr>
              <p:cNvPr id="72724" name="Rectangle 92"/>
              <p:cNvSpPr>
                <a:spLocks noChangeArrowheads="1"/>
              </p:cNvSpPr>
              <p:nvPr/>
            </p:nvSpPr>
            <p:spPr bwMode="auto">
              <a:xfrm>
                <a:off x="3100" y="3757"/>
                <a:ext cx="193" cy="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4</a:t>
                </a:r>
                <a:endParaRPr lang="en-US"/>
              </a:p>
            </p:txBody>
          </p:sp>
        </p:grpSp>
        <p:sp>
          <p:nvSpPr>
            <p:cNvPr id="72711" name="Rectangle 18"/>
            <p:cNvSpPr>
              <a:spLocks noChangeArrowheads="1"/>
            </p:cNvSpPr>
            <p:nvPr/>
          </p:nvSpPr>
          <p:spPr bwMode="auto">
            <a:xfrm>
              <a:off x="7715240" y="6215082"/>
              <a:ext cx="4491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/>
                <a:t>G</a:t>
              </a:r>
              <a:r>
                <a:rPr lang="en-US" b="1" baseline="-25000"/>
                <a:t>1</a:t>
              </a:r>
              <a:endParaRPr lang="en-US"/>
            </a:p>
          </p:txBody>
        </p:sp>
      </p:grpSp>
      <p:grpSp>
        <p:nvGrpSpPr>
          <p:cNvPr id="20" name="Group 3"/>
          <p:cNvGrpSpPr>
            <a:grpSpLocks/>
          </p:cNvGrpSpPr>
          <p:nvPr/>
        </p:nvGrpSpPr>
        <p:grpSpPr bwMode="auto">
          <a:xfrm>
            <a:off x="7236296" y="3972199"/>
            <a:ext cx="1928802" cy="2265113"/>
            <a:chOff x="214258" y="4000499"/>
            <a:chExt cx="1928816" cy="2265128"/>
          </a:xfrm>
        </p:grpSpPr>
        <p:grpSp>
          <p:nvGrpSpPr>
            <p:cNvPr id="21" name="Group 93"/>
            <p:cNvGrpSpPr>
              <a:grpSpLocks/>
            </p:cNvGrpSpPr>
            <p:nvPr/>
          </p:nvGrpSpPr>
          <p:grpSpPr bwMode="auto">
            <a:xfrm>
              <a:off x="214258" y="4000499"/>
              <a:ext cx="1928816" cy="1928821"/>
              <a:chOff x="4660" y="2063"/>
              <a:chExt cx="1927" cy="1971"/>
            </a:xfrm>
          </p:grpSpPr>
          <p:sp>
            <p:nvSpPr>
              <p:cNvPr id="23" name="Freeform 94"/>
              <p:cNvSpPr>
                <a:spLocks/>
              </p:cNvSpPr>
              <p:nvPr/>
            </p:nvSpPr>
            <p:spPr bwMode="auto">
              <a:xfrm>
                <a:off x="4853" y="2995"/>
                <a:ext cx="69" cy="65"/>
              </a:xfrm>
              <a:custGeom>
                <a:avLst/>
                <a:gdLst>
                  <a:gd name="T0" fmla="*/ 0 w 69"/>
                  <a:gd name="T1" fmla="*/ 35 h 65"/>
                  <a:gd name="T2" fmla="*/ 7 w 69"/>
                  <a:gd name="T3" fmla="*/ 15 h 65"/>
                  <a:gd name="T4" fmla="*/ 23 w 69"/>
                  <a:gd name="T5" fmla="*/ 0 h 65"/>
                  <a:gd name="T6" fmla="*/ 46 w 69"/>
                  <a:gd name="T7" fmla="*/ 0 h 65"/>
                  <a:gd name="T8" fmla="*/ 61 w 69"/>
                  <a:gd name="T9" fmla="*/ 15 h 65"/>
                  <a:gd name="T10" fmla="*/ 69 w 69"/>
                  <a:gd name="T11" fmla="*/ 35 h 65"/>
                  <a:gd name="T12" fmla="*/ 61 w 69"/>
                  <a:gd name="T13" fmla="*/ 54 h 65"/>
                  <a:gd name="T14" fmla="*/ 46 w 69"/>
                  <a:gd name="T15" fmla="*/ 65 h 65"/>
                  <a:gd name="T16" fmla="*/ 23 w 69"/>
                  <a:gd name="T17" fmla="*/ 65 h 65"/>
                  <a:gd name="T18" fmla="*/ 7 w 69"/>
                  <a:gd name="T19" fmla="*/ 54 h 65"/>
                  <a:gd name="T20" fmla="*/ 0 w 69"/>
                  <a:gd name="T21" fmla="*/ 35 h 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9"/>
                  <a:gd name="T34" fmla="*/ 0 h 65"/>
                  <a:gd name="T35" fmla="*/ 69 w 69"/>
                  <a:gd name="T36" fmla="*/ 65 h 6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9" h="65">
                    <a:moveTo>
                      <a:pt x="0" y="35"/>
                    </a:moveTo>
                    <a:lnTo>
                      <a:pt x="7" y="15"/>
                    </a:lnTo>
                    <a:lnTo>
                      <a:pt x="23" y="0"/>
                    </a:lnTo>
                    <a:lnTo>
                      <a:pt x="46" y="0"/>
                    </a:lnTo>
                    <a:lnTo>
                      <a:pt x="61" y="15"/>
                    </a:lnTo>
                    <a:lnTo>
                      <a:pt x="69" y="35"/>
                    </a:lnTo>
                    <a:lnTo>
                      <a:pt x="61" y="54"/>
                    </a:lnTo>
                    <a:lnTo>
                      <a:pt x="46" y="65"/>
                    </a:lnTo>
                    <a:lnTo>
                      <a:pt x="23" y="65"/>
                    </a:lnTo>
                    <a:lnTo>
                      <a:pt x="7" y="54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  <p:sp>
            <p:nvSpPr>
              <p:cNvPr id="24" name="Freeform 95"/>
              <p:cNvSpPr>
                <a:spLocks/>
              </p:cNvSpPr>
              <p:nvPr/>
            </p:nvSpPr>
            <p:spPr bwMode="auto">
              <a:xfrm>
                <a:off x="5546" y="3688"/>
                <a:ext cx="69" cy="65"/>
              </a:xfrm>
              <a:custGeom>
                <a:avLst/>
                <a:gdLst>
                  <a:gd name="T0" fmla="*/ 0 w 69"/>
                  <a:gd name="T1" fmla="*/ 34 h 65"/>
                  <a:gd name="T2" fmla="*/ 8 w 69"/>
                  <a:gd name="T3" fmla="*/ 15 h 65"/>
                  <a:gd name="T4" fmla="*/ 23 w 69"/>
                  <a:gd name="T5" fmla="*/ 0 h 65"/>
                  <a:gd name="T6" fmla="*/ 46 w 69"/>
                  <a:gd name="T7" fmla="*/ 0 h 65"/>
                  <a:gd name="T8" fmla="*/ 62 w 69"/>
                  <a:gd name="T9" fmla="*/ 15 h 65"/>
                  <a:gd name="T10" fmla="*/ 69 w 69"/>
                  <a:gd name="T11" fmla="*/ 34 h 65"/>
                  <a:gd name="T12" fmla="*/ 62 w 69"/>
                  <a:gd name="T13" fmla="*/ 54 h 65"/>
                  <a:gd name="T14" fmla="*/ 46 w 69"/>
                  <a:gd name="T15" fmla="*/ 65 h 65"/>
                  <a:gd name="T16" fmla="*/ 23 w 69"/>
                  <a:gd name="T17" fmla="*/ 65 h 65"/>
                  <a:gd name="T18" fmla="*/ 8 w 69"/>
                  <a:gd name="T19" fmla="*/ 54 h 65"/>
                  <a:gd name="T20" fmla="*/ 0 w 69"/>
                  <a:gd name="T21" fmla="*/ 34 h 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9"/>
                  <a:gd name="T34" fmla="*/ 0 h 65"/>
                  <a:gd name="T35" fmla="*/ 69 w 69"/>
                  <a:gd name="T36" fmla="*/ 65 h 6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9" h="65">
                    <a:moveTo>
                      <a:pt x="0" y="34"/>
                    </a:moveTo>
                    <a:lnTo>
                      <a:pt x="8" y="15"/>
                    </a:lnTo>
                    <a:lnTo>
                      <a:pt x="23" y="0"/>
                    </a:lnTo>
                    <a:lnTo>
                      <a:pt x="46" y="0"/>
                    </a:lnTo>
                    <a:lnTo>
                      <a:pt x="62" y="15"/>
                    </a:lnTo>
                    <a:lnTo>
                      <a:pt x="69" y="34"/>
                    </a:lnTo>
                    <a:lnTo>
                      <a:pt x="62" y="54"/>
                    </a:lnTo>
                    <a:lnTo>
                      <a:pt x="46" y="65"/>
                    </a:lnTo>
                    <a:lnTo>
                      <a:pt x="23" y="65"/>
                    </a:lnTo>
                    <a:lnTo>
                      <a:pt x="8" y="5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  <p:sp>
            <p:nvSpPr>
              <p:cNvPr id="25" name="Freeform 96"/>
              <p:cNvSpPr>
                <a:spLocks/>
              </p:cNvSpPr>
              <p:nvPr/>
            </p:nvSpPr>
            <p:spPr bwMode="auto">
              <a:xfrm>
                <a:off x="5546" y="2302"/>
                <a:ext cx="69" cy="65"/>
              </a:xfrm>
              <a:custGeom>
                <a:avLst/>
                <a:gdLst>
                  <a:gd name="T0" fmla="*/ 0 w 69"/>
                  <a:gd name="T1" fmla="*/ 35 h 65"/>
                  <a:gd name="T2" fmla="*/ 8 w 69"/>
                  <a:gd name="T3" fmla="*/ 15 h 65"/>
                  <a:gd name="T4" fmla="*/ 23 w 69"/>
                  <a:gd name="T5" fmla="*/ 0 h 65"/>
                  <a:gd name="T6" fmla="*/ 46 w 69"/>
                  <a:gd name="T7" fmla="*/ 0 h 65"/>
                  <a:gd name="T8" fmla="*/ 62 w 69"/>
                  <a:gd name="T9" fmla="*/ 15 h 65"/>
                  <a:gd name="T10" fmla="*/ 69 w 69"/>
                  <a:gd name="T11" fmla="*/ 35 h 65"/>
                  <a:gd name="T12" fmla="*/ 62 w 69"/>
                  <a:gd name="T13" fmla="*/ 54 h 65"/>
                  <a:gd name="T14" fmla="*/ 46 w 69"/>
                  <a:gd name="T15" fmla="*/ 65 h 65"/>
                  <a:gd name="T16" fmla="*/ 23 w 69"/>
                  <a:gd name="T17" fmla="*/ 65 h 65"/>
                  <a:gd name="T18" fmla="*/ 8 w 69"/>
                  <a:gd name="T19" fmla="*/ 54 h 65"/>
                  <a:gd name="T20" fmla="*/ 0 w 69"/>
                  <a:gd name="T21" fmla="*/ 35 h 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9"/>
                  <a:gd name="T34" fmla="*/ 0 h 65"/>
                  <a:gd name="T35" fmla="*/ 69 w 69"/>
                  <a:gd name="T36" fmla="*/ 65 h 6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9" h="65">
                    <a:moveTo>
                      <a:pt x="0" y="35"/>
                    </a:moveTo>
                    <a:lnTo>
                      <a:pt x="8" y="15"/>
                    </a:lnTo>
                    <a:lnTo>
                      <a:pt x="23" y="0"/>
                    </a:lnTo>
                    <a:lnTo>
                      <a:pt x="46" y="0"/>
                    </a:lnTo>
                    <a:lnTo>
                      <a:pt x="62" y="15"/>
                    </a:lnTo>
                    <a:lnTo>
                      <a:pt x="69" y="35"/>
                    </a:lnTo>
                    <a:lnTo>
                      <a:pt x="62" y="54"/>
                    </a:lnTo>
                    <a:lnTo>
                      <a:pt x="46" y="65"/>
                    </a:lnTo>
                    <a:lnTo>
                      <a:pt x="23" y="65"/>
                    </a:lnTo>
                    <a:lnTo>
                      <a:pt x="8" y="54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  <p:sp>
            <p:nvSpPr>
              <p:cNvPr id="26" name="Freeform 97"/>
              <p:cNvSpPr>
                <a:spLocks/>
              </p:cNvSpPr>
              <p:nvPr/>
            </p:nvSpPr>
            <p:spPr bwMode="auto">
              <a:xfrm>
                <a:off x="6239" y="2995"/>
                <a:ext cx="70" cy="65"/>
              </a:xfrm>
              <a:custGeom>
                <a:avLst/>
                <a:gdLst>
                  <a:gd name="T0" fmla="*/ 0 w 70"/>
                  <a:gd name="T1" fmla="*/ 35 h 65"/>
                  <a:gd name="T2" fmla="*/ 8 w 70"/>
                  <a:gd name="T3" fmla="*/ 15 h 65"/>
                  <a:gd name="T4" fmla="*/ 24 w 70"/>
                  <a:gd name="T5" fmla="*/ 0 h 65"/>
                  <a:gd name="T6" fmla="*/ 47 w 70"/>
                  <a:gd name="T7" fmla="*/ 0 h 65"/>
                  <a:gd name="T8" fmla="*/ 62 w 70"/>
                  <a:gd name="T9" fmla="*/ 15 h 65"/>
                  <a:gd name="T10" fmla="*/ 70 w 70"/>
                  <a:gd name="T11" fmla="*/ 35 h 65"/>
                  <a:gd name="T12" fmla="*/ 62 w 70"/>
                  <a:gd name="T13" fmla="*/ 54 h 65"/>
                  <a:gd name="T14" fmla="*/ 47 w 70"/>
                  <a:gd name="T15" fmla="*/ 65 h 65"/>
                  <a:gd name="T16" fmla="*/ 24 w 70"/>
                  <a:gd name="T17" fmla="*/ 65 h 65"/>
                  <a:gd name="T18" fmla="*/ 8 w 70"/>
                  <a:gd name="T19" fmla="*/ 54 h 65"/>
                  <a:gd name="T20" fmla="*/ 0 w 70"/>
                  <a:gd name="T21" fmla="*/ 35 h 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0"/>
                  <a:gd name="T34" fmla="*/ 0 h 65"/>
                  <a:gd name="T35" fmla="*/ 70 w 70"/>
                  <a:gd name="T36" fmla="*/ 65 h 6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0" h="65">
                    <a:moveTo>
                      <a:pt x="0" y="35"/>
                    </a:moveTo>
                    <a:lnTo>
                      <a:pt x="8" y="15"/>
                    </a:lnTo>
                    <a:lnTo>
                      <a:pt x="24" y="0"/>
                    </a:lnTo>
                    <a:lnTo>
                      <a:pt x="47" y="0"/>
                    </a:lnTo>
                    <a:lnTo>
                      <a:pt x="62" y="15"/>
                    </a:lnTo>
                    <a:lnTo>
                      <a:pt x="70" y="35"/>
                    </a:lnTo>
                    <a:lnTo>
                      <a:pt x="62" y="54"/>
                    </a:lnTo>
                    <a:lnTo>
                      <a:pt x="47" y="65"/>
                    </a:lnTo>
                    <a:lnTo>
                      <a:pt x="24" y="65"/>
                    </a:lnTo>
                    <a:lnTo>
                      <a:pt x="8" y="54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  <p:sp>
            <p:nvSpPr>
              <p:cNvPr id="27" name="Freeform 98"/>
              <p:cNvSpPr>
                <a:spLocks/>
              </p:cNvSpPr>
              <p:nvPr/>
            </p:nvSpPr>
            <p:spPr bwMode="auto">
              <a:xfrm>
                <a:off x="5581" y="2337"/>
                <a:ext cx="693" cy="693"/>
              </a:xfrm>
              <a:custGeom>
                <a:avLst/>
                <a:gdLst>
                  <a:gd name="T0" fmla="*/ 0 w 693"/>
                  <a:gd name="T1" fmla="*/ 0 h 693"/>
                  <a:gd name="T2" fmla="*/ 38 w 693"/>
                  <a:gd name="T3" fmla="*/ 103 h 693"/>
                  <a:gd name="T4" fmla="*/ 88 w 693"/>
                  <a:gd name="T5" fmla="*/ 207 h 693"/>
                  <a:gd name="T6" fmla="*/ 150 w 693"/>
                  <a:gd name="T7" fmla="*/ 304 h 693"/>
                  <a:gd name="T8" fmla="*/ 219 w 693"/>
                  <a:gd name="T9" fmla="*/ 392 h 693"/>
                  <a:gd name="T10" fmla="*/ 300 w 693"/>
                  <a:gd name="T11" fmla="*/ 469 h 693"/>
                  <a:gd name="T12" fmla="*/ 389 w 693"/>
                  <a:gd name="T13" fmla="*/ 542 h 693"/>
                  <a:gd name="T14" fmla="*/ 485 w 693"/>
                  <a:gd name="T15" fmla="*/ 604 h 693"/>
                  <a:gd name="T16" fmla="*/ 585 w 693"/>
                  <a:gd name="T17" fmla="*/ 654 h 693"/>
                  <a:gd name="T18" fmla="*/ 693 w 693"/>
                  <a:gd name="T19" fmla="*/ 693 h 69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93"/>
                  <a:gd name="T31" fmla="*/ 0 h 693"/>
                  <a:gd name="T32" fmla="*/ 693 w 693"/>
                  <a:gd name="T33" fmla="*/ 693 h 69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93" h="693">
                    <a:moveTo>
                      <a:pt x="0" y="0"/>
                    </a:moveTo>
                    <a:lnTo>
                      <a:pt x="38" y="103"/>
                    </a:lnTo>
                    <a:lnTo>
                      <a:pt x="88" y="207"/>
                    </a:lnTo>
                    <a:lnTo>
                      <a:pt x="150" y="304"/>
                    </a:lnTo>
                    <a:lnTo>
                      <a:pt x="219" y="392"/>
                    </a:lnTo>
                    <a:lnTo>
                      <a:pt x="300" y="469"/>
                    </a:lnTo>
                    <a:lnTo>
                      <a:pt x="389" y="542"/>
                    </a:lnTo>
                    <a:lnTo>
                      <a:pt x="485" y="604"/>
                    </a:lnTo>
                    <a:lnTo>
                      <a:pt x="585" y="654"/>
                    </a:lnTo>
                    <a:lnTo>
                      <a:pt x="693" y="693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  <p:sp>
            <p:nvSpPr>
              <p:cNvPr id="28" name="Freeform 99"/>
              <p:cNvSpPr>
                <a:spLocks/>
              </p:cNvSpPr>
              <p:nvPr/>
            </p:nvSpPr>
            <p:spPr bwMode="auto">
              <a:xfrm>
                <a:off x="5581" y="3030"/>
                <a:ext cx="693" cy="692"/>
              </a:xfrm>
              <a:custGeom>
                <a:avLst/>
                <a:gdLst>
                  <a:gd name="T0" fmla="*/ 693 w 693"/>
                  <a:gd name="T1" fmla="*/ 0 h 692"/>
                  <a:gd name="T2" fmla="*/ 585 w 693"/>
                  <a:gd name="T3" fmla="*/ 38 h 692"/>
                  <a:gd name="T4" fmla="*/ 485 w 693"/>
                  <a:gd name="T5" fmla="*/ 88 h 692"/>
                  <a:gd name="T6" fmla="*/ 389 w 693"/>
                  <a:gd name="T7" fmla="*/ 150 h 692"/>
                  <a:gd name="T8" fmla="*/ 300 w 693"/>
                  <a:gd name="T9" fmla="*/ 219 h 692"/>
                  <a:gd name="T10" fmla="*/ 219 w 693"/>
                  <a:gd name="T11" fmla="*/ 300 h 692"/>
                  <a:gd name="T12" fmla="*/ 150 w 693"/>
                  <a:gd name="T13" fmla="*/ 388 h 692"/>
                  <a:gd name="T14" fmla="*/ 88 w 693"/>
                  <a:gd name="T15" fmla="*/ 485 h 692"/>
                  <a:gd name="T16" fmla="*/ 38 w 693"/>
                  <a:gd name="T17" fmla="*/ 585 h 692"/>
                  <a:gd name="T18" fmla="*/ 0 w 693"/>
                  <a:gd name="T19" fmla="*/ 692 h 69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93"/>
                  <a:gd name="T31" fmla="*/ 0 h 692"/>
                  <a:gd name="T32" fmla="*/ 693 w 693"/>
                  <a:gd name="T33" fmla="*/ 692 h 69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93" h="692">
                    <a:moveTo>
                      <a:pt x="693" y="0"/>
                    </a:moveTo>
                    <a:lnTo>
                      <a:pt x="585" y="38"/>
                    </a:lnTo>
                    <a:lnTo>
                      <a:pt x="485" y="88"/>
                    </a:lnTo>
                    <a:lnTo>
                      <a:pt x="389" y="150"/>
                    </a:lnTo>
                    <a:lnTo>
                      <a:pt x="300" y="219"/>
                    </a:lnTo>
                    <a:lnTo>
                      <a:pt x="219" y="300"/>
                    </a:lnTo>
                    <a:lnTo>
                      <a:pt x="150" y="388"/>
                    </a:lnTo>
                    <a:lnTo>
                      <a:pt x="88" y="485"/>
                    </a:lnTo>
                    <a:lnTo>
                      <a:pt x="38" y="585"/>
                    </a:lnTo>
                    <a:lnTo>
                      <a:pt x="0" y="692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  <p:sp>
            <p:nvSpPr>
              <p:cNvPr id="29" name="Line 100"/>
              <p:cNvSpPr>
                <a:spLocks noChangeShapeType="1"/>
              </p:cNvSpPr>
              <p:nvPr/>
            </p:nvSpPr>
            <p:spPr bwMode="auto">
              <a:xfrm>
                <a:off x="4887" y="3030"/>
                <a:ext cx="694" cy="692"/>
              </a:xfrm>
              <a:prstGeom prst="line">
                <a:avLst/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  <p:sp>
            <p:nvSpPr>
              <p:cNvPr id="30" name="Line 101"/>
              <p:cNvSpPr>
                <a:spLocks noChangeShapeType="1"/>
              </p:cNvSpPr>
              <p:nvPr/>
            </p:nvSpPr>
            <p:spPr bwMode="auto">
              <a:xfrm flipH="1">
                <a:off x="4887" y="2337"/>
                <a:ext cx="694" cy="693"/>
              </a:xfrm>
              <a:prstGeom prst="line">
                <a:avLst/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  <p:sp>
            <p:nvSpPr>
              <p:cNvPr id="31" name="Line 102"/>
              <p:cNvSpPr>
                <a:spLocks noChangeShapeType="1"/>
              </p:cNvSpPr>
              <p:nvPr/>
            </p:nvSpPr>
            <p:spPr bwMode="auto">
              <a:xfrm>
                <a:off x="4887" y="3030"/>
                <a:ext cx="1387" cy="1"/>
              </a:xfrm>
              <a:prstGeom prst="line">
                <a:avLst/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  <p:sp>
            <p:nvSpPr>
              <p:cNvPr id="32" name="Freeform 103"/>
              <p:cNvSpPr>
                <a:spLocks/>
              </p:cNvSpPr>
              <p:nvPr/>
            </p:nvSpPr>
            <p:spPr bwMode="auto">
              <a:xfrm>
                <a:off x="5581" y="2337"/>
                <a:ext cx="693" cy="693"/>
              </a:xfrm>
              <a:custGeom>
                <a:avLst/>
                <a:gdLst>
                  <a:gd name="T0" fmla="*/ 0 w 693"/>
                  <a:gd name="T1" fmla="*/ 0 h 693"/>
                  <a:gd name="T2" fmla="*/ 96 w 693"/>
                  <a:gd name="T3" fmla="*/ 11 h 693"/>
                  <a:gd name="T4" fmla="*/ 189 w 693"/>
                  <a:gd name="T5" fmla="*/ 34 h 693"/>
                  <a:gd name="T6" fmla="*/ 281 w 693"/>
                  <a:gd name="T7" fmla="*/ 73 h 693"/>
                  <a:gd name="T8" fmla="*/ 366 w 693"/>
                  <a:gd name="T9" fmla="*/ 123 h 693"/>
                  <a:gd name="T10" fmla="*/ 443 w 693"/>
                  <a:gd name="T11" fmla="*/ 180 h 693"/>
                  <a:gd name="T12" fmla="*/ 512 w 693"/>
                  <a:gd name="T13" fmla="*/ 250 h 693"/>
                  <a:gd name="T14" fmla="*/ 570 w 693"/>
                  <a:gd name="T15" fmla="*/ 327 h 693"/>
                  <a:gd name="T16" fmla="*/ 620 w 693"/>
                  <a:gd name="T17" fmla="*/ 411 h 693"/>
                  <a:gd name="T18" fmla="*/ 655 w 693"/>
                  <a:gd name="T19" fmla="*/ 500 h 693"/>
                  <a:gd name="T20" fmla="*/ 682 w 693"/>
                  <a:gd name="T21" fmla="*/ 596 h 693"/>
                  <a:gd name="T22" fmla="*/ 693 w 693"/>
                  <a:gd name="T23" fmla="*/ 693 h 69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93"/>
                  <a:gd name="T37" fmla="*/ 0 h 693"/>
                  <a:gd name="T38" fmla="*/ 693 w 693"/>
                  <a:gd name="T39" fmla="*/ 693 h 69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93" h="693">
                    <a:moveTo>
                      <a:pt x="0" y="0"/>
                    </a:moveTo>
                    <a:lnTo>
                      <a:pt x="96" y="11"/>
                    </a:lnTo>
                    <a:lnTo>
                      <a:pt x="189" y="34"/>
                    </a:lnTo>
                    <a:lnTo>
                      <a:pt x="281" y="73"/>
                    </a:lnTo>
                    <a:lnTo>
                      <a:pt x="366" y="123"/>
                    </a:lnTo>
                    <a:lnTo>
                      <a:pt x="443" y="180"/>
                    </a:lnTo>
                    <a:lnTo>
                      <a:pt x="512" y="250"/>
                    </a:lnTo>
                    <a:lnTo>
                      <a:pt x="570" y="327"/>
                    </a:lnTo>
                    <a:lnTo>
                      <a:pt x="620" y="411"/>
                    </a:lnTo>
                    <a:lnTo>
                      <a:pt x="655" y="500"/>
                    </a:lnTo>
                    <a:lnTo>
                      <a:pt x="682" y="596"/>
                    </a:lnTo>
                    <a:lnTo>
                      <a:pt x="693" y="693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  <p:sp>
            <p:nvSpPr>
              <p:cNvPr id="33" name="Freeform 104"/>
              <p:cNvSpPr>
                <a:spLocks/>
              </p:cNvSpPr>
              <p:nvPr/>
            </p:nvSpPr>
            <p:spPr bwMode="auto">
              <a:xfrm>
                <a:off x="5581" y="3030"/>
                <a:ext cx="693" cy="692"/>
              </a:xfrm>
              <a:custGeom>
                <a:avLst/>
                <a:gdLst>
                  <a:gd name="T0" fmla="*/ 693 w 693"/>
                  <a:gd name="T1" fmla="*/ 0 h 692"/>
                  <a:gd name="T2" fmla="*/ 655 w 693"/>
                  <a:gd name="T3" fmla="*/ 103 h 692"/>
                  <a:gd name="T4" fmla="*/ 605 w 693"/>
                  <a:gd name="T5" fmla="*/ 207 h 692"/>
                  <a:gd name="T6" fmla="*/ 543 w 693"/>
                  <a:gd name="T7" fmla="*/ 304 h 692"/>
                  <a:gd name="T8" fmla="*/ 470 w 693"/>
                  <a:gd name="T9" fmla="*/ 392 h 692"/>
                  <a:gd name="T10" fmla="*/ 393 w 693"/>
                  <a:gd name="T11" fmla="*/ 469 h 692"/>
                  <a:gd name="T12" fmla="*/ 304 w 693"/>
                  <a:gd name="T13" fmla="*/ 542 h 692"/>
                  <a:gd name="T14" fmla="*/ 208 w 693"/>
                  <a:gd name="T15" fmla="*/ 604 h 692"/>
                  <a:gd name="T16" fmla="*/ 104 w 693"/>
                  <a:gd name="T17" fmla="*/ 654 h 692"/>
                  <a:gd name="T18" fmla="*/ 0 w 693"/>
                  <a:gd name="T19" fmla="*/ 692 h 69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93"/>
                  <a:gd name="T31" fmla="*/ 0 h 692"/>
                  <a:gd name="T32" fmla="*/ 693 w 693"/>
                  <a:gd name="T33" fmla="*/ 692 h 69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93" h="692">
                    <a:moveTo>
                      <a:pt x="693" y="0"/>
                    </a:moveTo>
                    <a:lnTo>
                      <a:pt x="655" y="103"/>
                    </a:lnTo>
                    <a:lnTo>
                      <a:pt x="605" y="207"/>
                    </a:lnTo>
                    <a:lnTo>
                      <a:pt x="543" y="304"/>
                    </a:lnTo>
                    <a:lnTo>
                      <a:pt x="470" y="392"/>
                    </a:lnTo>
                    <a:lnTo>
                      <a:pt x="393" y="469"/>
                    </a:lnTo>
                    <a:lnTo>
                      <a:pt x="304" y="542"/>
                    </a:lnTo>
                    <a:lnTo>
                      <a:pt x="208" y="604"/>
                    </a:lnTo>
                    <a:lnTo>
                      <a:pt x="104" y="654"/>
                    </a:lnTo>
                    <a:lnTo>
                      <a:pt x="0" y="692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  <p:sp>
            <p:nvSpPr>
              <p:cNvPr id="34" name="Rectangle 105"/>
              <p:cNvSpPr>
                <a:spLocks noChangeArrowheads="1"/>
              </p:cNvSpPr>
              <p:nvPr/>
            </p:nvSpPr>
            <p:spPr bwMode="auto">
              <a:xfrm>
                <a:off x="5527" y="2063"/>
                <a:ext cx="193" cy="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1</a:t>
                </a:r>
                <a:endParaRPr lang="en-US" sz="1200"/>
              </a:p>
            </p:txBody>
          </p:sp>
          <p:sp>
            <p:nvSpPr>
              <p:cNvPr id="35" name="Rectangle 106"/>
              <p:cNvSpPr>
                <a:spLocks noChangeArrowheads="1"/>
              </p:cNvSpPr>
              <p:nvPr/>
            </p:nvSpPr>
            <p:spPr bwMode="auto">
              <a:xfrm>
                <a:off x="4660" y="2910"/>
                <a:ext cx="193" cy="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2</a:t>
                </a:r>
                <a:endParaRPr lang="en-US" sz="1200"/>
              </a:p>
            </p:txBody>
          </p:sp>
          <p:sp>
            <p:nvSpPr>
              <p:cNvPr id="36" name="Rectangle 107"/>
              <p:cNvSpPr>
                <a:spLocks noChangeArrowheads="1"/>
              </p:cNvSpPr>
              <p:nvPr/>
            </p:nvSpPr>
            <p:spPr bwMode="auto">
              <a:xfrm>
                <a:off x="6394" y="2910"/>
                <a:ext cx="193" cy="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3</a:t>
                </a:r>
                <a:endParaRPr lang="en-US" sz="1200"/>
              </a:p>
            </p:txBody>
          </p:sp>
          <p:sp>
            <p:nvSpPr>
              <p:cNvPr id="37" name="Rectangle 108"/>
              <p:cNvSpPr>
                <a:spLocks noChangeArrowheads="1"/>
              </p:cNvSpPr>
              <p:nvPr/>
            </p:nvSpPr>
            <p:spPr bwMode="auto">
              <a:xfrm>
                <a:off x="5527" y="3757"/>
                <a:ext cx="193" cy="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4</a:t>
                </a:r>
                <a:endParaRPr lang="en-US" sz="1200"/>
              </a:p>
            </p:txBody>
          </p:sp>
          <p:sp>
            <p:nvSpPr>
              <p:cNvPr id="38" name="Rectangle 109"/>
              <p:cNvSpPr>
                <a:spLocks noChangeArrowheads="1"/>
              </p:cNvSpPr>
              <p:nvPr/>
            </p:nvSpPr>
            <p:spPr bwMode="auto">
              <a:xfrm>
                <a:off x="5146" y="2371"/>
                <a:ext cx="193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 i="1">
                    <a:solidFill>
                      <a:srgbClr val="000000"/>
                    </a:solidFill>
                  </a:rPr>
                  <a:t>e</a:t>
                </a:r>
                <a:endParaRPr lang="en-US" sz="1200"/>
              </a:p>
            </p:txBody>
          </p:sp>
          <p:sp>
            <p:nvSpPr>
              <p:cNvPr id="39" name="Rectangle 110"/>
              <p:cNvSpPr>
                <a:spLocks noChangeArrowheads="1"/>
              </p:cNvSpPr>
              <p:nvPr/>
            </p:nvSpPr>
            <p:spPr bwMode="auto">
              <a:xfrm>
                <a:off x="5253" y="2491"/>
                <a:ext cx="131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1</a:t>
                </a:r>
                <a:endParaRPr lang="en-US" sz="1200"/>
              </a:p>
            </p:txBody>
          </p:sp>
          <p:sp>
            <p:nvSpPr>
              <p:cNvPr id="40" name="Rectangle 111"/>
              <p:cNvSpPr>
                <a:spLocks noChangeArrowheads="1"/>
              </p:cNvSpPr>
              <p:nvPr/>
            </p:nvSpPr>
            <p:spPr bwMode="auto">
              <a:xfrm>
                <a:off x="5361" y="2756"/>
                <a:ext cx="193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 i="1">
                    <a:solidFill>
                      <a:srgbClr val="000000"/>
                    </a:solidFill>
                  </a:rPr>
                  <a:t>e</a:t>
                </a:r>
                <a:endParaRPr lang="en-US" sz="1200"/>
              </a:p>
            </p:txBody>
          </p:sp>
          <p:sp>
            <p:nvSpPr>
              <p:cNvPr id="41" name="Rectangle 112"/>
              <p:cNvSpPr>
                <a:spLocks noChangeArrowheads="1"/>
              </p:cNvSpPr>
              <p:nvPr/>
            </p:nvSpPr>
            <p:spPr bwMode="auto">
              <a:xfrm>
                <a:off x="5469" y="2876"/>
                <a:ext cx="131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2</a:t>
                </a:r>
                <a:endParaRPr lang="en-US" sz="1200"/>
              </a:p>
            </p:txBody>
          </p:sp>
          <p:sp>
            <p:nvSpPr>
              <p:cNvPr id="42" name="Rectangle 113"/>
              <p:cNvSpPr>
                <a:spLocks noChangeArrowheads="1"/>
              </p:cNvSpPr>
              <p:nvPr/>
            </p:nvSpPr>
            <p:spPr bwMode="auto">
              <a:xfrm>
                <a:off x="5623" y="2564"/>
                <a:ext cx="193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 i="1">
                    <a:solidFill>
                      <a:srgbClr val="000000"/>
                    </a:solidFill>
                  </a:rPr>
                  <a:t>e</a:t>
                </a:r>
                <a:endParaRPr lang="en-US" sz="1200"/>
              </a:p>
            </p:txBody>
          </p:sp>
          <p:sp>
            <p:nvSpPr>
              <p:cNvPr id="43" name="Rectangle 114"/>
              <p:cNvSpPr>
                <a:spLocks noChangeArrowheads="1"/>
              </p:cNvSpPr>
              <p:nvPr/>
            </p:nvSpPr>
            <p:spPr bwMode="auto">
              <a:xfrm>
                <a:off x="5731" y="2683"/>
                <a:ext cx="131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3</a:t>
                </a:r>
                <a:endParaRPr lang="en-US" sz="1200"/>
              </a:p>
            </p:txBody>
          </p:sp>
          <p:sp>
            <p:nvSpPr>
              <p:cNvPr id="44" name="Rectangle 115"/>
              <p:cNvSpPr>
                <a:spLocks noChangeArrowheads="1"/>
              </p:cNvSpPr>
              <p:nvPr/>
            </p:nvSpPr>
            <p:spPr bwMode="auto">
              <a:xfrm>
                <a:off x="6055" y="2371"/>
                <a:ext cx="193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 i="1">
                    <a:solidFill>
                      <a:srgbClr val="000000"/>
                    </a:solidFill>
                  </a:rPr>
                  <a:t>e</a:t>
                </a:r>
                <a:endParaRPr lang="en-US" sz="1200"/>
              </a:p>
            </p:txBody>
          </p:sp>
          <p:sp>
            <p:nvSpPr>
              <p:cNvPr id="45" name="Rectangle 116"/>
              <p:cNvSpPr>
                <a:spLocks noChangeArrowheads="1"/>
              </p:cNvSpPr>
              <p:nvPr/>
            </p:nvSpPr>
            <p:spPr bwMode="auto">
              <a:xfrm>
                <a:off x="6162" y="2491"/>
                <a:ext cx="131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 dirty="0">
                    <a:solidFill>
                      <a:srgbClr val="000000"/>
                    </a:solidFill>
                  </a:rPr>
                  <a:t>4</a:t>
                </a:r>
                <a:endParaRPr lang="en-US" sz="1200" dirty="0"/>
              </a:p>
            </p:txBody>
          </p:sp>
          <p:sp>
            <p:nvSpPr>
              <p:cNvPr id="46" name="Rectangle 117"/>
              <p:cNvSpPr>
                <a:spLocks noChangeArrowheads="1"/>
              </p:cNvSpPr>
              <p:nvPr/>
            </p:nvSpPr>
            <p:spPr bwMode="auto">
              <a:xfrm>
                <a:off x="5015" y="3257"/>
                <a:ext cx="193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 i="1">
                    <a:solidFill>
                      <a:srgbClr val="000000"/>
                    </a:solidFill>
                  </a:rPr>
                  <a:t>e</a:t>
                </a:r>
                <a:endParaRPr lang="en-US" sz="1200"/>
              </a:p>
            </p:txBody>
          </p:sp>
          <p:sp>
            <p:nvSpPr>
              <p:cNvPr id="47" name="Rectangle 118"/>
              <p:cNvSpPr>
                <a:spLocks noChangeArrowheads="1"/>
              </p:cNvSpPr>
              <p:nvPr/>
            </p:nvSpPr>
            <p:spPr bwMode="auto">
              <a:xfrm>
                <a:off x="5122" y="3376"/>
                <a:ext cx="131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5</a:t>
                </a:r>
                <a:endParaRPr lang="en-US" sz="1200"/>
              </a:p>
            </p:txBody>
          </p:sp>
          <p:sp>
            <p:nvSpPr>
              <p:cNvPr id="48" name="Rectangle 119"/>
              <p:cNvSpPr>
                <a:spLocks noChangeArrowheads="1"/>
              </p:cNvSpPr>
              <p:nvPr/>
            </p:nvSpPr>
            <p:spPr bwMode="auto">
              <a:xfrm>
                <a:off x="5623" y="3103"/>
                <a:ext cx="193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 i="1">
                    <a:solidFill>
                      <a:srgbClr val="000000"/>
                    </a:solidFill>
                  </a:rPr>
                  <a:t>e</a:t>
                </a:r>
                <a:endParaRPr lang="en-US" sz="1200"/>
              </a:p>
            </p:txBody>
          </p:sp>
          <p:sp>
            <p:nvSpPr>
              <p:cNvPr id="49" name="Rectangle 120"/>
              <p:cNvSpPr>
                <a:spLocks noChangeArrowheads="1"/>
              </p:cNvSpPr>
              <p:nvPr/>
            </p:nvSpPr>
            <p:spPr bwMode="auto">
              <a:xfrm>
                <a:off x="5731" y="3222"/>
                <a:ext cx="131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6</a:t>
                </a:r>
                <a:endParaRPr lang="en-US" sz="1200"/>
              </a:p>
            </p:txBody>
          </p:sp>
          <p:sp>
            <p:nvSpPr>
              <p:cNvPr id="50" name="Rectangle 121"/>
              <p:cNvSpPr>
                <a:spLocks noChangeArrowheads="1"/>
              </p:cNvSpPr>
              <p:nvPr/>
            </p:nvSpPr>
            <p:spPr bwMode="auto">
              <a:xfrm>
                <a:off x="6055" y="3411"/>
                <a:ext cx="193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 i="1">
                    <a:solidFill>
                      <a:srgbClr val="000000"/>
                    </a:solidFill>
                  </a:rPr>
                  <a:t>e</a:t>
                </a:r>
                <a:endParaRPr lang="en-US" sz="1200"/>
              </a:p>
            </p:txBody>
          </p:sp>
          <p:sp>
            <p:nvSpPr>
              <p:cNvPr id="51" name="Rectangle 122"/>
              <p:cNvSpPr>
                <a:spLocks noChangeArrowheads="1"/>
              </p:cNvSpPr>
              <p:nvPr/>
            </p:nvSpPr>
            <p:spPr bwMode="auto">
              <a:xfrm>
                <a:off x="6162" y="3530"/>
                <a:ext cx="131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7</a:t>
                </a:r>
                <a:endParaRPr lang="en-US" sz="1200"/>
              </a:p>
            </p:txBody>
          </p:sp>
        </p:grp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908128" y="5988626"/>
              <a:ext cx="362603" cy="277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i="1"/>
                <a:t>G</a:t>
              </a:r>
              <a:r>
                <a:rPr lang="en-US" sz="1200" b="1" baseline="-25000"/>
                <a:t>2</a:t>
              </a:r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294674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8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Jenis-Jenis Graf</a:t>
            </a:r>
            <a:endParaRPr lang="id-ID" dirty="0"/>
          </a:p>
        </p:txBody>
      </p:sp>
      <p:sp>
        <p:nvSpPr>
          <p:cNvPr id="7475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14350">
              <a:buNone/>
            </a:pPr>
            <a:r>
              <a:rPr lang="en-US" b="1" dirty="0">
                <a:solidFill>
                  <a:srgbClr val="FF0000"/>
                </a:solidFill>
              </a:rPr>
              <a:t>3. Graf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tak-berarah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i="1" dirty="0">
                <a:solidFill>
                  <a:srgbClr val="FF0000"/>
                </a:solidFill>
              </a:rPr>
              <a:t>undirected graph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id-ID" dirty="0">
              <a:solidFill>
                <a:srgbClr val="FF0000"/>
              </a:solidFill>
            </a:endParaRPr>
          </a:p>
          <a:p>
            <a:pPr marL="571500" indent="-514350">
              <a:buNone/>
            </a:pPr>
            <a:r>
              <a:rPr lang="en-US" dirty="0"/>
              <a:t>Graf yang </a:t>
            </a:r>
            <a:r>
              <a:rPr lang="en-US" dirty="0" err="1"/>
              <a:t>sisinya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orientasi</a:t>
            </a:r>
            <a:r>
              <a:rPr lang="en-US" dirty="0"/>
              <a:t> </a:t>
            </a:r>
          </a:p>
          <a:p>
            <a:pPr marL="571500" indent="-514350">
              <a:buNone/>
            </a:pP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tak-berarah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71868" y="3714752"/>
            <a:ext cx="1928802" cy="2265113"/>
            <a:chOff x="214258" y="4000499"/>
            <a:chExt cx="1928816" cy="2265128"/>
          </a:xfrm>
        </p:grpSpPr>
        <p:grpSp>
          <p:nvGrpSpPr>
            <p:cNvPr id="3" name="Group 93"/>
            <p:cNvGrpSpPr>
              <a:grpSpLocks/>
            </p:cNvGrpSpPr>
            <p:nvPr/>
          </p:nvGrpSpPr>
          <p:grpSpPr bwMode="auto">
            <a:xfrm>
              <a:off x="214258" y="4000499"/>
              <a:ext cx="1928816" cy="1928821"/>
              <a:chOff x="4660" y="2063"/>
              <a:chExt cx="1927" cy="1971"/>
            </a:xfrm>
          </p:grpSpPr>
          <p:sp>
            <p:nvSpPr>
              <p:cNvPr id="74809" name="Freeform 94"/>
              <p:cNvSpPr>
                <a:spLocks/>
              </p:cNvSpPr>
              <p:nvPr/>
            </p:nvSpPr>
            <p:spPr bwMode="auto">
              <a:xfrm>
                <a:off x="4853" y="2995"/>
                <a:ext cx="69" cy="65"/>
              </a:xfrm>
              <a:custGeom>
                <a:avLst/>
                <a:gdLst>
                  <a:gd name="T0" fmla="*/ 0 w 69"/>
                  <a:gd name="T1" fmla="*/ 35 h 65"/>
                  <a:gd name="T2" fmla="*/ 7 w 69"/>
                  <a:gd name="T3" fmla="*/ 15 h 65"/>
                  <a:gd name="T4" fmla="*/ 23 w 69"/>
                  <a:gd name="T5" fmla="*/ 0 h 65"/>
                  <a:gd name="T6" fmla="*/ 46 w 69"/>
                  <a:gd name="T7" fmla="*/ 0 h 65"/>
                  <a:gd name="T8" fmla="*/ 61 w 69"/>
                  <a:gd name="T9" fmla="*/ 15 h 65"/>
                  <a:gd name="T10" fmla="*/ 69 w 69"/>
                  <a:gd name="T11" fmla="*/ 35 h 65"/>
                  <a:gd name="T12" fmla="*/ 61 w 69"/>
                  <a:gd name="T13" fmla="*/ 54 h 65"/>
                  <a:gd name="T14" fmla="*/ 46 w 69"/>
                  <a:gd name="T15" fmla="*/ 65 h 65"/>
                  <a:gd name="T16" fmla="*/ 23 w 69"/>
                  <a:gd name="T17" fmla="*/ 65 h 65"/>
                  <a:gd name="T18" fmla="*/ 7 w 69"/>
                  <a:gd name="T19" fmla="*/ 54 h 65"/>
                  <a:gd name="T20" fmla="*/ 0 w 69"/>
                  <a:gd name="T21" fmla="*/ 35 h 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9"/>
                  <a:gd name="T34" fmla="*/ 0 h 65"/>
                  <a:gd name="T35" fmla="*/ 69 w 69"/>
                  <a:gd name="T36" fmla="*/ 65 h 6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9" h="65">
                    <a:moveTo>
                      <a:pt x="0" y="35"/>
                    </a:moveTo>
                    <a:lnTo>
                      <a:pt x="7" y="15"/>
                    </a:lnTo>
                    <a:lnTo>
                      <a:pt x="23" y="0"/>
                    </a:lnTo>
                    <a:lnTo>
                      <a:pt x="46" y="0"/>
                    </a:lnTo>
                    <a:lnTo>
                      <a:pt x="61" y="15"/>
                    </a:lnTo>
                    <a:lnTo>
                      <a:pt x="69" y="35"/>
                    </a:lnTo>
                    <a:lnTo>
                      <a:pt x="61" y="54"/>
                    </a:lnTo>
                    <a:lnTo>
                      <a:pt x="46" y="65"/>
                    </a:lnTo>
                    <a:lnTo>
                      <a:pt x="23" y="65"/>
                    </a:lnTo>
                    <a:lnTo>
                      <a:pt x="7" y="54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  <p:sp>
            <p:nvSpPr>
              <p:cNvPr id="74810" name="Freeform 95"/>
              <p:cNvSpPr>
                <a:spLocks/>
              </p:cNvSpPr>
              <p:nvPr/>
            </p:nvSpPr>
            <p:spPr bwMode="auto">
              <a:xfrm>
                <a:off x="5546" y="3688"/>
                <a:ext cx="69" cy="65"/>
              </a:xfrm>
              <a:custGeom>
                <a:avLst/>
                <a:gdLst>
                  <a:gd name="T0" fmla="*/ 0 w 69"/>
                  <a:gd name="T1" fmla="*/ 34 h 65"/>
                  <a:gd name="T2" fmla="*/ 8 w 69"/>
                  <a:gd name="T3" fmla="*/ 15 h 65"/>
                  <a:gd name="T4" fmla="*/ 23 w 69"/>
                  <a:gd name="T5" fmla="*/ 0 h 65"/>
                  <a:gd name="T6" fmla="*/ 46 w 69"/>
                  <a:gd name="T7" fmla="*/ 0 h 65"/>
                  <a:gd name="T8" fmla="*/ 62 w 69"/>
                  <a:gd name="T9" fmla="*/ 15 h 65"/>
                  <a:gd name="T10" fmla="*/ 69 w 69"/>
                  <a:gd name="T11" fmla="*/ 34 h 65"/>
                  <a:gd name="T12" fmla="*/ 62 w 69"/>
                  <a:gd name="T13" fmla="*/ 54 h 65"/>
                  <a:gd name="T14" fmla="*/ 46 w 69"/>
                  <a:gd name="T15" fmla="*/ 65 h 65"/>
                  <a:gd name="T16" fmla="*/ 23 w 69"/>
                  <a:gd name="T17" fmla="*/ 65 h 65"/>
                  <a:gd name="T18" fmla="*/ 8 w 69"/>
                  <a:gd name="T19" fmla="*/ 54 h 65"/>
                  <a:gd name="T20" fmla="*/ 0 w 69"/>
                  <a:gd name="T21" fmla="*/ 34 h 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9"/>
                  <a:gd name="T34" fmla="*/ 0 h 65"/>
                  <a:gd name="T35" fmla="*/ 69 w 69"/>
                  <a:gd name="T36" fmla="*/ 65 h 6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9" h="65">
                    <a:moveTo>
                      <a:pt x="0" y="34"/>
                    </a:moveTo>
                    <a:lnTo>
                      <a:pt x="8" y="15"/>
                    </a:lnTo>
                    <a:lnTo>
                      <a:pt x="23" y="0"/>
                    </a:lnTo>
                    <a:lnTo>
                      <a:pt x="46" y="0"/>
                    </a:lnTo>
                    <a:lnTo>
                      <a:pt x="62" y="15"/>
                    </a:lnTo>
                    <a:lnTo>
                      <a:pt x="69" y="34"/>
                    </a:lnTo>
                    <a:lnTo>
                      <a:pt x="62" y="54"/>
                    </a:lnTo>
                    <a:lnTo>
                      <a:pt x="46" y="65"/>
                    </a:lnTo>
                    <a:lnTo>
                      <a:pt x="23" y="65"/>
                    </a:lnTo>
                    <a:lnTo>
                      <a:pt x="8" y="5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  <p:sp>
            <p:nvSpPr>
              <p:cNvPr id="74811" name="Freeform 96"/>
              <p:cNvSpPr>
                <a:spLocks/>
              </p:cNvSpPr>
              <p:nvPr/>
            </p:nvSpPr>
            <p:spPr bwMode="auto">
              <a:xfrm>
                <a:off x="5546" y="2302"/>
                <a:ext cx="69" cy="65"/>
              </a:xfrm>
              <a:custGeom>
                <a:avLst/>
                <a:gdLst>
                  <a:gd name="T0" fmla="*/ 0 w 69"/>
                  <a:gd name="T1" fmla="*/ 35 h 65"/>
                  <a:gd name="T2" fmla="*/ 8 w 69"/>
                  <a:gd name="T3" fmla="*/ 15 h 65"/>
                  <a:gd name="T4" fmla="*/ 23 w 69"/>
                  <a:gd name="T5" fmla="*/ 0 h 65"/>
                  <a:gd name="T6" fmla="*/ 46 w 69"/>
                  <a:gd name="T7" fmla="*/ 0 h 65"/>
                  <a:gd name="T8" fmla="*/ 62 w 69"/>
                  <a:gd name="T9" fmla="*/ 15 h 65"/>
                  <a:gd name="T10" fmla="*/ 69 w 69"/>
                  <a:gd name="T11" fmla="*/ 35 h 65"/>
                  <a:gd name="T12" fmla="*/ 62 w 69"/>
                  <a:gd name="T13" fmla="*/ 54 h 65"/>
                  <a:gd name="T14" fmla="*/ 46 w 69"/>
                  <a:gd name="T15" fmla="*/ 65 h 65"/>
                  <a:gd name="T16" fmla="*/ 23 w 69"/>
                  <a:gd name="T17" fmla="*/ 65 h 65"/>
                  <a:gd name="T18" fmla="*/ 8 w 69"/>
                  <a:gd name="T19" fmla="*/ 54 h 65"/>
                  <a:gd name="T20" fmla="*/ 0 w 69"/>
                  <a:gd name="T21" fmla="*/ 35 h 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9"/>
                  <a:gd name="T34" fmla="*/ 0 h 65"/>
                  <a:gd name="T35" fmla="*/ 69 w 69"/>
                  <a:gd name="T36" fmla="*/ 65 h 6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9" h="65">
                    <a:moveTo>
                      <a:pt x="0" y="35"/>
                    </a:moveTo>
                    <a:lnTo>
                      <a:pt x="8" y="15"/>
                    </a:lnTo>
                    <a:lnTo>
                      <a:pt x="23" y="0"/>
                    </a:lnTo>
                    <a:lnTo>
                      <a:pt x="46" y="0"/>
                    </a:lnTo>
                    <a:lnTo>
                      <a:pt x="62" y="15"/>
                    </a:lnTo>
                    <a:lnTo>
                      <a:pt x="69" y="35"/>
                    </a:lnTo>
                    <a:lnTo>
                      <a:pt x="62" y="54"/>
                    </a:lnTo>
                    <a:lnTo>
                      <a:pt x="46" y="65"/>
                    </a:lnTo>
                    <a:lnTo>
                      <a:pt x="23" y="65"/>
                    </a:lnTo>
                    <a:lnTo>
                      <a:pt x="8" y="54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  <p:sp>
            <p:nvSpPr>
              <p:cNvPr id="74812" name="Freeform 97"/>
              <p:cNvSpPr>
                <a:spLocks/>
              </p:cNvSpPr>
              <p:nvPr/>
            </p:nvSpPr>
            <p:spPr bwMode="auto">
              <a:xfrm>
                <a:off x="6239" y="2995"/>
                <a:ext cx="70" cy="65"/>
              </a:xfrm>
              <a:custGeom>
                <a:avLst/>
                <a:gdLst>
                  <a:gd name="T0" fmla="*/ 0 w 70"/>
                  <a:gd name="T1" fmla="*/ 35 h 65"/>
                  <a:gd name="T2" fmla="*/ 8 w 70"/>
                  <a:gd name="T3" fmla="*/ 15 h 65"/>
                  <a:gd name="T4" fmla="*/ 24 w 70"/>
                  <a:gd name="T5" fmla="*/ 0 h 65"/>
                  <a:gd name="T6" fmla="*/ 47 w 70"/>
                  <a:gd name="T7" fmla="*/ 0 h 65"/>
                  <a:gd name="T8" fmla="*/ 62 w 70"/>
                  <a:gd name="T9" fmla="*/ 15 h 65"/>
                  <a:gd name="T10" fmla="*/ 70 w 70"/>
                  <a:gd name="T11" fmla="*/ 35 h 65"/>
                  <a:gd name="T12" fmla="*/ 62 w 70"/>
                  <a:gd name="T13" fmla="*/ 54 h 65"/>
                  <a:gd name="T14" fmla="*/ 47 w 70"/>
                  <a:gd name="T15" fmla="*/ 65 h 65"/>
                  <a:gd name="T16" fmla="*/ 24 w 70"/>
                  <a:gd name="T17" fmla="*/ 65 h 65"/>
                  <a:gd name="T18" fmla="*/ 8 w 70"/>
                  <a:gd name="T19" fmla="*/ 54 h 65"/>
                  <a:gd name="T20" fmla="*/ 0 w 70"/>
                  <a:gd name="T21" fmla="*/ 35 h 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0"/>
                  <a:gd name="T34" fmla="*/ 0 h 65"/>
                  <a:gd name="T35" fmla="*/ 70 w 70"/>
                  <a:gd name="T36" fmla="*/ 65 h 6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0" h="65">
                    <a:moveTo>
                      <a:pt x="0" y="35"/>
                    </a:moveTo>
                    <a:lnTo>
                      <a:pt x="8" y="15"/>
                    </a:lnTo>
                    <a:lnTo>
                      <a:pt x="24" y="0"/>
                    </a:lnTo>
                    <a:lnTo>
                      <a:pt x="47" y="0"/>
                    </a:lnTo>
                    <a:lnTo>
                      <a:pt x="62" y="15"/>
                    </a:lnTo>
                    <a:lnTo>
                      <a:pt x="70" y="35"/>
                    </a:lnTo>
                    <a:lnTo>
                      <a:pt x="62" y="54"/>
                    </a:lnTo>
                    <a:lnTo>
                      <a:pt x="47" y="65"/>
                    </a:lnTo>
                    <a:lnTo>
                      <a:pt x="24" y="65"/>
                    </a:lnTo>
                    <a:lnTo>
                      <a:pt x="8" y="54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  <p:sp>
            <p:nvSpPr>
              <p:cNvPr id="74813" name="Freeform 98"/>
              <p:cNvSpPr>
                <a:spLocks/>
              </p:cNvSpPr>
              <p:nvPr/>
            </p:nvSpPr>
            <p:spPr bwMode="auto">
              <a:xfrm>
                <a:off x="5581" y="2337"/>
                <a:ext cx="693" cy="693"/>
              </a:xfrm>
              <a:custGeom>
                <a:avLst/>
                <a:gdLst>
                  <a:gd name="T0" fmla="*/ 0 w 693"/>
                  <a:gd name="T1" fmla="*/ 0 h 693"/>
                  <a:gd name="T2" fmla="*/ 38 w 693"/>
                  <a:gd name="T3" fmla="*/ 103 h 693"/>
                  <a:gd name="T4" fmla="*/ 88 w 693"/>
                  <a:gd name="T5" fmla="*/ 207 h 693"/>
                  <a:gd name="T6" fmla="*/ 150 w 693"/>
                  <a:gd name="T7" fmla="*/ 304 h 693"/>
                  <a:gd name="T8" fmla="*/ 219 w 693"/>
                  <a:gd name="T9" fmla="*/ 392 h 693"/>
                  <a:gd name="T10" fmla="*/ 300 w 693"/>
                  <a:gd name="T11" fmla="*/ 469 h 693"/>
                  <a:gd name="T12" fmla="*/ 389 w 693"/>
                  <a:gd name="T13" fmla="*/ 542 h 693"/>
                  <a:gd name="T14" fmla="*/ 485 w 693"/>
                  <a:gd name="T15" fmla="*/ 604 h 693"/>
                  <a:gd name="T16" fmla="*/ 585 w 693"/>
                  <a:gd name="T17" fmla="*/ 654 h 693"/>
                  <a:gd name="T18" fmla="*/ 693 w 693"/>
                  <a:gd name="T19" fmla="*/ 693 h 69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93"/>
                  <a:gd name="T31" fmla="*/ 0 h 693"/>
                  <a:gd name="T32" fmla="*/ 693 w 693"/>
                  <a:gd name="T33" fmla="*/ 693 h 69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93" h="693">
                    <a:moveTo>
                      <a:pt x="0" y="0"/>
                    </a:moveTo>
                    <a:lnTo>
                      <a:pt x="38" y="103"/>
                    </a:lnTo>
                    <a:lnTo>
                      <a:pt x="88" y="207"/>
                    </a:lnTo>
                    <a:lnTo>
                      <a:pt x="150" y="304"/>
                    </a:lnTo>
                    <a:lnTo>
                      <a:pt x="219" y="392"/>
                    </a:lnTo>
                    <a:lnTo>
                      <a:pt x="300" y="469"/>
                    </a:lnTo>
                    <a:lnTo>
                      <a:pt x="389" y="542"/>
                    </a:lnTo>
                    <a:lnTo>
                      <a:pt x="485" y="604"/>
                    </a:lnTo>
                    <a:lnTo>
                      <a:pt x="585" y="654"/>
                    </a:lnTo>
                    <a:lnTo>
                      <a:pt x="693" y="693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  <p:sp>
            <p:nvSpPr>
              <p:cNvPr id="74814" name="Freeform 99"/>
              <p:cNvSpPr>
                <a:spLocks/>
              </p:cNvSpPr>
              <p:nvPr/>
            </p:nvSpPr>
            <p:spPr bwMode="auto">
              <a:xfrm>
                <a:off x="5581" y="3030"/>
                <a:ext cx="693" cy="692"/>
              </a:xfrm>
              <a:custGeom>
                <a:avLst/>
                <a:gdLst>
                  <a:gd name="T0" fmla="*/ 693 w 693"/>
                  <a:gd name="T1" fmla="*/ 0 h 692"/>
                  <a:gd name="T2" fmla="*/ 585 w 693"/>
                  <a:gd name="T3" fmla="*/ 38 h 692"/>
                  <a:gd name="T4" fmla="*/ 485 w 693"/>
                  <a:gd name="T5" fmla="*/ 88 h 692"/>
                  <a:gd name="T6" fmla="*/ 389 w 693"/>
                  <a:gd name="T7" fmla="*/ 150 h 692"/>
                  <a:gd name="T8" fmla="*/ 300 w 693"/>
                  <a:gd name="T9" fmla="*/ 219 h 692"/>
                  <a:gd name="T10" fmla="*/ 219 w 693"/>
                  <a:gd name="T11" fmla="*/ 300 h 692"/>
                  <a:gd name="T12" fmla="*/ 150 w 693"/>
                  <a:gd name="T13" fmla="*/ 388 h 692"/>
                  <a:gd name="T14" fmla="*/ 88 w 693"/>
                  <a:gd name="T15" fmla="*/ 485 h 692"/>
                  <a:gd name="T16" fmla="*/ 38 w 693"/>
                  <a:gd name="T17" fmla="*/ 585 h 692"/>
                  <a:gd name="T18" fmla="*/ 0 w 693"/>
                  <a:gd name="T19" fmla="*/ 692 h 69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93"/>
                  <a:gd name="T31" fmla="*/ 0 h 692"/>
                  <a:gd name="T32" fmla="*/ 693 w 693"/>
                  <a:gd name="T33" fmla="*/ 692 h 69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93" h="692">
                    <a:moveTo>
                      <a:pt x="693" y="0"/>
                    </a:moveTo>
                    <a:lnTo>
                      <a:pt x="585" y="38"/>
                    </a:lnTo>
                    <a:lnTo>
                      <a:pt x="485" y="88"/>
                    </a:lnTo>
                    <a:lnTo>
                      <a:pt x="389" y="150"/>
                    </a:lnTo>
                    <a:lnTo>
                      <a:pt x="300" y="219"/>
                    </a:lnTo>
                    <a:lnTo>
                      <a:pt x="219" y="300"/>
                    </a:lnTo>
                    <a:lnTo>
                      <a:pt x="150" y="388"/>
                    </a:lnTo>
                    <a:lnTo>
                      <a:pt x="88" y="485"/>
                    </a:lnTo>
                    <a:lnTo>
                      <a:pt x="38" y="585"/>
                    </a:lnTo>
                    <a:lnTo>
                      <a:pt x="0" y="692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  <p:sp>
            <p:nvSpPr>
              <p:cNvPr id="74815" name="Line 100"/>
              <p:cNvSpPr>
                <a:spLocks noChangeShapeType="1"/>
              </p:cNvSpPr>
              <p:nvPr/>
            </p:nvSpPr>
            <p:spPr bwMode="auto">
              <a:xfrm>
                <a:off x="4887" y="3030"/>
                <a:ext cx="694" cy="692"/>
              </a:xfrm>
              <a:prstGeom prst="line">
                <a:avLst/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  <p:sp>
            <p:nvSpPr>
              <p:cNvPr id="74816" name="Line 101"/>
              <p:cNvSpPr>
                <a:spLocks noChangeShapeType="1"/>
              </p:cNvSpPr>
              <p:nvPr/>
            </p:nvSpPr>
            <p:spPr bwMode="auto">
              <a:xfrm flipH="1">
                <a:off x="4887" y="2337"/>
                <a:ext cx="694" cy="693"/>
              </a:xfrm>
              <a:prstGeom prst="line">
                <a:avLst/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  <p:sp>
            <p:nvSpPr>
              <p:cNvPr id="74817" name="Line 102"/>
              <p:cNvSpPr>
                <a:spLocks noChangeShapeType="1"/>
              </p:cNvSpPr>
              <p:nvPr/>
            </p:nvSpPr>
            <p:spPr bwMode="auto">
              <a:xfrm>
                <a:off x="4887" y="3030"/>
                <a:ext cx="1387" cy="1"/>
              </a:xfrm>
              <a:prstGeom prst="line">
                <a:avLst/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  <p:sp>
            <p:nvSpPr>
              <p:cNvPr id="74818" name="Freeform 103"/>
              <p:cNvSpPr>
                <a:spLocks/>
              </p:cNvSpPr>
              <p:nvPr/>
            </p:nvSpPr>
            <p:spPr bwMode="auto">
              <a:xfrm>
                <a:off x="5581" y="2337"/>
                <a:ext cx="693" cy="693"/>
              </a:xfrm>
              <a:custGeom>
                <a:avLst/>
                <a:gdLst>
                  <a:gd name="T0" fmla="*/ 0 w 693"/>
                  <a:gd name="T1" fmla="*/ 0 h 693"/>
                  <a:gd name="T2" fmla="*/ 96 w 693"/>
                  <a:gd name="T3" fmla="*/ 11 h 693"/>
                  <a:gd name="T4" fmla="*/ 189 w 693"/>
                  <a:gd name="T5" fmla="*/ 34 h 693"/>
                  <a:gd name="T6" fmla="*/ 281 w 693"/>
                  <a:gd name="T7" fmla="*/ 73 h 693"/>
                  <a:gd name="T8" fmla="*/ 366 w 693"/>
                  <a:gd name="T9" fmla="*/ 123 h 693"/>
                  <a:gd name="T10" fmla="*/ 443 w 693"/>
                  <a:gd name="T11" fmla="*/ 180 h 693"/>
                  <a:gd name="T12" fmla="*/ 512 w 693"/>
                  <a:gd name="T13" fmla="*/ 250 h 693"/>
                  <a:gd name="T14" fmla="*/ 570 w 693"/>
                  <a:gd name="T15" fmla="*/ 327 h 693"/>
                  <a:gd name="T16" fmla="*/ 620 w 693"/>
                  <a:gd name="T17" fmla="*/ 411 h 693"/>
                  <a:gd name="T18" fmla="*/ 655 w 693"/>
                  <a:gd name="T19" fmla="*/ 500 h 693"/>
                  <a:gd name="T20" fmla="*/ 682 w 693"/>
                  <a:gd name="T21" fmla="*/ 596 h 693"/>
                  <a:gd name="T22" fmla="*/ 693 w 693"/>
                  <a:gd name="T23" fmla="*/ 693 h 69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93"/>
                  <a:gd name="T37" fmla="*/ 0 h 693"/>
                  <a:gd name="T38" fmla="*/ 693 w 693"/>
                  <a:gd name="T39" fmla="*/ 693 h 69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93" h="693">
                    <a:moveTo>
                      <a:pt x="0" y="0"/>
                    </a:moveTo>
                    <a:lnTo>
                      <a:pt x="96" y="11"/>
                    </a:lnTo>
                    <a:lnTo>
                      <a:pt x="189" y="34"/>
                    </a:lnTo>
                    <a:lnTo>
                      <a:pt x="281" y="73"/>
                    </a:lnTo>
                    <a:lnTo>
                      <a:pt x="366" y="123"/>
                    </a:lnTo>
                    <a:lnTo>
                      <a:pt x="443" y="180"/>
                    </a:lnTo>
                    <a:lnTo>
                      <a:pt x="512" y="250"/>
                    </a:lnTo>
                    <a:lnTo>
                      <a:pt x="570" y="327"/>
                    </a:lnTo>
                    <a:lnTo>
                      <a:pt x="620" y="411"/>
                    </a:lnTo>
                    <a:lnTo>
                      <a:pt x="655" y="500"/>
                    </a:lnTo>
                    <a:lnTo>
                      <a:pt x="682" y="596"/>
                    </a:lnTo>
                    <a:lnTo>
                      <a:pt x="693" y="693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  <p:sp>
            <p:nvSpPr>
              <p:cNvPr id="74819" name="Freeform 104"/>
              <p:cNvSpPr>
                <a:spLocks/>
              </p:cNvSpPr>
              <p:nvPr/>
            </p:nvSpPr>
            <p:spPr bwMode="auto">
              <a:xfrm>
                <a:off x="5581" y="3030"/>
                <a:ext cx="693" cy="692"/>
              </a:xfrm>
              <a:custGeom>
                <a:avLst/>
                <a:gdLst>
                  <a:gd name="T0" fmla="*/ 693 w 693"/>
                  <a:gd name="T1" fmla="*/ 0 h 692"/>
                  <a:gd name="T2" fmla="*/ 655 w 693"/>
                  <a:gd name="T3" fmla="*/ 103 h 692"/>
                  <a:gd name="T4" fmla="*/ 605 w 693"/>
                  <a:gd name="T5" fmla="*/ 207 h 692"/>
                  <a:gd name="T6" fmla="*/ 543 w 693"/>
                  <a:gd name="T7" fmla="*/ 304 h 692"/>
                  <a:gd name="T8" fmla="*/ 470 w 693"/>
                  <a:gd name="T9" fmla="*/ 392 h 692"/>
                  <a:gd name="T10" fmla="*/ 393 w 693"/>
                  <a:gd name="T11" fmla="*/ 469 h 692"/>
                  <a:gd name="T12" fmla="*/ 304 w 693"/>
                  <a:gd name="T13" fmla="*/ 542 h 692"/>
                  <a:gd name="T14" fmla="*/ 208 w 693"/>
                  <a:gd name="T15" fmla="*/ 604 h 692"/>
                  <a:gd name="T16" fmla="*/ 104 w 693"/>
                  <a:gd name="T17" fmla="*/ 654 h 692"/>
                  <a:gd name="T18" fmla="*/ 0 w 693"/>
                  <a:gd name="T19" fmla="*/ 692 h 69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93"/>
                  <a:gd name="T31" fmla="*/ 0 h 692"/>
                  <a:gd name="T32" fmla="*/ 693 w 693"/>
                  <a:gd name="T33" fmla="*/ 692 h 69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93" h="692">
                    <a:moveTo>
                      <a:pt x="693" y="0"/>
                    </a:moveTo>
                    <a:lnTo>
                      <a:pt x="655" y="103"/>
                    </a:lnTo>
                    <a:lnTo>
                      <a:pt x="605" y="207"/>
                    </a:lnTo>
                    <a:lnTo>
                      <a:pt x="543" y="304"/>
                    </a:lnTo>
                    <a:lnTo>
                      <a:pt x="470" y="392"/>
                    </a:lnTo>
                    <a:lnTo>
                      <a:pt x="393" y="469"/>
                    </a:lnTo>
                    <a:lnTo>
                      <a:pt x="304" y="542"/>
                    </a:lnTo>
                    <a:lnTo>
                      <a:pt x="208" y="604"/>
                    </a:lnTo>
                    <a:lnTo>
                      <a:pt x="104" y="654"/>
                    </a:lnTo>
                    <a:lnTo>
                      <a:pt x="0" y="692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  <p:sp>
            <p:nvSpPr>
              <p:cNvPr id="74820" name="Rectangle 105"/>
              <p:cNvSpPr>
                <a:spLocks noChangeArrowheads="1"/>
              </p:cNvSpPr>
              <p:nvPr/>
            </p:nvSpPr>
            <p:spPr bwMode="auto">
              <a:xfrm>
                <a:off x="5527" y="2063"/>
                <a:ext cx="193" cy="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1</a:t>
                </a:r>
                <a:endParaRPr lang="en-US" sz="1200"/>
              </a:p>
            </p:txBody>
          </p:sp>
          <p:sp>
            <p:nvSpPr>
              <p:cNvPr id="74821" name="Rectangle 106"/>
              <p:cNvSpPr>
                <a:spLocks noChangeArrowheads="1"/>
              </p:cNvSpPr>
              <p:nvPr/>
            </p:nvSpPr>
            <p:spPr bwMode="auto">
              <a:xfrm>
                <a:off x="4660" y="2910"/>
                <a:ext cx="193" cy="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2</a:t>
                </a:r>
                <a:endParaRPr lang="en-US" sz="1200"/>
              </a:p>
            </p:txBody>
          </p:sp>
          <p:sp>
            <p:nvSpPr>
              <p:cNvPr id="74822" name="Rectangle 107"/>
              <p:cNvSpPr>
                <a:spLocks noChangeArrowheads="1"/>
              </p:cNvSpPr>
              <p:nvPr/>
            </p:nvSpPr>
            <p:spPr bwMode="auto">
              <a:xfrm>
                <a:off x="6394" y="2910"/>
                <a:ext cx="193" cy="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3</a:t>
                </a:r>
                <a:endParaRPr lang="en-US" sz="1200"/>
              </a:p>
            </p:txBody>
          </p:sp>
          <p:sp>
            <p:nvSpPr>
              <p:cNvPr id="74823" name="Rectangle 108"/>
              <p:cNvSpPr>
                <a:spLocks noChangeArrowheads="1"/>
              </p:cNvSpPr>
              <p:nvPr/>
            </p:nvSpPr>
            <p:spPr bwMode="auto">
              <a:xfrm>
                <a:off x="5527" y="3757"/>
                <a:ext cx="193" cy="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4</a:t>
                </a:r>
                <a:endParaRPr lang="en-US" sz="1200"/>
              </a:p>
            </p:txBody>
          </p:sp>
          <p:sp>
            <p:nvSpPr>
              <p:cNvPr id="74824" name="Rectangle 109"/>
              <p:cNvSpPr>
                <a:spLocks noChangeArrowheads="1"/>
              </p:cNvSpPr>
              <p:nvPr/>
            </p:nvSpPr>
            <p:spPr bwMode="auto">
              <a:xfrm>
                <a:off x="5146" y="2371"/>
                <a:ext cx="193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 i="1">
                    <a:solidFill>
                      <a:srgbClr val="000000"/>
                    </a:solidFill>
                  </a:rPr>
                  <a:t>e</a:t>
                </a:r>
                <a:endParaRPr lang="en-US" sz="1200"/>
              </a:p>
            </p:txBody>
          </p:sp>
          <p:sp>
            <p:nvSpPr>
              <p:cNvPr id="74825" name="Rectangle 110"/>
              <p:cNvSpPr>
                <a:spLocks noChangeArrowheads="1"/>
              </p:cNvSpPr>
              <p:nvPr/>
            </p:nvSpPr>
            <p:spPr bwMode="auto">
              <a:xfrm>
                <a:off x="5253" y="2491"/>
                <a:ext cx="131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1</a:t>
                </a:r>
                <a:endParaRPr lang="en-US" sz="1200"/>
              </a:p>
            </p:txBody>
          </p:sp>
          <p:sp>
            <p:nvSpPr>
              <p:cNvPr id="74826" name="Rectangle 111"/>
              <p:cNvSpPr>
                <a:spLocks noChangeArrowheads="1"/>
              </p:cNvSpPr>
              <p:nvPr/>
            </p:nvSpPr>
            <p:spPr bwMode="auto">
              <a:xfrm>
                <a:off x="5361" y="2756"/>
                <a:ext cx="193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 i="1">
                    <a:solidFill>
                      <a:srgbClr val="000000"/>
                    </a:solidFill>
                  </a:rPr>
                  <a:t>e</a:t>
                </a:r>
                <a:endParaRPr lang="en-US" sz="1200"/>
              </a:p>
            </p:txBody>
          </p:sp>
          <p:sp>
            <p:nvSpPr>
              <p:cNvPr id="74827" name="Rectangle 112"/>
              <p:cNvSpPr>
                <a:spLocks noChangeArrowheads="1"/>
              </p:cNvSpPr>
              <p:nvPr/>
            </p:nvSpPr>
            <p:spPr bwMode="auto">
              <a:xfrm>
                <a:off x="5469" y="2876"/>
                <a:ext cx="131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2</a:t>
                </a:r>
                <a:endParaRPr lang="en-US" sz="1200"/>
              </a:p>
            </p:txBody>
          </p:sp>
          <p:sp>
            <p:nvSpPr>
              <p:cNvPr id="74828" name="Rectangle 113"/>
              <p:cNvSpPr>
                <a:spLocks noChangeArrowheads="1"/>
              </p:cNvSpPr>
              <p:nvPr/>
            </p:nvSpPr>
            <p:spPr bwMode="auto">
              <a:xfrm>
                <a:off x="5623" y="2564"/>
                <a:ext cx="193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 i="1">
                    <a:solidFill>
                      <a:srgbClr val="000000"/>
                    </a:solidFill>
                  </a:rPr>
                  <a:t>e</a:t>
                </a:r>
                <a:endParaRPr lang="en-US" sz="1200"/>
              </a:p>
            </p:txBody>
          </p:sp>
          <p:sp>
            <p:nvSpPr>
              <p:cNvPr id="74829" name="Rectangle 114"/>
              <p:cNvSpPr>
                <a:spLocks noChangeArrowheads="1"/>
              </p:cNvSpPr>
              <p:nvPr/>
            </p:nvSpPr>
            <p:spPr bwMode="auto">
              <a:xfrm>
                <a:off x="5731" y="2683"/>
                <a:ext cx="131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 dirty="0">
                    <a:solidFill>
                      <a:srgbClr val="000000"/>
                    </a:solidFill>
                  </a:rPr>
                  <a:t>3</a:t>
                </a:r>
                <a:endParaRPr lang="en-US" sz="1200" dirty="0"/>
              </a:p>
            </p:txBody>
          </p:sp>
          <p:sp>
            <p:nvSpPr>
              <p:cNvPr id="74830" name="Rectangle 115"/>
              <p:cNvSpPr>
                <a:spLocks noChangeArrowheads="1"/>
              </p:cNvSpPr>
              <p:nvPr/>
            </p:nvSpPr>
            <p:spPr bwMode="auto">
              <a:xfrm>
                <a:off x="6055" y="2371"/>
                <a:ext cx="193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 i="1">
                    <a:solidFill>
                      <a:srgbClr val="000000"/>
                    </a:solidFill>
                  </a:rPr>
                  <a:t>e</a:t>
                </a:r>
                <a:endParaRPr lang="en-US" sz="1200"/>
              </a:p>
            </p:txBody>
          </p:sp>
          <p:sp>
            <p:nvSpPr>
              <p:cNvPr id="74831" name="Rectangle 116"/>
              <p:cNvSpPr>
                <a:spLocks noChangeArrowheads="1"/>
              </p:cNvSpPr>
              <p:nvPr/>
            </p:nvSpPr>
            <p:spPr bwMode="auto">
              <a:xfrm>
                <a:off x="6162" y="2491"/>
                <a:ext cx="131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4</a:t>
                </a:r>
                <a:endParaRPr lang="en-US" sz="1200"/>
              </a:p>
            </p:txBody>
          </p:sp>
          <p:sp>
            <p:nvSpPr>
              <p:cNvPr id="74832" name="Rectangle 117"/>
              <p:cNvSpPr>
                <a:spLocks noChangeArrowheads="1"/>
              </p:cNvSpPr>
              <p:nvPr/>
            </p:nvSpPr>
            <p:spPr bwMode="auto">
              <a:xfrm>
                <a:off x="5015" y="3257"/>
                <a:ext cx="193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 i="1">
                    <a:solidFill>
                      <a:srgbClr val="000000"/>
                    </a:solidFill>
                  </a:rPr>
                  <a:t>e</a:t>
                </a:r>
                <a:endParaRPr lang="en-US" sz="1200"/>
              </a:p>
            </p:txBody>
          </p:sp>
          <p:sp>
            <p:nvSpPr>
              <p:cNvPr id="74833" name="Rectangle 118"/>
              <p:cNvSpPr>
                <a:spLocks noChangeArrowheads="1"/>
              </p:cNvSpPr>
              <p:nvPr/>
            </p:nvSpPr>
            <p:spPr bwMode="auto">
              <a:xfrm>
                <a:off x="5122" y="3376"/>
                <a:ext cx="131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5</a:t>
                </a:r>
                <a:endParaRPr lang="en-US" sz="1200"/>
              </a:p>
            </p:txBody>
          </p:sp>
          <p:sp>
            <p:nvSpPr>
              <p:cNvPr id="74834" name="Rectangle 119"/>
              <p:cNvSpPr>
                <a:spLocks noChangeArrowheads="1"/>
              </p:cNvSpPr>
              <p:nvPr/>
            </p:nvSpPr>
            <p:spPr bwMode="auto">
              <a:xfrm>
                <a:off x="5623" y="3103"/>
                <a:ext cx="193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 i="1">
                    <a:solidFill>
                      <a:srgbClr val="000000"/>
                    </a:solidFill>
                  </a:rPr>
                  <a:t>e</a:t>
                </a:r>
                <a:endParaRPr lang="en-US" sz="1200"/>
              </a:p>
            </p:txBody>
          </p:sp>
          <p:sp>
            <p:nvSpPr>
              <p:cNvPr id="74835" name="Rectangle 120"/>
              <p:cNvSpPr>
                <a:spLocks noChangeArrowheads="1"/>
              </p:cNvSpPr>
              <p:nvPr/>
            </p:nvSpPr>
            <p:spPr bwMode="auto">
              <a:xfrm>
                <a:off x="5731" y="3222"/>
                <a:ext cx="131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6</a:t>
                </a:r>
                <a:endParaRPr lang="en-US" sz="1200"/>
              </a:p>
            </p:txBody>
          </p:sp>
          <p:sp>
            <p:nvSpPr>
              <p:cNvPr id="74836" name="Rectangle 121"/>
              <p:cNvSpPr>
                <a:spLocks noChangeArrowheads="1"/>
              </p:cNvSpPr>
              <p:nvPr/>
            </p:nvSpPr>
            <p:spPr bwMode="auto">
              <a:xfrm>
                <a:off x="6055" y="3411"/>
                <a:ext cx="193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 i="1">
                    <a:solidFill>
                      <a:srgbClr val="000000"/>
                    </a:solidFill>
                  </a:rPr>
                  <a:t>e</a:t>
                </a:r>
                <a:endParaRPr lang="en-US" sz="1200"/>
              </a:p>
            </p:txBody>
          </p:sp>
          <p:sp>
            <p:nvSpPr>
              <p:cNvPr id="74837" name="Rectangle 122"/>
              <p:cNvSpPr>
                <a:spLocks noChangeArrowheads="1"/>
              </p:cNvSpPr>
              <p:nvPr/>
            </p:nvSpPr>
            <p:spPr bwMode="auto">
              <a:xfrm>
                <a:off x="6162" y="3530"/>
                <a:ext cx="131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7</a:t>
                </a:r>
                <a:endParaRPr lang="en-US" sz="1200"/>
              </a:p>
            </p:txBody>
          </p:sp>
        </p:grpSp>
        <p:sp>
          <p:nvSpPr>
            <p:cNvPr id="74808" name="Rectangle 6"/>
            <p:cNvSpPr>
              <a:spLocks noChangeArrowheads="1"/>
            </p:cNvSpPr>
            <p:nvPr/>
          </p:nvSpPr>
          <p:spPr bwMode="auto">
            <a:xfrm>
              <a:off x="908128" y="5988626"/>
              <a:ext cx="362603" cy="277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i="1"/>
                <a:t>G</a:t>
              </a:r>
              <a:r>
                <a:rPr lang="en-US" sz="1200" b="1" baseline="-25000"/>
                <a:t>2</a:t>
              </a:r>
              <a:endParaRPr lang="en-US" sz="1200"/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6143636" y="3500438"/>
            <a:ext cx="2571741" cy="2492028"/>
            <a:chOff x="428568" y="2000252"/>
            <a:chExt cx="2571759" cy="2491507"/>
          </a:xfrm>
        </p:grpSpPr>
        <p:grpSp>
          <p:nvGrpSpPr>
            <p:cNvPr id="5" name="Group 37"/>
            <p:cNvGrpSpPr>
              <a:grpSpLocks/>
            </p:cNvGrpSpPr>
            <p:nvPr/>
          </p:nvGrpSpPr>
          <p:grpSpPr bwMode="auto">
            <a:xfrm>
              <a:off x="428568" y="2000252"/>
              <a:ext cx="2571759" cy="2286028"/>
              <a:chOff x="7087" y="2063"/>
              <a:chExt cx="2326" cy="1971"/>
            </a:xfrm>
          </p:grpSpPr>
          <p:sp>
            <p:nvSpPr>
              <p:cNvPr id="74775" name="Freeform 3"/>
              <p:cNvSpPr>
                <a:spLocks/>
              </p:cNvSpPr>
              <p:nvPr/>
            </p:nvSpPr>
            <p:spPr bwMode="auto">
              <a:xfrm>
                <a:off x="7279" y="2995"/>
                <a:ext cx="70" cy="65"/>
              </a:xfrm>
              <a:custGeom>
                <a:avLst/>
                <a:gdLst>
                  <a:gd name="T0" fmla="*/ 0 w 70"/>
                  <a:gd name="T1" fmla="*/ 35 h 65"/>
                  <a:gd name="T2" fmla="*/ 8 w 70"/>
                  <a:gd name="T3" fmla="*/ 15 h 65"/>
                  <a:gd name="T4" fmla="*/ 24 w 70"/>
                  <a:gd name="T5" fmla="*/ 0 h 65"/>
                  <a:gd name="T6" fmla="*/ 47 w 70"/>
                  <a:gd name="T7" fmla="*/ 0 h 65"/>
                  <a:gd name="T8" fmla="*/ 62 w 70"/>
                  <a:gd name="T9" fmla="*/ 15 h 65"/>
                  <a:gd name="T10" fmla="*/ 70 w 70"/>
                  <a:gd name="T11" fmla="*/ 35 h 65"/>
                  <a:gd name="T12" fmla="*/ 62 w 70"/>
                  <a:gd name="T13" fmla="*/ 54 h 65"/>
                  <a:gd name="T14" fmla="*/ 47 w 70"/>
                  <a:gd name="T15" fmla="*/ 65 h 65"/>
                  <a:gd name="T16" fmla="*/ 24 w 70"/>
                  <a:gd name="T17" fmla="*/ 65 h 65"/>
                  <a:gd name="T18" fmla="*/ 8 w 70"/>
                  <a:gd name="T19" fmla="*/ 54 h 65"/>
                  <a:gd name="T20" fmla="*/ 0 w 70"/>
                  <a:gd name="T21" fmla="*/ 35 h 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0"/>
                  <a:gd name="T34" fmla="*/ 0 h 65"/>
                  <a:gd name="T35" fmla="*/ 70 w 70"/>
                  <a:gd name="T36" fmla="*/ 65 h 6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0" h="65">
                    <a:moveTo>
                      <a:pt x="0" y="35"/>
                    </a:moveTo>
                    <a:lnTo>
                      <a:pt x="8" y="15"/>
                    </a:lnTo>
                    <a:lnTo>
                      <a:pt x="24" y="0"/>
                    </a:lnTo>
                    <a:lnTo>
                      <a:pt x="47" y="0"/>
                    </a:lnTo>
                    <a:lnTo>
                      <a:pt x="62" y="15"/>
                    </a:lnTo>
                    <a:lnTo>
                      <a:pt x="70" y="35"/>
                    </a:lnTo>
                    <a:lnTo>
                      <a:pt x="62" y="54"/>
                    </a:lnTo>
                    <a:lnTo>
                      <a:pt x="47" y="65"/>
                    </a:lnTo>
                    <a:lnTo>
                      <a:pt x="24" y="65"/>
                    </a:lnTo>
                    <a:lnTo>
                      <a:pt x="8" y="54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  <p:sp>
            <p:nvSpPr>
              <p:cNvPr id="74776" name="Freeform 4"/>
              <p:cNvSpPr>
                <a:spLocks/>
              </p:cNvSpPr>
              <p:nvPr/>
            </p:nvSpPr>
            <p:spPr bwMode="auto">
              <a:xfrm>
                <a:off x="7973" y="2302"/>
                <a:ext cx="69" cy="65"/>
              </a:xfrm>
              <a:custGeom>
                <a:avLst/>
                <a:gdLst>
                  <a:gd name="T0" fmla="*/ 0 w 69"/>
                  <a:gd name="T1" fmla="*/ 35 h 65"/>
                  <a:gd name="T2" fmla="*/ 8 w 69"/>
                  <a:gd name="T3" fmla="*/ 15 h 65"/>
                  <a:gd name="T4" fmla="*/ 23 w 69"/>
                  <a:gd name="T5" fmla="*/ 0 h 65"/>
                  <a:gd name="T6" fmla="*/ 46 w 69"/>
                  <a:gd name="T7" fmla="*/ 0 h 65"/>
                  <a:gd name="T8" fmla="*/ 61 w 69"/>
                  <a:gd name="T9" fmla="*/ 15 h 65"/>
                  <a:gd name="T10" fmla="*/ 69 w 69"/>
                  <a:gd name="T11" fmla="*/ 35 h 65"/>
                  <a:gd name="T12" fmla="*/ 61 w 69"/>
                  <a:gd name="T13" fmla="*/ 54 h 65"/>
                  <a:gd name="T14" fmla="*/ 46 w 69"/>
                  <a:gd name="T15" fmla="*/ 65 h 65"/>
                  <a:gd name="T16" fmla="*/ 23 w 69"/>
                  <a:gd name="T17" fmla="*/ 65 h 65"/>
                  <a:gd name="T18" fmla="*/ 8 w 69"/>
                  <a:gd name="T19" fmla="*/ 54 h 65"/>
                  <a:gd name="T20" fmla="*/ 0 w 69"/>
                  <a:gd name="T21" fmla="*/ 35 h 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9"/>
                  <a:gd name="T34" fmla="*/ 0 h 65"/>
                  <a:gd name="T35" fmla="*/ 69 w 69"/>
                  <a:gd name="T36" fmla="*/ 65 h 6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9" h="65">
                    <a:moveTo>
                      <a:pt x="0" y="35"/>
                    </a:moveTo>
                    <a:lnTo>
                      <a:pt x="8" y="15"/>
                    </a:lnTo>
                    <a:lnTo>
                      <a:pt x="23" y="0"/>
                    </a:lnTo>
                    <a:lnTo>
                      <a:pt x="46" y="0"/>
                    </a:lnTo>
                    <a:lnTo>
                      <a:pt x="61" y="15"/>
                    </a:lnTo>
                    <a:lnTo>
                      <a:pt x="69" y="35"/>
                    </a:lnTo>
                    <a:lnTo>
                      <a:pt x="61" y="54"/>
                    </a:lnTo>
                    <a:lnTo>
                      <a:pt x="46" y="65"/>
                    </a:lnTo>
                    <a:lnTo>
                      <a:pt x="23" y="65"/>
                    </a:lnTo>
                    <a:lnTo>
                      <a:pt x="8" y="54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  <p:sp>
            <p:nvSpPr>
              <p:cNvPr id="74777" name="Freeform 5"/>
              <p:cNvSpPr>
                <a:spLocks/>
              </p:cNvSpPr>
              <p:nvPr/>
            </p:nvSpPr>
            <p:spPr bwMode="auto">
              <a:xfrm>
                <a:off x="7973" y="3688"/>
                <a:ext cx="69" cy="65"/>
              </a:xfrm>
              <a:custGeom>
                <a:avLst/>
                <a:gdLst>
                  <a:gd name="T0" fmla="*/ 0 w 69"/>
                  <a:gd name="T1" fmla="*/ 34 h 65"/>
                  <a:gd name="T2" fmla="*/ 8 w 69"/>
                  <a:gd name="T3" fmla="*/ 15 h 65"/>
                  <a:gd name="T4" fmla="*/ 23 w 69"/>
                  <a:gd name="T5" fmla="*/ 0 h 65"/>
                  <a:gd name="T6" fmla="*/ 46 w 69"/>
                  <a:gd name="T7" fmla="*/ 0 h 65"/>
                  <a:gd name="T8" fmla="*/ 61 w 69"/>
                  <a:gd name="T9" fmla="*/ 15 h 65"/>
                  <a:gd name="T10" fmla="*/ 69 w 69"/>
                  <a:gd name="T11" fmla="*/ 34 h 65"/>
                  <a:gd name="T12" fmla="*/ 61 w 69"/>
                  <a:gd name="T13" fmla="*/ 54 h 65"/>
                  <a:gd name="T14" fmla="*/ 46 w 69"/>
                  <a:gd name="T15" fmla="*/ 65 h 65"/>
                  <a:gd name="T16" fmla="*/ 23 w 69"/>
                  <a:gd name="T17" fmla="*/ 65 h 65"/>
                  <a:gd name="T18" fmla="*/ 8 w 69"/>
                  <a:gd name="T19" fmla="*/ 54 h 65"/>
                  <a:gd name="T20" fmla="*/ 0 w 69"/>
                  <a:gd name="T21" fmla="*/ 34 h 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9"/>
                  <a:gd name="T34" fmla="*/ 0 h 65"/>
                  <a:gd name="T35" fmla="*/ 69 w 69"/>
                  <a:gd name="T36" fmla="*/ 65 h 6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9" h="65">
                    <a:moveTo>
                      <a:pt x="0" y="34"/>
                    </a:moveTo>
                    <a:lnTo>
                      <a:pt x="8" y="15"/>
                    </a:lnTo>
                    <a:lnTo>
                      <a:pt x="23" y="0"/>
                    </a:lnTo>
                    <a:lnTo>
                      <a:pt x="46" y="0"/>
                    </a:lnTo>
                    <a:lnTo>
                      <a:pt x="61" y="15"/>
                    </a:lnTo>
                    <a:lnTo>
                      <a:pt x="69" y="34"/>
                    </a:lnTo>
                    <a:lnTo>
                      <a:pt x="61" y="54"/>
                    </a:lnTo>
                    <a:lnTo>
                      <a:pt x="46" y="65"/>
                    </a:lnTo>
                    <a:lnTo>
                      <a:pt x="23" y="65"/>
                    </a:lnTo>
                    <a:lnTo>
                      <a:pt x="8" y="5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  <p:sp>
            <p:nvSpPr>
              <p:cNvPr id="74778" name="Freeform 6"/>
              <p:cNvSpPr>
                <a:spLocks/>
              </p:cNvSpPr>
              <p:nvPr/>
            </p:nvSpPr>
            <p:spPr bwMode="auto">
              <a:xfrm>
                <a:off x="8666" y="2995"/>
                <a:ext cx="70" cy="65"/>
              </a:xfrm>
              <a:custGeom>
                <a:avLst/>
                <a:gdLst>
                  <a:gd name="T0" fmla="*/ 0 w 70"/>
                  <a:gd name="T1" fmla="*/ 35 h 65"/>
                  <a:gd name="T2" fmla="*/ 8 w 70"/>
                  <a:gd name="T3" fmla="*/ 15 h 65"/>
                  <a:gd name="T4" fmla="*/ 23 w 70"/>
                  <a:gd name="T5" fmla="*/ 0 h 65"/>
                  <a:gd name="T6" fmla="*/ 46 w 70"/>
                  <a:gd name="T7" fmla="*/ 0 h 65"/>
                  <a:gd name="T8" fmla="*/ 62 w 70"/>
                  <a:gd name="T9" fmla="*/ 15 h 65"/>
                  <a:gd name="T10" fmla="*/ 70 w 70"/>
                  <a:gd name="T11" fmla="*/ 35 h 65"/>
                  <a:gd name="T12" fmla="*/ 62 w 70"/>
                  <a:gd name="T13" fmla="*/ 54 h 65"/>
                  <a:gd name="T14" fmla="*/ 46 w 70"/>
                  <a:gd name="T15" fmla="*/ 65 h 65"/>
                  <a:gd name="T16" fmla="*/ 23 w 70"/>
                  <a:gd name="T17" fmla="*/ 65 h 65"/>
                  <a:gd name="T18" fmla="*/ 8 w 70"/>
                  <a:gd name="T19" fmla="*/ 54 h 65"/>
                  <a:gd name="T20" fmla="*/ 0 w 70"/>
                  <a:gd name="T21" fmla="*/ 35 h 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0"/>
                  <a:gd name="T34" fmla="*/ 0 h 65"/>
                  <a:gd name="T35" fmla="*/ 70 w 70"/>
                  <a:gd name="T36" fmla="*/ 65 h 6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0" h="65">
                    <a:moveTo>
                      <a:pt x="0" y="35"/>
                    </a:moveTo>
                    <a:lnTo>
                      <a:pt x="8" y="15"/>
                    </a:lnTo>
                    <a:lnTo>
                      <a:pt x="23" y="0"/>
                    </a:lnTo>
                    <a:lnTo>
                      <a:pt x="46" y="0"/>
                    </a:lnTo>
                    <a:lnTo>
                      <a:pt x="62" y="15"/>
                    </a:lnTo>
                    <a:lnTo>
                      <a:pt x="70" y="35"/>
                    </a:lnTo>
                    <a:lnTo>
                      <a:pt x="62" y="54"/>
                    </a:lnTo>
                    <a:lnTo>
                      <a:pt x="46" y="65"/>
                    </a:lnTo>
                    <a:lnTo>
                      <a:pt x="23" y="65"/>
                    </a:lnTo>
                    <a:lnTo>
                      <a:pt x="8" y="54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  <p:sp>
            <p:nvSpPr>
              <p:cNvPr id="74779" name="Line 7"/>
              <p:cNvSpPr>
                <a:spLocks noChangeShapeType="1"/>
              </p:cNvSpPr>
              <p:nvPr/>
            </p:nvSpPr>
            <p:spPr bwMode="auto">
              <a:xfrm>
                <a:off x="7314" y="3030"/>
                <a:ext cx="693" cy="692"/>
              </a:xfrm>
              <a:prstGeom prst="line">
                <a:avLst/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  <p:sp>
            <p:nvSpPr>
              <p:cNvPr id="74780" name="Freeform 8"/>
              <p:cNvSpPr>
                <a:spLocks/>
              </p:cNvSpPr>
              <p:nvPr/>
            </p:nvSpPr>
            <p:spPr bwMode="auto">
              <a:xfrm>
                <a:off x="8007" y="2337"/>
                <a:ext cx="694" cy="693"/>
              </a:xfrm>
              <a:custGeom>
                <a:avLst/>
                <a:gdLst>
                  <a:gd name="T0" fmla="*/ 0 w 694"/>
                  <a:gd name="T1" fmla="*/ 0 h 693"/>
                  <a:gd name="T2" fmla="*/ 39 w 694"/>
                  <a:gd name="T3" fmla="*/ 103 h 693"/>
                  <a:gd name="T4" fmla="*/ 89 w 694"/>
                  <a:gd name="T5" fmla="*/ 207 h 693"/>
                  <a:gd name="T6" fmla="*/ 151 w 694"/>
                  <a:gd name="T7" fmla="*/ 304 h 693"/>
                  <a:gd name="T8" fmla="*/ 220 w 694"/>
                  <a:gd name="T9" fmla="*/ 392 h 693"/>
                  <a:gd name="T10" fmla="*/ 301 w 694"/>
                  <a:gd name="T11" fmla="*/ 469 h 693"/>
                  <a:gd name="T12" fmla="*/ 390 w 694"/>
                  <a:gd name="T13" fmla="*/ 542 h 693"/>
                  <a:gd name="T14" fmla="*/ 486 w 694"/>
                  <a:gd name="T15" fmla="*/ 604 h 693"/>
                  <a:gd name="T16" fmla="*/ 586 w 694"/>
                  <a:gd name="T17" fmla="*/ 654 h 693"/>
                  <a:gd name="T18" fmla="*/ 694 w 694"/>
                  <a:gd name="T19" fmla="*/ 693 h 69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94"/>
                  <a:gd name="T31" fmla="*/ 0 h 693"/>
                  <a:gd name="T32" fmla="*/ 694 w 694"/>
                  <a:gd name="T33" fmla="*/ 693 h 69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94" h="693">
                    <a:moveTo>
                      <a:pt x="0" y="0"/>
                    </a:moveTo>
                    <a:lnTo>
                      <a:pt x="39" y="103"/>
                    </a:lnTo>
                    <a:lnTo>
                      <a:pt x="89" y="207"/>
                    </a:lnTo>
                    <a:lnTo>
                      <a:pt x="151" y="304"/>
                    </a:lnTo>
                    <a:lnTo>
                      <a:pt x="220" y="392"/>
                    </a:lnTo>
                    <a:lnTo>
                      <a:pt x="301" y="469"/>
                    </a:lnTo>
                    <a:lnTo>
                      <a:pt x="390" y="542"/>
                    </a:lnTo>
                    <a:lnTo>
                      <a:pt x="486" y="604"/>
                    </a:lnTo>
                    <a:lnTo>
                      <a:pt x="586" y="654"/>
                    </a:lnTo>
                    <a:lnTo>
                      <a:pt x="694" y="693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  <p:sp>
            <p:nvSpPr>
              <p:cNvPr id="74781" name="Freeform 9"/>
              <p:cNvSpPr>
                <a:spLocks/>
              </p:cNvSpPr>
              <p:nvPr/>
            </p:nvSpPr>
            <p:spPr bwMode="auto">
              <a:xfrm>
                <a:off x="8007" y="3030"/>
                <a:ext cx="694" cy="692"/>
              </a:xfrm>
              <a:custGeom>
                <a:avLst/>
                <a:gdLst>
                  <a:gd name="T0" fmla="*/ 694 w 694"/>
                  <a:gd name="T1" fmla="*/ 0 h 692"/>
                  <a:gd name="T2" fmla="*/ 586 w 694"/>
                  <a:gd name="T3" fmla="*/ 38 h 692"/>
                  <a:gd name="T4" fmla="*/ 486 w 694"/>
                  <a:gd name="T5" fmla="*/ 88 h 692"/>
                  <a:gd name="T6" fmla="*/ 390 w 694"/>
                  <a:gd name="T7" fmla="*/ 150 h 692"/>
                  <a:gd name="T8" fmla="*/ 301 w 694"/>
                  <a:gd name="T9" fmla="*/ 219 h 692"/>
                  <a:gd name="T10" fmla="*/ 220 w 694"/>
                  <a:gd name="T11" fmla="*/ 300 h 692"/>
                  <a:gd name="T12" fmla="*/ 151 w 694"/>
                  <a:gd name="T13" fmla="*/ 388 h 692"/>
                  <a:gd name="T14" fmla="*/ 89 w 694"/>
                  <a:gd name="T15" fmla="*/ 485 h 692"/>
                  <a:gd name="T16" fmla="*/ 39 w 694"/>
                  <a:gd name="T17" fmla="*/ 585 h 692"/>
                  <a:gd name="T18" fmla="*/ 0 w 694"/>
                  <a:gd name="T19" fmla="*/ 692 h 69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94"/>
                  <a:gd name="T31" fmla="*/ 0 h 692"/>
                  <a:gd name="T32" fmla="*/ 694 w 694"/>
                  <a:gd name="T33" fmla="*/ 692 h 69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94" h="692">
                    <a:moveTo>
                      <a:pt x="694" y="0"/>
                    </a:moveTo>
                    <a:lnTo>
                      <a:pt x="586" y="38"/>
                    </a:lnTo>
                    <a:lnTo>
                      <a:pt x="486" y="88"/>
                    </a:lnTo>
                    <a:lnTo>
                      <a:pt x="390" y="150"/>
                    </a:lnTo>
                    <a:lnTo>
                      <a:pt x="301" y="219"/>
                    </a:lnTo>
                    <a:lnTo>
                      <a:pt x="220" y="300"/>
                    </a:lnTo>
                    <a:lnTo>
                      <a:pt x="151" y="388"/>
                    </a:lnTo>
                    <a:lnTo>
                      <a:pt x="89" y="485"/>
                    </a:lnTo>
                    <a:lnTo>
                      <a:pt x="39" y="585"/>
                    </a:lnTo>
                    <a:lnTo>
                      <a:pt x="0" y="692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  <p:sp>
            <p:nvSpPr>
              <p:cNvPr id="74782" name="Line 10"/>
              <p:cNvSpPr>
                <a:spLocks noChangeShapeType="1"/>
              </p:cNvSpPr>
              <p:nvPr/>
            </p:nvSpPr>
            <p:spPr bwMode="auto">
              <a:xfrm flipH="1">
                <a:off x="7314" y="2337"/>
                <a:ext cx="693" cy="693"/>
              </a:xfrm>
              <a:prstGeom prst="line">
                <a:avLst/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  <p:sp>
            <p:nvSpPr>
              <p:cNvPr id="74783" name="Line 11"/>
              <p:cNvSpPr>
                <a:spLocks noChangeShapeType="1"/>
              </p:cNvSpPr>
              <p:nvPr/>
            </p:nvSpPr>
            <p:spPr bwMode="auto">
              <a:xfrm>
                <a:off x="7314" y="3030"/>
                <a:ext cx="1387" cy="1"/>
              </a:xfrm>
              <a:prstGeom prst="line">
                <a:avLst/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  <p:sp>
            <p:nvSpPr>
              <p:cNvPr id="74784" name="Freeform 12"/>
              <p:cNvSpPr>
                <a:spLocks/>
              </p:cNvSpPr>
              <p:nvPr/>
            </p:nvSpPr>
            <p:spPr bwMode="auto">
              <a:xfrm>
                <a:off x="8007" y="2337"/>
                <a:ext cx="694" cy="693"/>
              </a:xfrm>
              <a:custGeom>
                <a:avLst/>
                <a:gdLst>
                  <a:gd name="T0" fmla="*/ 0 w 694"/>
                  <a:gd name="T1" fmla="*/ 0 h 693"/>
                  <a:gd name="T2" fmla="*/ 104 w 694"/>
                  <a:gd name="T3" fmla="*/ 38 h 693"/>
                  <a:gd name="T4" fmla="*/ 208 w 694"/>
                  <a:gd name="T5" fmla="*/ 88 h 693"/>
                  <a:gd name="T6" fmla="*/ 305 w 694"/>
                  <a:gd name="T7" fmla="*/ 150 h 693"/>
                  <a:gd name="T8" fmla="*/ 393 w 694"/>
                  <a:gd name="T9" fmla="*/ 219 h 693"/>
                  <a:gd name="T10" fmla="*/ 470 w 694"/>
                  <a:gd name="T11" fmla="*/ 300 h 693"/>
                  <a:gd name="T12" fmla="*/ 544 w 694"/>
                  <a:gd name="T13" fmla="*/ 388 h 693"/>
                  <a:gd name="T14" fmla="*/ 605 w 694"/>
                  <a:gd name="T15" fmla="*/ 485 h 693"/>
                  <a:gd name="T16" fmla="*/ 655 w 694"/>
                  <a:gd name="T17" fmla="*/ 585 h 693"/>
                  <a:gd name="T18" fmla="*/ 694 w 694"/>
                  <a:gd name="T19" fmla="*/ 693 h 69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94"/>
                  <a:gd name="T31" fmla="*/ 0 h 693"/>
                  <a:gd name="T32" fmla="*/ 694 w 694"/>
                  <a:gd name="T33" fmla="*/ 693 h 69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94" h="693">
                    <a:moveTo>
                      <a:pt x="0" y="0"/>
                    </a:moveTo>
                    <a:lnTo>
                      <a:pt x="104" y="38"/>
                    </a:lnTo>
                    <a:lnTo>
                      <a:pt x="208" y="88"/>
                    </a:lnTo>
                    <a:lnTo>
                      <a:pt x="305" y="150"/>
                    </a:lnTo>
                    <a:lnTo>
                      <a:pt x="393" y="219"/>
                    </a:lnTo>
                    <a:lnTo>
                      <a:pt x="470" y="300"/>
                    </a:lnTo>
                    <a:lnTo>
                      <a:pt x="544" y="388"/>
                    </a:lnTo>
                    <a:lnTo>
                      <a:pt x="605" y="485"/>
                    </a:lnTo>
                    <a:lnTo>
                      <a:pt x="655" y="585"/>
                    </a:lnTo>
                    <a:lnTo>
                      <a:pt x="694" y="693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  <p:sp>
            <p:nvSpPr>
              <p:cNvPr id="74785" name="Freeform 13"/>
              <p:cNvSpPr>
                <a:spLocks/>
              </p:cNvSpPr>
              <p:nvPr/>
            </p:nvSpPr>
            <p:spPr bwMode="auto">
              <a:xfrm>
                <a:off x="8007" y="3030"/>
                <a:ext cx="694" cy="692"/>
              </a:xfrm>
              <a:custGeom>
                <a:avLst/>
                <a:gdLst>
                  <a:gd name="T0" fmla="*/ 694 w 694"/>
                  <a:gd name="T1" fmla="*/ 0 h 692"/>
                  <a:gd name="T2" fmla="*/ 655 w 694"/>
                  <a:gd name="T3" fmla="*/ 103 h 692"/>
                  <a:gd name="T4" fmla="*/ 605 w 694"/>
                  <a:gd name="T5" fmla="*/ 207 h 692"/>
                  <a:gd name="T6" fmla="*/ 544 w 694"/>
                  <a:gd name="T7" fmla="*/ 304 h 692"/>
                  <a:gd name="T8" fmla="*/ 470 w 694"/>
                  <a:gd name="T9" fmla="*/ 392 h 692"/>
                  <a:gd name="T10" fmla="*/ 393 w 694"/>
                  <a:gd name="T11" fmla="*/ 469 h 692"/>
                  <a:gd name="T12" fmla="*/ 305 w 694"/>
                  <a:gd name="T13" fmla="*/ 542 h 692"/>
                  <a:gd name="T14" fmla="*/ 208 w 694"/>
                  <a:gd name="T15" fmla="*/ 604 h 692"/>
                  <a:gd name="T16" fmla="*/ 104 w 694"/>
                  <a:gd name="T17" fmla="*/ 654 h 692"/>
                  <a:gd name="T18" fmla="*/ 0 w 694"/>
                  <a:gd name="T19" fmla="*/ 692 h 69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94"/>
                  <a:gd name="T31" fmla="*/ 0 h 692"/>
                  <a:gd name="T32" fmla="*/ 694 w 694"/>
                  <a:gd name="T33" fmla="*/ 692 h 69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94" h="692">
                    <a:moveTo>
                      <a:pt x="694" y="0"/>
                    </a:moveTo>
                    <a:lnTo>
                      <a:pt x="655" y="103"/>
                    </a:lnTo>
                    <a:lnTo>
                      <a:pt x="605" y="207"/>
                    </a:lnTo>
                    <a:lnTo>
                      <a:pt x="544" y="304"/>
                    </a:lnTo>
                    <a:lnTo>
                      <a:pt x="470" y="392"/>
                    </a:lnTo>
                    <a:lnTo>
                      <a:pt x="393" y="469"/>
                    </a:lnTo>
                    <a:lnTo>
                      <a:pt x="305" y="542"/>
                    </a:lnTo>
                    <a:lnTo>
                      <a:pt x="208" y="604"/>
                    </a:lnTo>
                    <a:lnTo>
                      <a:pt x="104" y="654"/>
                    </a:lnTo>
                    <a:lnTo>
                      <a:pt x="0" y="692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  <p:sp>
            <p:nvSpPr>
              <p:cNvPr id="74786" name="Freeform 14"/>
              <p:cNvSpPr>
                <a:spLocks/>
              </p:cNvSpPr>
              <p:nvPr/>
            </p:nvSpPr>
            <p:spPr bwMode="auto">
              <a:xfrm>
                <a:off x="8701" y="2814"/>
                <a:ext cx="389" cy="389"/>
              </a:xfrm>
              <a:custGeom>
                <a:avLst/>
                <a:gdLst>
                  <a:gd name="T0" fmla="*/ 0 w 389"/>
                  <a:gd name="T1" fmla="*/ 192 h 389"/>
                  <a:gd name="T2" fmla="*/ 8 w 389"/>
                  <a:gd name="T3" fmla="*/ 142 h 389"/>
                  <a:gd name="T4" fmla="*/ 27 w 389"/>
                  <a:gd name="T5" fmla="*/ 96 h 389"/>
                  <a:gd name="T6" fmla="*/ 58 w 389"/>
                  <a:gd name="T7" fmla="*/ 54 h 389"/>
                  <a:gd name="T8" fmla="*/ 96 w 389"/>
                  <a:gd name="T9" fmla="*/ 23 h 389"/>
                  <a:gd name="T10" fmla="*/ 142 w 389"/>
                  <a:gd name="T11" fmla="*/ 4 h 389"/>
                  <a:gd name="T12" fmla="*/ 192 w 389"/>
                  <a:gd name="T13" fmla="*/ 0 h 389"/>
                  <a:gd name="T14" fmla="*/ 246 w 389"/>
                  <a:gd name="T15" fmla="*/ 4 h 389"/>
                  <a:gd name="T16" fmla="*/ 293 w 389"/>
                  <a:gd name="T17" fmla="*/ 23 h 389"/>
                  <a:gd name="T18" fmla="*/ 331 w 389"/>
                  <a:gd name="T19" fmla="*/ 54 h 389"/>
                  <a:gd name="T20" fmla="*/ 362 w 389"/>
                  <a:gd name="T21" fmla="*/ 96 h 389"/>
                  <a:gd name="T22" fmla="*/ 381 w 389"/>
                  <a:gd name="T23" fmla="*/ 142 h 389"/>
                  <a:gd name="T24" fmla="*/ 389 w 389"/>
                  <a:gd name="T25" fmla="*/ 192 h 389"/>
                  <a:gd name="T26" fmla="*/ 381 w 389"/>
                  <a:gd name="T27" fmla="*/ 242 h 389"/>
                  <a:gd name="T28" fmla="*/ 362 w 389"/>
                  <a:gd name="T29" fmla="*/ 292 h 389"/>
                  <a:gd name="T30" fmla="*/ 331 w 389"/>
                  <a:gd name="T31" fmla="*/ 331 h 389"/>
                  <a:gd name="T32" fmla="*/ 293 w 389"/>
                  <a:gd name="T33" fmla="*/ 362 h 389"/>
                  <a:gd name="T34" fmla="*/ 246 w 389"/>
                  <a:gd name="T35" fmla="*/ 381 h 389"/>
                  <a:gd name="T36" fmla="*/ 192 w 389"/>
                  <a:gd name="T37" fmla="*/ 389 h 389"/>
                  <a:gd name="T38" fmla="*/ 142 w 389"/>
                  <a:gd name="T39" fmla="*/ 381 h 389"/>
                  <a:gd name="T40" fmla="*/ 96 w 389"/>
                  <a:gd name="T41" fmla="*/ 362 h 389"/>
                  <a:gd name="T42" fmla="*/ 58 w 389"/>
                  <a:gd name="T43" fmla="*/ 331 h 389"/>
                  <a:gd name="T44" fmla="*/ 27 w 389"/>
                  <a:gd name="T45" fmla="*/ 292 h 389"/>
                  <a:gd name="T46" fmla="*/ 8 w 389"/>
                  <a:gd name="T47" fmla="*/ 242 h 389"/>
                  <a:gd name="T48" fmla="*/ 0 w 389"/>
                  <a:gd name="T49" fmla="*/ 192 h 38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89"/>
                  <a:gd name="T76" fmla="*/ 0 h 389"/>
                  <a:gd name="T77" fmla="*/ 389 w 389"/>
                  <a:gd name="T78" fmla="*/ 389 h 389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89" h="389">
                    <a:moveTo>
                      <a:pt x="0" y="192"/>
                    </a:moveTo>
                    <a:lnTo>
                      <a:pt x="8" y="142"/>
                    </a:lnTo>
                    <a:lnTo>
                      <a:pt x="27" y="96"/>
                    </a:lnTo>
                    <a:lnTo>
                      <a:pt x="58" y="54"/>
                    </a:lnTo>
                    <a:lnTo>
                      <a:pt x="96" y="23"/>
                    </a:lnTo>
                    <a:lnTo>
                      <a:pt x="142" y="4"/>
                    </a:lnTo>
                    <a:lnTo>
                      <a:pt x="192" y="0"/>
                    </a:lnTo>
                    <a:lnTo>
                      <a:pt x="246" y="4"/>
                    </a:lnTo>
                    <a:lnTo>
                      <a:pt x="293" y="23"/>
                    </a:lnTo>
                    <a:lnTo>
                      <a:pt x="331" y="54"/>
                    </a:lnTo>
                    <a:lnTo>
                      <a:pt x="362" y="96"/>
                    </a:lnTo>
                    <a:lnTo>
                      <a:pt x="381" y="142"/>
                    </a:lnTo>
                    <a:lnTo>
                      <a:pt x="389" y="192"/>
                    </a:lnTo>
                    <a:lnTo>
                      <a:pt x="381" y="242"/>
                    </a:lnTo>
                    <a:lnTo>
                      <a:pt x="362" y="292"/>
                    </a:lnTo>
                    <a:lnTo>
                      <a:pt x="331" y="331"/>
                    </a:lnTo>
                    <a:lnTo>
                      <a:pt x="293" y="362"/>
                    </a:lnTo>
                    <a:lnTo>
                      <a:pt x="246" y="381"/>
                    </a:lnTo>
                    <a:lnTo>
                      <a:pt x="192" y="389"/>
                    </a:lnTo>
                    <a:lnTo>
                      <a:pt x="142" y="381"/>
                    </a:lnTo>
                    <a:lnTo>
                      <a:pt x="96" y="362"/>
                    </a:lnTo>
                    <a:lnTo>
                      <a:pt x="58" y="331"/>
                    </a:lnTo>
                    <a:lnTo>
                      <a:pt x="27" y="292"/>
                    </a:lnTo>
                    <a:lnTo>
                      <a:pt x="8" y="242"/>
                    </a:lnTo>
                    <a:lnTo>
                      <a:pt x="0" y="192"/>
                    </a:lnTo>
                    <a:close/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  <p:sp>
            <p:nvSpPr>
              <p:cNvPr id="74787" name="Rectangle 15"/>
              <p:cNvSpPr>
                <a:spLocks noChangeArrowheads="1"/>
              </p:cNvSpPr>
              <p:nvPr/>
            </p:nvSpPr>
            <p:spPr bwMode="auto">
              <a:xfrm>
                <a:off x="7954" y="2063"/>
                <a:ext cx="193" cy="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1</a:t>
                </a:r>
                <a:endParaRPr lang="en-US" sz="1200"/>
              </a:p>
            </p:txBody>
          </p:sp>
          <p:sp>
            <p:nvSpPr>
              <p:cNvPr id="74788" name="Rectangle 16"/>
              <p:cNvSpPr>
                <a:spLocks noChangeArrowheads="1"/>
              </p:cNvSpPr>
              <p:nvPr/>
            </p:nvSpPr>
            <p:spPr bwMode="auto">
              <a:xfrm>
                <a:off x="7087" y="2910"/>
                <a:ext cx="193" cy="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2</a:t>
                </a:r>
                <a:endParaRPr lang="en-US" sz="1200"/>
              </a:p>
            </p:txBody>
          </p:sp>
          <p:sp>
            <p:nvSpPr>
              <p:cNvPr id="74789" name="Rectangle 17"/>
              <p:cNvSpPr>
                <a:spLocks noChangeArrowheads="1"/>
              </p:cNvSpPr>
              <p:nvPr/>
            </p:nvSpPr>
            <p:spPr bwMode="auto">
              <a:xfrm>
                <a:off x="7954" y="3757"/>
                <a:ext cx="193" cy="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4</a:t>
                </a:r>
                <a:endParaRPr lang="en-US" sz="1200"/>
              </a:p>
            </p:txBody>
          </p:sp>
          <p:sp>
            <p:nvSpPr>
              <p:cNvPr id="74790" name="Rectangle 18"/>
              <p:cNvSpPr>
                <a:spLocks noChangeArrowheads="1"/>
              </p:cNvSpPr>
              <p:nvPr/>
            </p:nvSpPr>
            <p:spPr bwMode="auto">
              <a:xfrm>
                <a:off x="8647" y="3103"/>
                <a:ext cx="193" cy="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3</a:t>
                </a:r>
                <a:endParaRPr lang="en-US" sz="1200"/>
              </a:p>
            </p:txBody>
          </p:sp>
          <p:sp>
            <p:nvSpPr>
              <p:cNvPr id="74791" name="Rectangle 19"/>
              <p:cNvSpPr>
                <a:spLocks noChangeArrowheads="1"/>
              </p:cNvSpPr>
              <p:nvPr/>
            </p:nvSpPr>
            <p:spPr bwMode="auto">
              <a:xfrm>
                <a:off x="7572" y="2410"/>
                <a:ext cx="193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 i="1">
                    <a:solidFill>
                      <a:srgbClr val="000000"/>
                    </a:solidFill>
                  </a:rPr>
                  <a:t>e</a:t>
                </a:r>
                <a:endParaRPr lang="en-US" sz="1200"/>
              </a:p>
            </p:txBody>
          </p:sp>
          <p:sp>
            <p:nvSpPr>
              <p:cNvPr id="74792" name="Rectangle 20"/>
              <p:cNvSpPr>
                <a:spLocks noChangeArrowheads="1"/>
              </p:cNvSpPr>
              <p:nvPr/>
            </p:nvSpPr>
            <p:spPr bwMode="auto">
              <a:xfrm>
                <a:off x="7680" y="2529"/>
                <a:ext cx="131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1</a:t>
                </a:r>
                <a:endParaRPr lang="en-US" sz="1200"/>
              </a:p>
            </p:txBody>
          </p:sp>
          <p:sp>
            <p:nvSpPr>
              <p:cNvPr id="74793" name="Rectangle 21"/>
              <p:cNvSpPr>
                <a:spLocks noChangeArrowheads="1"/>
              </p:cNvSpPr>
              <p:nvPr/>
            </p:nvSpPr>
            <p:spPr bwMode="auto">
              <a:xfrm>
                <a:off x="7703" y="2756"/>
                <a:ext cx="193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 i="1">
                    <a:solidFill>
                      <a:srgbClr val="000000"/>
                    </a:solidFill>
                  </a:rPr>
                  <a:t>e</a:t>
                </a:r>
                <a:endParaRPr lang="en-US" sz="1200"/>
              </a:p>
            </p:txBody>
          </p:sp>
          <p:sp>
            <p:nvSpPr>
              <p:cNvPr id="74794" name="Rectangle 22"/>
              <p:cNvSpPr>
                <a:spLocks noChangeArrowheads="1"/>
              </p:cNvSpPr>
              <p:nvPr/>
            </p:nvSpPr>
            <p:spPr bwMode="auto">
              <a:xfrm>
                <a:off x="7811" y="2876"/>
                <a:ext cx="131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2</a:t>
                </a:r>
                <a:endParaRPr lang="en-US" sz="1200"/>
              </a:p>
            </p:txBody>
          </p:sp>
          <p:sp>
            <p:nvSpPr>
              <p:cNvPr id="74795" name="Rectangle 23"/>
              <p:cNvSpPr>
                <a:spLocks noChangeArrowheads="1"/>
              </p:cNvSpPr>
              <p:nvPr/>
            </p:nvSpPr>
            <p:spPr bwMode="auto">
              <a:xfrm>
                <a:off x="8050" y="2564"/>
                <a:ext cx="193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 i="1">
                    <a:solidFill>
                      <a:srgbClr val="000000"/>
                    </a:solidFill>
                  </a:rPr>
                  <a:t>e</a:t>
                </a:r>
                <a:endParaRPr lang="en-US" sz="1200"/>
              </a:p>
            </p:txBody>
          </p:sp>
          <p:sp>
            <p:nvSpPr>
              <p:cNvPr id="74796" name="Rectangle 24"/>
              <p:cNvSpPr>
                <a:spLocks noChangeArrowheads="1"/>
              </p:cNvSpPr>
              <p:nvPr/>
            </p:nvSpPr>
            <p:spPr bwMode="auto">
              <a:xfrm>
                <a:off x="8158" y="2683"/>
                <a:ext cx="131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3</a:t>
                </a:r>
                <a:endParaRPr lang="en-US" sz="1200"/>
              </a:p>
            </p:txBody>
          </p:sp>
          <p:sp>
            <p:nvSpPr>
              <p:cNvPr id="74797" name="Rectangle 25"/>
              <p:cNvSpPr>
                <a:spLocks noChangeArrowheads="1"/>
              </p:cNvSpPr>
              <p:nvPr/>
            </p:nvSpPr>
            <p:spPr bwMode="auto">
              <a:xfrm>
                <a:off x="8397" y="2371"/>
                <a:ext cx="193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 i="1">
                    <a:solidFill>
                      <a:srgbClr val="000000"/>
                    </a:solidFill>
                  </a:rPr>
                  <a:t>e</a:t>
                </a:r>
                <a:endParaRPr lang="en-US" sz="1200"/>
              </a:p>
            </p:txBody>
          </p:sp>
          <p:sp>
            <p:nvSpPr>
              <p:cNvPr id="74798" name="Rectangle 26"/>
              <p:cNvSpPr>
                <a:spLocks noChangeArrowheads="1"/>
              </p:cNvSpPr>
              <p:nvPr/>
            </p:nvSpPr>
            <p:spPr bwMode="auto">
              <a:xfrm>
                <a:off x="8504" y="2491"/>
                <a:ext cx="131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4</a:t>
                </a:r>
                <a:endParaRPr lang="en-US" sz="1200"/>
              </a:p>
            </p:txBody>
          </p:sp>
          <p:sp>
            <p:nvSpPr>
              <p:cNvPr id="74799" name="Rectangle 27"/>
              <p:cNvSpPr>
                <a:spLocks noChangeArrowheads="1"/>
              </p:cNvSpPr>
              <p:nvPr/>
            </p:nvSpPr>
            <p:spPr bwMode="auto">
              <a:xfrm>
                <a:off x="7441" y="3257"/>
                <a:ext cx="193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 i="1">
                    <a:solidFill>
                      <a:srgbClr val="000000"/>
                    </a:solidFill>
                  </a:rPr>
                  <a:t>e</a:t>
                </a:r>
                <a:endParaRPr lang="en-US" sz="1200"/>
              </a:p>
            </p:txBody>
          </p:sp>
          <p:sp>
            <p:nvSpPr>
              <p:cNvPr id="74800" name="Rectangle 28"/>
              <p:cNvSpPr>
                <a:spLocks noChangeArrowheads="1"/>
              </p:cNvSpPr>
              <p:nvPr/>
            </p:nvSpPr>
            <p:spPr bwMode="auto">
              <a:xfrm>
                <a:off x="7549" y="3376"/>
                <a:ext cx="131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5</a:t>
                </a:r>
                <a:endParaRPr lang="en-US" sz="1200"/>
              </a:p>
            </p:txBody>
          </p:sp>
          <p:sp>
            <p:nvSpPr>
              <p:cNvPr id="74801" name="Rectangle 29"/>
              <p:cNvSpPr>
                <a:spLocks noChangeArrowheads="1"/>
              </p:cNvSpPr>
              <p:nvPr/>
            </p:nvSpPr>
            <p:spPr bwMode="auto">
              <a:xfrm>
                <a:off x="8050" y="3103"/>
                <a:ext cx="193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 i="1">
                    <a:solidFill>
                      <a:srgbClr val="000000"/>
                    </a:solidFill>
                  </a:rPr>
                  <a:t>e</a:t>
                </a:r>
                <a:endParaRPr lang="en-US" sz="1200"/>
              </a:p>
            </p:txBody>
          </p:sp>
          <p:sp>
            <p:nvSpPr>
              <p:cNvPr id="74802" name="Rectangle 30"/>
              <p:cNvSpPr>
                <a:spLocks noChangeArrowheads="1"/>
              </p:cNvSpPr>
              <p:nvPr/>
            </p:nvSpPr>
            <p:spPr bwMode="auto">
              <a:xfrm>
                <a:off x="8158" y="3222"/>
                <a:ext cx="131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6</a:t>
                </a:r>
                <a:endParaRPr lang="en-US" sz="1200"/>
              </a:p>
            </p:txBody>
          </p:sp>
          <p:sp>
            <p:nvSpPr>
              <p:cNvPr id="74803" name="Rectangle 31"/>
              <p:cNvSpPr>
                <a:spLocks noChangeArrowheads="1"/>
              </p:cNvSpPr>
              <p:nvPr/>
            </p:nvSpPr>
            <p:spPr bwMode="auto">
              <a:xfrm>
                <a:off x="8397" y="3449"/>
                <a:ext cx="193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 i="1">
                    <a:solidFill>
                      <a:srgbClr val="000000"/>
                    </a:solidFill>
                  </a:rPr>
                  <a:t>e</a:t>
                </a:r>
                <a:endParaRPr lang="en-US" sz="1200"/>
              </a:p>
            </p:txBody>
          </p:sp>
          <p:sp>
            <p:nvSpPr>
              <p:cNvPr id="74804" name="Rectangle 32"/>
              <p:cNvSpPr>
                <a:spLocks noChangeArrowheads="1"/>
              </p:cNvSpPr>
              <p:nvPr/>
            </p:nvSpPr>
            <p:spPr bwMode="auto">
              <a:xfrm>
                <a:off x="8504" y="3569"/>
                <a:ext cx="131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7</a:t>
                </a:r>
                <a:endParaRPr lang="en-US" sz="1200"/>
              </a:p>
            </p:txBody>
          </p:sp>
          <p:sp>
            <p:nvSpPr>
              <p:cNvPr id="74805" name="Rectangle 33"/>
              <p:cNvSpPr>
                <a:spLocks noChangeArrowheads="1"/>
              </p:cNvSpPr>
              <p:nvPr/>
            </p:nvSpPr>
            <p:spPr bwMode="auto">
              <a:xfrm>
                <a:off x="9175" y="2910"/>
                <a:ext cx="193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 i="1">
                    <a:solidFill>
                      <a:srgbClr val="000000"/>
                    </a:solidFill>
                  </a:rPr>
                  <a:t>e</a:t>
                </a:r>
                <a:endParaRPr lang="en-US" sz="1200"/>
              </a:p>
            </p:txBody>
          </p:sp>
          <p:sp>
            <p:nvSpPr>
              <p:cNvPr id="74806" name="Rectangle 34"/>
              <p:cNvSpPr>
                <a:spLocks noChangeArrowheads="1"/>
              </p:cNvSpPr>
              <p:nvPr/>
            </p:nvSpPr>
            <p:spPr bwMode="auto">
              <a:xfrm>
                <a:off x="9282" y="3030"/>
                <a:ext cx="131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8</a:t>
                </a:r>
                <a:endParaRPr lang="en-US" sz="1200"/>
              </a:p>
            </p:txBody>
          </p:sp>
        </p:grpSp>
        <p:sp>
          <p:nvSpPr>
            <p:cNvPr id="74774" name="Rectangle 38"/>
            <p:cNvSpPr>
              <a:spLocks noChangeArrowheads="1"/>
            </p:cNvSpPr>
            <p:nvPr/>
          </p:nvSpPr>
          <p:spPr bwMode="auto">
            <a:xfrm>
              <a:off x="1214415" y="4214818"/>
              <a:ext cx="362603" cy="2769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i="1"/>
                <a:t>G</a:t>
              </a:r>
              <a:r>
                <a:rPr lang="en-US" sz="1200" b="1" baseline="-25000"/>
                <a:t>3</a:t>
              </a:r>
              <a:endParaRPr lang="en-US" sz="1200"/>
            </a:p>
          </p:txBody>
        </p:sp>
      </p:grpSp>
      <p:grpSp>
        <p:nvGrpSpPr>
          <p:cNvPr id="6" name="Group 71"/>
          <p:cNvGrpSpPr>
            <a:grpSpLocks/>
          </p:cNvGrpSpPr>
          <p:nvPr/>
        </p:nvGrpSpPr>
        <p:grpSpPr bwMode="auto">
          <a:xfrm>
            <a:off x="1000100" y="3571876"/>
            <a:ext cx="2286012" cy="2206283"/>
            <a:chOff x="6857998" y="4286253"/>
            <a:chExt cx="2286028" cy="2205763"/>
          </a:xfrm>
        </p:grpSpPr>
        <p:grpSp>
          <p:nvGrpSpPr>
            <p:cNvPr id="7" name="Group 79"/>
            <p:cNvGrpSpPr>
              <a:grpSpLocks/>
            </p:cNvGrpSpPr>
            <p:nvPr/>
          </p:nvGrpSpPr>
          <p:grpSpPr bwMode="auto">
            <a:xfrm>
              <a:off x="6857998" y="4286253"/>
              <a:ext cx="2286028" cy="2000261"/>
              <a:chOff x="2233" y="2063"/>
              <a:chExt cx="1927" cy="1971"/>
            </a:xfrm>
          </p:grpSpPr>
          <p:sp>
            <p:nvSpPr>
              <p:cNvPr id="74760" name="Freeform 80"/>
              <p:cNvSpPr>
                <a:spLocks/>
              </p:cNvSpPr>
              <p:nvPr/>
            </p:nvSpPr>
            <p:spPr bwMode="auto">
              <a:xfrm>
                <a:off x="3119" y="2302"/>
                <a:ext cx="70" cy="65"/>
              </a:xfrm>
              <a:custGeom>
                <a:avLst/>
                <a:gdLst>
                  <a:gd name="T0" fmla="*/ 0 w 70"/>
                  <a:gd name="T1" fmla="*/ 35 h 65"/>
                  <a:gd name="T2" fmla="*/ 8 w 70"/>
                  <a:gd name="T3" fmla="*/ 15 h 65"/>
                  <a:gd name="T4" fmla="*/ 24 w 70"/>
                  <a:gd name="T5" fmla="*/ 0 h 65"/>
                  <a:gd name="T6" fmla="*/ 47 w 70"/>
                  <a:gd name="T7" fmla="*/ 0 h 65"/>
                  <a:gd name="T8" fmla="*/ 62 w 70"/>
                  <a:gd name="T9" fmla="*/ 15 h 65"/>
                  <a:gd name="T10" fmla="*/ 70 w 70"/>
                  <a:gd name="T11" fmla="*/ 35 h 65"/>
                  <a:gd name="T12" fmla="*/ 62 w 70"/>
                  <a:gd name="T13" fmla="*/ 54 h 65"/>
                  <a:gd name="T14" fmla="*/ 47 w 70"/>
                  <a:gd name="T15" fmla="*/ 65 h 65"/>
                  <a:gd name="T16" fmla="*/ 24 w 70"/>
                  <a:gd name="T17" fmla="*/ 65 h 65"/>
                  <a:gd name="T18" fmla="*/ 8 w 70"/>
                  <a:gd name="T19" fmla="*/ 54 h 65"/>
                  <a:gd name="T20" fmla="*/ 0 w 70"/>
                  <a:gd name="T21" fmla="*/ 35 h 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0"/>
                  <a:gd name="T34" fmla="*/ 0 h 65"/>
                  <a:gd name="T35" fmla="*/ 70 w 70"/>
                  <a:gd name="T36" fmla="*/ 65 h 6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0" h="65">
                    <a:moveTo>
                      <a:pt x="0" y="35"/>
                    </a:moveTo>
                    <a:lnTo>
                      <a:pt x="8" y="15"/>
                    </a:lnTo>
                    <a:lnTo>
                      <a:pt x="24" y="0"/>
                    </a:lnTo>
                    <a:lnTo>
                      <a:pt x="47" y="0"/>
                    </a:lnTo>
                    <a:lnTo>
                      <a:pt x="62" y="15"/>
                    </a:lnTo>
                    <a:lnTo>
                      <a:pt x="70" y="35"/>
                    </a:lnTo>
                    <a:lnTo>
                      <a:pt x="62" y="54"/>
                    </a:lnTo>
                    <a:lnTo>
                      <a:pt x="47" y="65"/>
                    </a:lnTo>
                    <a:lnTo>
                      <a:pt x="24" y="65"/>
                    </a:lnTo>
                    <a:lnTo>
                      <a:pt x="8" y="54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  <p:sp>
            <p:nvSpPr>
              <p:cNvPr id="74761" name="Freeform 81"/>
              <p:cNvSpPr>
                <a:spLocks/>
              </p:cNvSpPr>
              <p:nvPr/>
            </p:nvSpPr>
            <p:spPr bwMode="auto">
              <a:xfrm>
                <a:off x="2426" y="2995"/>
                <a:ext cx="69" cy="65"/>
              </a:xfrm>
              <a:custGeom>
                <a:avLst/>
                <a:gdLst>
                  <a:gd name="T0" fmla="*/ 0 w 69"/>
                  <a:gd name="T1" fmla="*/ 35 h 65"/>
                  <a:gd name="T2" fmla="*/ 8 w 69"/>
                  <a:gd name="T3" fmla="*/ 15 h 65"/>
                  <a:gd name="T4" fmla="*/ 23 w 69"/>
                  <a:gd name="T5" fmla="*/ 0 h 65"/>
                  <a:gd name="T6" fmla="*/ 46 w 69"/>
                  <a:gd name="T7" fmla="*/ 0 h 65"/>
                  <a:gd name="T8" fmla="*/ 62 w 69"/>
                  <a:gd name="T9" fmla="*/ 15 h 65"/>
                  <a:gd name="T10" fmla="*/ 69 w 69"/>
                  <a:gd name="T11" fmla="*/ 35 h 65"/>
                  <a:gd name="T12" fmla="*/ 62 w 69"/>
                  <a:gd name="T13" fmla="*/ 54 h 65"/>
                  <a:gd name="T14" fmla="*/ 46 w 69"/>
                  <a:gd name="T15" fmla="*/ 65 h 65"/>
                  <a:gd name="T16" fmla="*/ 23 w 69"/>
                  <a:gd name="T17" fmla="*/ 65 h 65"/>
                  <a:gd name="T18" fmla="*/ 8 w 69"/>
                  <a:gd name="T19" fmla="*/ 54 h 65"/>
                  <a:gd name="T20" fmla="*/ 0 w 69"/>
                  <a:gd name="T21" fmla="*/ 35 h 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9"/>
                  <a:gd name="T34" fmla="*/ 0 h 65"/>
                  <a:gd name="T35" fmla="*/ 69 w 69"/>
                  <a:gd name="T36" fmla="*/ 65 h 6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9" h="65">
                    <a:moveTo>
                      <a:pt x="0" y="35"/>
                    </a:moveTo>
                    <a:lnTo>
                      <a:pt x="8" y="15"/>
                    </a:lnTo>
                    <a:lnTo>
                      <a:pt x="23" y="0"/>
                    </a:lnTo>
                    <a:lnTo>
                      <a:pt x="46" y="0"/>
                    </a:lnTo>
                    <a:lnTo>
                      <a:pt x="62" y="15"/>
                    </a:lnTo>
                    <a:lnTo>
                      <a:pt x="69" y="35"/>
                    </a:lnTo>
                    <a:lnTo>
                      <a:pt x="62" y="54"/>
                    </a:lnTo>
                    <a:lnTo>
                      <a:pt x="46" y="65"/>
                    </a:lnTo>
                    <a:lnTo>
                      <a:pt x="23" y="65"/>
                    </a:lnTo>
                    <a:lnTo>
                      <a:pt x="8" y="54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  <p:sp>
            <p:nvSpPr>
              <p:cNvPr id="74762" name="Freeform 82"/>
              <p:cNvSpPr>
                <a:spLocks/>
              </p:cNvSpPr>
              <p:nvPr/>
            </p:nvSpPr>
            <p:spPr bwMode="auto">
              <a:xfrm>
                <a:off x="3119" y="3688"/>
                <a:ext cx="70" cy="65"/>
              </a:xfrm>
              <a:custGeom>
                <a:avLst/>
                <a:gdLst>
                  <a:gd name="T0" fmla="*/ 0 w 70"/>
                  <a:gd name="T1" fmla="*/ 34 h 65"/>
                  <a:gd name="T2" fmla="*/ 8 w 70"/>
                  <a:gd name="T3" fmla="*/ 15 h 65"/>
                  <a:gd name="T4" fmla="*/ 24 w 70"/>
                  <a:gd name="T5" fmla="*/ 0 h 65"/>
                  <a:gd name="T6" fmla="*/ 47 w 70"/>
                  <a:gd name="T7" fmla="*/ 0 h 65"/>
                  <a:gd name="T8" fmla="*/ 62 w 70"/>
                  <a:gd name="T9" fmla="*/ 15 h 65"/>
                  <a:gd name="T10" fmla="*/ 70 w 70"/>
                  <a:gd name="T11" fmla="*/ 34 h 65"/>
                  <a:gd name="T12" fmla="*/ 62 w 70"/>
                  <a:gd name="T13" fmla="*/ 54 h 65"/>
                  <a:gd name="T14" fmla="*/ 47 w 70"/>
                  <a:gd name="T15" fmla="*/ 65 h 65"/>
                  <a:gd name="T16" fmla="*/ 24 w 70"/>
                  <a:gd name="T17" fmla="*/ 65 h 65"/>
                  <a:gd name="T18" fmla="*/ 8 w 70"/>
                  <a:gd name="T19" fmla="*/ 54 h 65"/>
                  <a:gd name="T20" fmla="*/ 0 w 70"/>
                  <a:gd name="T21" fmla="*/ 34 h 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0"/>
                  <a:gd name="T34" fmla="*/ 0 h 65"/>
                  <a:gd name="T35" fmla="*/ 70 w 70"/>
                  <a:gd name="T36" fmla="*/ 65 h 6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0" h="65">
                    <a:moveTo>
                      <a:pt x="0" y="34"/>
                    </a:moveTo>
                    <a:lnTo>
                      <a:pt x="8" y="15"/>
                    </a:lnTo>
                    <a:lnTo>
                      <a:pt x="24" y="0"/>
                    </a:lnTo>
                    <a:lnTo>
                      <a:pt x="47" y="0"/>
                    </a:lnTo>
                    <a:lnTo>
                      <a:pt x="62" y="15"/>
                    </a:lnTo>
                    <a:lnTo>
                      <a:pt x="70" y="34"/>
                    </a:lnTo>
                    <a:lnTo>
                      <a:pt x="62" y="54"/>
                    </a:lnTo>
                    <a:lnTo>
                      <a:pt x="47" y="65"/>
                    </a:lnTo>
                    <a:lnTo>
                      <a:pt x="24" y="65"/>
                    </a:lnTo>
                    <a:lnTo>
                      <a:pt x="8" y="5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  <p:sp>
            <p:nvSpPr>
              <p:cNvPr id="74763" name="Freeform 83"/>
              <p:cNvSpPr>
                <a:spLocks/>
              </p:cNvSpPr>
              <p:nvPr/>
            </p:nvSpPr>
            <p:spPr bwMode="auto">
              <a:xfrm>
                <a:off x="3813" y="2995"/>
                <a:ext cx="69" cy="65"/>
              </a:xfrm>
              <a:custGeom>
                <a:avLst/>
                <a:gdLst>
                  <a:gd name="T0" fmla="*/ 0 w 69"/>
                  <a:gd name="T1" fmla="*/ 35 h 65"/>
                  <a:gd name="T2" fmla="*/ 7 w 69"/>
                  <a:gd name="T3" fmla="*/ 15 h 65"/>
                  <a:gd name="T4" fmla="*/ 23 w 69"/>
                  <a:gd name="T5" fmla="*/ 0 h 65"/>
                  <a:gd name="T6" fmla="*/ 46 w 69"/>
                  <a:gd name="T7" fmla="*/ 0 h 65"/>
                  <a:gd name="T8" fmla="*/ 61 w 69"/>
                  <a:gd name="T9" fmla="*/ 15 h 65"/>
                  <a:gd name="T10" fmla="*/ 69 w 69"/>
                  <a:gd name="T11" fmla="*/ 35 h 65"/>
                  <a:gd name="T12" fmla="*/ 61 w 69"/>
                  <a:gd name="T13" fmla="*/ 54 h 65"/>
                  <a:gd name="T14" fmla="*/ 46 w 69"/>
                  <a:gd name="T15" fmla="*/ 65 h 65"/>
                  <a:gd name="T16" fmla="*/ 23 w 69"/>
                  <a:gd name="T17" fmla="*/ 65 h 65"/>
                  <a:gd name="T18" fmla="*/ 7 w 69"/>
                  <a:gd name="T19" fmla="*/ 54 h 65"/>
                  <a:gd name="T20" fmla="*/ 0 w 69"/>
                  <a:gd name="T21" fmla="*/ 35 h 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9"/>
                  <a:gd name="T34" fmla="*/ 0 h 65"/>
                  <a:gd name="T35" fmla="*/ 69 w 69"/>
                  <a:gd name="T36" fmla="*/ 65 h 6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9" h="65">
                    <a:moveTo>
                      <a:pt x="0" y="35"/>
                    </a:moveTo>
                    <a:lnTo>
                      <a:pt x="7" y="15"/>
                    </a:lnTo>
                    <a:lnTo>
                      <a:pt x="23" y="0"/>
                    </a:lnTo>
                    <a:lnTo>
                      <a:pt x="46" y="0"/>
                    </a:lnTo>
                    <a:lnTo>
                      <a:pt x="61" y="15"/>
                    </a:lnTo>
                    <a:lnTo>
                      <a:pt x="69" y="35"/>
                    </a:lnTo>
                    <a:lnTo>
                      <a:pt x="61" y="54"/>
                    </a:lnTo>
                    <a:lnTo>
                      <a:pt x="46" y="65"/>
                    </a:lnTo>
                    <a:lnTo>
                      <a:pt x="23" y="65"/>
                    </a:lnTo>
                    <a:lnTo>
                      <a:pt x="7" y="54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  <p:sp>
            <p:nvSpPr>
              <p:cNvPr id="74764" name="Line 84"/>
              <p:cNvSpPr>
                <a:spLocks noChangeShapeType="1"/>
              </p:cNvSpPr>
              <p:nvPr/>
            </p:nvSpPr>
            <p:spPr bwMode="auto">
              <a:xfrm flipH="1">
                <a:off x="2461" y="2337"/>
                <a:ext cx="693" cy="693"/>
              </a:xfrm>
              <a:prstGeom prst="line">
                <a:avLst/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  <p:sp>
            <p:nvSpPr>
              <p:cNvPr id="74765" name="Line 85"/>
              <p:cNvSpPr>
                <a:spLocks noChangeShapeType="1"/>
              </p:cNvSpPr>
              <p:nvPr/>
            </p:nvSpPr>
            <p:spPr bwMode="auto">
              <a:xfrm>
                <a:off x="2461" y="3030"/>
                <a:ext cx="693" cy="692"/>
              </a:xfrm>
              <a:prstGeom prst="line">
                <a:avLst/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  <p:sp>
            <p:nvSpPr>
              <p:cNvPr id="74766" name="Line 86"/>
              <p:cNvSpPr>
                <a:spLocks noChangeShapeType="1"/>
              </p:cNvSpPr>
              <p:nvPr/>
            </p:nvSpPr>
            <p:spPr bwMode="auto">
              <a:xfrm>
                <a:off x="3154" y="2337"/>
                <a:ext cx="693" cy="693"/>
              </a:xfrm>
              <a:prstGeom prst="line">
                <a:avLst/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  <p:sp>
            <p:nvSpPr>
              <p:cNvPr id="74767" name="Line 87"/>
              <p:cNvSpPr>
                <a:spLocks noChangeShapeType="1"/>
              </p:cNvSpPr>
              <p:nvPr/>
            </p:nvSpPr>
            <p:spPr bwMode="auto">
              <a:xfrm flipH="1">
                <a:off x="3154" y="3030"/>
                <a:ext cx="693" cy="692"/>
              </a:xfrm>
              <a:prstGeom prst="line">
                <a:avLst/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  <p:sp>
            <p:nvSpPr>
              <p:cNvPr id="74768" name="Line 88"/>
              <p:cNvSpPr>
                <a:spLocks noChangeShapeType="1"/>
              </p:cNvSpPr>
              <p:nvPr/>
            </p:nvSpPr>
            <p:spPr bwMode="auto">
              <a:xfrm>
                <a:off x="2461" y="3030"/>
                <a:ext cx="1386" cy="1"/>
              </a:xfrm>
              <a:prstGeom prst="line">
                <a:avLst/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  <p:sp>
            <p:nvSpPr>
              <p:cNvPr id="74769" name="Rectangle 89"/>
              <p:cNvSpPr>
                <a:spLocks noChangeArrowheads="1"/>
              </p:cNvSpPr>
              <p:nvPr/>
            </p:nvSpPr>
            <p:spPr bwMode="auto">
              <a:xfrm>
                <a:off x="3100" y="2063"/>
                <a:ext cx="193" cy="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1</a:t>
                </a:r>
                <a:endParaRPr lang="en-US" sz="1200"/>
              </a:p>
            </p:txBody>
          </p:sp>
          <p:sp>
            <p:nvSpPr>
              <p:cNvPr id="74770" name="Rectangle 90"/>
              <p:cNvSpPr>
                <a:spLocks noChangeArrowheads="1"/>
              </p:cNvSpPr>
              <p:nvPr/>
            </p:nvSpPr>
            <p:spPr bwMode="auto">
              <a:xfrm>
                <a:off x="2233" y="2910"/>
                <a:ext cx="193" cy="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2</a:t>
                </a:r>
                <a:endParaRPr lang="en-US" sz="1200"/>
              </a:p>
            </p:txBody>
          </p:sp>
          <p:sp>
            <p:nvSpPr>
              <p:cNvPr id="74771" name="Rectangle 91"/>
              <p:cNvSpPr>
                <a:spLocks noChangeArrowheads="1"/>
              </p:cNvSpPr>
              <p:nvPr/>
            </p:nvSpPr>
            <p:spPr bwMode="auto">
              <a:xfrm>
                <a:off x="3967" y="2910"/>
                <a:ext cx="193" cy="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3</a:t>
                </a:r>
                <a:endParaRPr lang="en-US" sz="1200"/>
              </a:p>
            </p:txBody>
          </p:sp>
          <p:sp>
            <p:nvSpPr>
              <p:cNvPr id="74772" name="Rectangle 92"/>
              <p:cNvSpPr>
                <a:spLocks noChangeArrowheads="1"/>
              </p:cNvSpPr>
              <p:nvPr/>
            </p:nvSpPr>
            <p:spPr bwMode="auto">
              <a:xfrm>
                <a:off x="3100" y="3757"/>
                <a:ext cx="193" cy="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4</a:t>
                </a:r>
                <a:endParaRPr lang="en-US" sz="1200"/>
              </a:p>
            </p:txBody>
          </p:sp>
        </p:grpSp>
        <p:sp>
          <p:nvSpPr>
            <p:cNvPr id="74759" name="Rectangle 73"/>
            <p:cNvSpPr>
              <a:spLocks noChangeArrowheads="1"/>
            </p:cNvSpPr>
            <p:nvPr/>
          </p:nvSpPr>
          <p:spPr bwMode="auto">
            <a:xfrm>
              <a:off x="7715240" y="6215082"/>
              <a:ext cx="362603" cy="276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i="1"/>
                <a:t>G</a:t>
              </a:r>
              <a:r>
                <a:rPr lang="en-US" sz="1200" b="1" baseline="-25000"/>
                <a:t>1</a:t>
              </a:r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320918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4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4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4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build="p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8836</TotalTime>
  <Words>1184</Words>
  <Application>Microsoft Office PowerPoint</Application>
  <PresentationFormat>On-screen Show (4:3)</PresentationFormat>
  <Paragraphs>305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Batang</vt:lpstr>
      <vt:lpstr>Arial</vt:lpstr>
      <vt:lpstr>Arial Black</vt:lpstr>
      <vt:lpstr>Calibri</vt:lpstr>
      <vt:lpstr>Times New Roman</vt:lpstr>
      <vt:lpstr>Diseño predeterminado</vt:lpstr>
      <vt:lpstr>Visio</vt:lpstr>
      <vt:lpstr>Equation</vt:lpstr>
      <vt:lpstr>PowerPoint Presentation</vt:lpstr>
      <vt:lpstr>Sejarah Graf</vt:lpstr>
      <vt:lpstr>Sejarah Graf</vt:lpstr>
      <vt:lpstr>Sejarah Graf</vt:lpstr>
      <vt:lpstr>Definisi Graf</vt:lpstr>
      <vt:lpstr>Contoh</vt:lpstr>
      <vt:lpstr>Contoh</vt:lpstr>
      <vt:lpstr>Jenis-Jenis Graf</vt:lpstr>
      <vt:lpstr>Jenis-Jenis Graf</vt:lpstr>
      <vt:lpstr>Jenis-Jenis Graf</vt:lpstr>
      <vt:lpstr>Terminologi Graf</vt:lpstr>
      <vt:lpstr>Terminologi Graf</vt:lpstr>
      <vt:lpstr>Terminologi Graf</vt:lpstr>
      <vt:lpstr>Terminologi Graf</vt:lpstr>
      <vt:lpstr>Terminologi Graf</vt:lpstr>
      <vt:lpstr>Terminologi Graf</vt:lpstr>
      <vt:lpstr>Contoh</vt:lpstr>
      <vt:lpstr>Contoh</vt:lpstr>
      <vt:lpstr>Derajat Graf Berarah</vt:lpstr>
      <vt:lpstr>Contoh</vt:lpstr>
      <vt:lpstr>Handshaking Lemma</vt:lpstr>
      <vt:lpstr>Contoh</vt:lpstr>
      <vt:lpstr>Contoh</vt:lpstr>
      <vt:lpstr>Tugas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Sabariman</cp:lastModifiedBy>
  <cp:revision>884</cp:revision>
  <cp:lastPrinted>2021-04-08T07:12:09Z</cp:lastPrinted>
  <dcterms:created xsi:type="dcterms:W3CDTF">2010-05-23T14:28:12Z</dcterms:created>
  <dcterms:modified xsi:type="dcterms:W3CDTF">2024-11-12T06:28:09Z</dcterms:modified>
</cp:coreProperties>
</file>