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2" r:id="rId3"/>
    <p:sldId id="326" r:id="rId4"/>
    <p:sldId id="327" r:id="rId5"/>
    <p:sldId id="328" r:id="rId6"/>
    <p:sldId id="331" r:id="rId7"/>
    <p:sldId id="332" r:id="rId8"/>
    <p:sldId id="329" r:id="rId9"/>
    <p:sldId id="330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1" r:id="rId27"/>
    <p:sldId id="350" r:id="rId28"/>
    <p:sldId id="353" r:id="rId29"/>
    <p:sldId id="355" r:id="rId30"/>
    <p:sldId id="354" r:id="rId31"/>
    <p:sldId id="268" r:id="rId32"/>
    <p:sldId id="325" r:id="rId33"/>
    <p:sldId id="307" r:id="rId34"/>
    <p:sldId id="356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6263" autoAdjust="0"/>
  </p:normalViewPr>
  <p:slideViewPr>
    <p:cSldViewPr snapToGrid="0">
      <p:cViewPr varScale="1">
        <p:scale>
          <a:sx n="37" d="100"/>
          <a:sy n="37" d="100"/>
        </p:scale>
        <p:origin x="6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CEDF-9247-4373-9F7C-75781AB111F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09C6-B595-4D4C-8EE1-2313DCF2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503959-1680-4BB1-B16A-1DB6342C7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40E69F-D516-4163-9FFD-22602CD89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419794-EB8D-4754-8075-D65EF04BB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F8ECE-FA9E-454E-BA7B-C6691C7B6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9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1F4D5A-B439-4082-910A-DB0DD3D66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764AED-2BD2-4F7A-B4AB-C49CDEE84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F3A682-9B75-4246-A9FD-AAE1C1DF4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96E97-7942-4CB1-B0BC-5E54B3B8C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8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8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9400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free-powerpoint-templates-design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rumaysho.com/2048-panduan-wudhu-praktis.html#_ftn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muslim.or.id/5860-hukum-mengusap-khuf-sepatu.html#_ftn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15BAE9-CB72-4297-8131-1CB879F9896B}"/>
              </a:ext>
            </a:extLst>
          </p:cNvPr>
          <p:cNvSpPr/>
          <p:nvPr/>
        </p:nvSpPr>
        <p:spPr>
          <a:xfrm>
            <a:off x="-202476" y="-113427"/>
            <a:ext cx="12596949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E55C44-9AFE-45BD-84A4-A344CB0ECA28}"/>
              </a:ext>
            </a:extLst>
          </p:cNvPr>
          <p:cNvGrpSpPr/>
          <p:nvPr/>
        </p:nvGrpSpPr>
        <p:grpSpPr>
          <a:xfrm>
            <a:off x="4992357" y="1690404"/>
            <a:ext cx="6480043" cy="1228827"/>
            <a:chOff x="4992359" y="2621721"/>
            <a:chExt cx="6480043" cy="1228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69CFC-43EE-4761-B96C-B5F165340561}"/>
                </a:ext>
              </a:extLst>
            </p:cNvPr>
            <p:cNvSpPr txBox="1"/>
            <p:nvPr/>
          </p:nvSpPr>
          <p:spPr>
            <a:xfrm>
              <a:off x="4992360" y="3429000"/>
              <a:ext cx="6480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PERTEMUAN 3 – MK AGAMA ISLAM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7DE8764-EE27-4717-BD26-D6BFB7FF0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359" y="2621721"/>
              <a:ext cx="648004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THAHARAH/BERSUCI</a:t>
              </a:r>
            </a:p>
          </p:txBody>
        </p:sp>
        <p:pic>
          <p:nvPicPr>
            <p:cNvPr id="9" name="Picture 2" descr="Pengertian Rukun Islam Hikmah dan Juga Maknanya">
              <a:extLst>
                <a:ext uri="{FF2B5EF4-FFF2-40B4-BE49-F238E27FC236}">
                  <a16:creationId xmlns:a16="http://schemas.microsoft.com/office/drawing/2014/main" id="{424684F0-BFE8-41E1-808E-4981AF08B5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0" t="40388" r="15257" b="32377"/>
            <a:stretch/>
          </p:blipFill>
          <p:spPr bwMode="auto">
            <a:xfrm>
              <a:off x="8667555" y="3441461"/>
              <a:ext cx="2168435" cy="40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5859E-D61D-4EF4-93C6-AE5AAA3E6BBD}"/>
              </a:ext>
            </a:extLst>
          </p:cNvPr>
          <p:cNvSpPr txBox="1"/>
          <p:nvPr/>
        </p:nvSpPr>
        <p:spPr>
          <a:xfrm>
            <a:off x="4439450" y="5357924"/>
            <a:ext cx="331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TIM DOSEN AGAMA ISLAM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624E5-DBD2-45DD-9BF8-9E73DA9757DC}"/>
              </a:ext>
            </a:extLst>
          </p:cNvPr>
          <p:cNvSpPr txBox="1"/>
          <p:nvPr/>
        </p:nvSpPr>
        <p:spPr>
          <a:xfrm>
            <a:off x="-1" y="579722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Ade Jaya Saputra, S.T., M.Eng.; </a:t>
            </a:r>
          </a:p>
          <a:p>
            <a:pPr algn="ctr"/>
            <a:r>
              <a:rPr lang="en-US" sz="1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Jasirwan.S.Ag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M.Pd.I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.; </a:t>
            </a:r>
            <a:r>
              <a:rPr lang="en-US" sz="1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Subur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S.</a:t>
            </a:r>
            <a:r>
              <a:rPr lang="en-US" sz="1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Sos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.,</a:t>
            </a:r>
            <a:r>
              <a:rPr lang="en-US" sz="1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M.Pd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.; </a:t>
            </a:r>
            <a:r>
              <a:rPr lang="it-IT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Andi Amma Ruhmah, MA. Ek; Juli Hartati, SPd.I., MP.d</a:t>
            </a:r>
            <a:endParaRPr lang="en-US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E2DD4E-1EB9-4A58-A219-A37508D24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" y="190819"/>
            <a:ext cx="2348967" cy="563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9317DE-5030-4AD1-91B4-CFB25CF2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6D183D-D088-4A73-AE8F-6767887F7A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4" b="31611"/>
          <a:stretch/>
        </p:blipFill>
        <p:spPr>
          <a:xfrm>
            <a:off x="3927182" y="113427"/>
            <a:ext cx="4337637" cy="104952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E895295-C5DD-4C62-990F-AE91EBF83A8A}"/>
              </a:ext>
            </a:extLst>
          </p:cNvPr>
          <p:cNvGrpSpPr/>
          <p:nvPr/>
        </p:nvGrpSpPr>
        <p:grpSpPr>
          <a:xfrm>
            <a:off x="4992357" y="3102747"/>
            <a:ext cx="6237719" cy="1672046"/>
            <a:chOff x="3140428" y="188769"/>
            <a:chExt cx="6237719" cy="1672046"/>
          </a:xfrm>
        </p:grpSpPr>
        <p:pic>
          <p:nvPicPr>
            <p:cNvPr id="23" name="Picture 2" descr="Tujuh Macam Air Mutlak; Air yang Sah Untuk Bersuci">
              <a:extLst>
                <a:ext uri="{FF2B5EF4-FFF2-40B4-BE49-F238E27FC236}">
                  <a16:creationId xmlns:a16="http://schemas.microsoft.com/office/drawing/2014/main" id="{D958877F-B60C-4CAA-AD9D-9D587D55E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428" y="188769"/>
              <a:ext cx="305670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Solusi Wudhu Bagi Orang Selesai Operasi Mata | Bimbingan Islam">
              <a:extLst>
                <a:ext uri="{FF2B5EF4-FFF2-40B4-BE49-F238E27FC236}">
                  <a16:creationId xmlns:a16="http://schemas.microsoft.com/office/drawing/2014/main" id="{F31FC837-F9BB-40E3-91C3-23AA1FB18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06" t="4424" r="3884" b="4989"/>
            <a:stretch/>
          </p:blipFill>
          <p:spPr bwMode="auto">
            <a:xfrm>
              <a:off x="6090014" y="188769"/>
              <a:ext cx="106984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Bolehkah Tayamum saat Kedinginan? Ini Penjelasannya">
              <a:extLst>
                <a:ext uri="{FF2B5EF4-FFF2-40B4-BE49-F238E27FC236}">
                  <a16:creationId xmlns:a16="http://schemas.microsoft.com/office/drawing/2014/main" id="{41336461-E349-405C-9CFC-DDEECEB93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7" r="23426"/>
            <a:stretch/>
          </p:blipFill>
          <p:spPr bwMode="auto">
            <a:xfrm>
              <a:off x="7042514" y="188769"/>
              <a:ext cx="125272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4E5273-DC9C-4F5D-9080-B2EE76C80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1" r="2290"/>
            <a:stretch/>
          </p:blipFill>
          <p:spPr bwMode="auto">
            <a:xfrm>
              <a:off x="8177409" y="214895"/>
              <a:ext cx="120073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AA5E29-B008-40C0-ABCF-3CB2E9C65F47}"/>
              </a:ext>
            </a:extLst>
          </p:cNvPr>
          <p:cNvSpPr txBox="1"/>
          <p:nvPr/>
        </p:nvSpPr>
        <p:spPr>
          <a:xfrm>
            <a:off x="4793302" y="4818074"/>
            <a:ext cx="6297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Disampaikan pada semester Ganjil 2024/2025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BDC-286E-443C-A0BF-E024AB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26218"/>
            <a:ext cx="6019800" cy="7770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4. Air </a:t>
            </a:r>
            <a:r>
              <a:rPr lang="en-US" sz="3200" b="1" dirty="0" err="1"/>
              <a:t>Najis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C3D3-5319-4609-A04F-E00F12B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03300"/>
            <a:ext cx="11328400" cy="5628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Air </a:t>
            </a:r>
            <a:r>
              <a:rPr lang="en-US" sz="2000" dirty="0" err="1"/>
              <a:t>najis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air yang </a:t>
            </a:r>
            <a:r>
              <a:rPr lang="en-US" sz="2000" dirty="0" err="1"/>
              <a:t>kemasukan</a:t>
            </a:r>
            <a:r>
              <a:rPr lang="en-US" sz="2000" dirty="0"/>
              <a:t> </a:t>
            </a:r>
            <a:r>
              <a:rPr lang="en-US" sz="2000" dirty="0" err="1"/>
              <a:t>najis</a:t>
            </a:r>
            <a:r>
              <a:rPr lang="en-US" sz="2000" dirty="0"/>
              <a:t> dan air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Air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air </a:t>
            </a:r>
            <a:r>
              <a:rPr lang="en-US" sz="2000" dirty="0" err="1"/>
              <a:t>berukuran</a:t>
            </a:r>
            <a:r>
              <a:rPr lang="en-US" sz="2000" dirty="0"/>
              <a:t> 500 </a:t>
            </a:r>
            <a:r>
              <a:rPr lang="en-US" sz="2000" dirty="0" err="1"/>
              <a:t>rithl</a:t>
            </a:r>
            <a:r>
              <a:rPr lang="en-US" sz="2000" dirty="0"/>
              <a:t> Baghdad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ar-AE" sz="2000" b="1" dirty="0"/>
              <a:t>وَمَاءٌ نَجِسٌ وَهُوَ الَّذِي حَلَّتْ فِيْهِ نَجَاسَةٌ وَهُوَ دُوْنَ القُلَّتَيْنِ أَوْ كَانَ قُلَّتَيْنِ فَتَغَيَّر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Air </a:t>
            </a:r>
            <a:r>
              <a:rPr lang="en-US" sz="2000" dirty="0" err="1"/>
              <a:t>najis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air yang </a:t>
            </a:r>
            <a:r>
              <a:rPr lang="en-US" sz="2000" dirty="0" err="1"/>
              <a:t>kemasukan</a:t>
            </a:r>
            <a:r>
              <a:rPr lang="en-US" sz="2000" dirty="0"/>
              <a:t> </a:t>
            </a:r>
            <a:r>
              <a:rPr lang="en-US" sz="2000" dirty="0" err="1"/>
              <a:t>najis</a:t>
            </a:r>
            <a:r>
              <a:rPr lang="en-US" sz="2000" dirty="0"/>
              <a:t> dan air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air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lantas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/>
              <a:t>Hadist</a:t>
            </a:r>
            <a:r>
              <a:rPr lang="en-US" sz="2000" b="1" dirty="0"/>
              <a:t> air </a:t>
            </a:r>
            <a:r>
              <a:rPr lang="en-US" sz="2000" b="1" dirty="0" err="1"/>
              <a:t>najis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2 </a:t>
            </a:r>
            <a:r>
              <a:rPr lang="en-US" sz="2000" b="1" dirty="0" err="1"/>
              <a:t>qullah</a:t>
            </a: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Jika air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telah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mencapai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dua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qullah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ada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sesuatu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pun yang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menajiskannya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.” (HR.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Ibnu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Majah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no. 424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Air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air </a:t>
            </a:r>
            <a:r>
              <a:rPr lang="en-US" sz="2000" dirty="0" err="1"/>
              <a:t>seukuran</a:t>
            </a:r>
            <a:r>
              <a:rPr lang="en-US" sz="2000" dirty="0"/>
              <a:t> 500 </a:t>
            </a:r>
            <a:r>
              <a:rPr lang="en-US" sz="2000" dirty="0" err="1"/>
              <a:t>rothl</a:t>
            </a:r>
            <a:r>
              <a:rPr lang="en-US" sz="2000" dirty="0"/>
              <a:t> ‘Iraqi yang </a:t>
            </a:r>
            <a:r>
              <a:rPr lang="en-US" sz="2000" dirty="0" err="1"/>
              <a:t>seukuran</a:t>
            </a:r>
            <a:r>
              <a:rPr lang="en-US" sz="2000" dirty="0"/>
              <a:t> 90 </a:t>
            </a:r>
            <a:r>
              <a:rPr lang="en-US" sz="2000" dirty="0" err="1"/>
              <a:t>mitsqol</a:t>
            </a:r>
            <a:r>
              <a:rPr lang="en-US" sz="2000" dirty="0"/>
              <a:t>. Jika </a:t>
            </a:r>
            <a:r>
              <a:rPr lang="en-US" sz="2000" dirty="0" err="1"/>
              <a:t>disetarakan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sho</a:t>
            </a:r>
            <a:r>
              <a:rPr lang="en-US" sz="2000" dirty="0"/>
              <a:t>’,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93,75 </a:t>
            </a:r>
            <a:r>
              <a:rPr lang="en-US" sz="2000" dirty="0" err="1"/>
              <a:t>sho</a:t>
            </a:r>
            <a:r>
              <a:rPr lang="en-US" sz="2000" dirty="0"/>
              <a:t>’[18]. </a:t>
            </a:r>
            <a:r>
              <a:rPr lang="en-US" sz="2000" dirty="0" err="1"/>
              <a:t>Sedangkan</a:t>
            </a:r>
            <a:r>
              <a:rPr lang="en-US" sz="2000" dirty="0"/>
              <a:t> 1 </a:t>
            </a:r>
            <a:r>
              <a:rPr lang="en-US" sz="2000" dirty="0" err="1"/>
              <a:t>sho</a:t>
            </a:r>
            <a:r>
              <a:rPr lang="en-US" sz="2000" dirty="0"/>
              <a:t>’ </a:t>
            </a:r>
            <a:r>
              <a:rPr lang="en-US" sz="2000" dirty="0" err="1"/>
              <a:t>seukuran</a:t>
            </a:r>
            <a:r>
              <a:rPr lang="en-US" sz="2000" dirty="0"/>
              <a:t> 2,5 </a:t>
            </a:r>
            <a:r>
              <a:rPr lang="en-US" sz="2000" dirty="0" err="1"/>
              <a:t>atau</a:t>
            </a:r>
            <a:r>
              <a:rPr lang="en-US" sz="2000" dirty="0"/>
              <a:t> 3 kg. Jika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air </a:t>
            </a:r>
            <a:r>
              <a:rPr lang="en-US" sz="2000" dirty="0" err="1"/>
              <a:t>adalah</a:t>
            </a:r>
            <a:r>
              <a:rPr lang="en-US" sz="2000" dirty="0"/>
              <a:t> 1 kg/liter dan 1 </a:t>
            </a:r>
            <a:r>
              <a:rPr lang="en-US" sz="2000" dirty="0" err="1"/>
              <a:t>sho</a:t>
            </a:r>
            <a:r>
              <a:rPr lang="en-US" sz="2000" dirty="0"/>
              <a:t>’ </a:t>
            </a:r>
            <a:r>
              <a:rPr lang="en-US" sz="2000" dirty="0" err="1"/>
              <a:t>kira-kira</a:t>
            </a:r>
            <a:r>
              <a:rPr lang="en-US" sz="2000" dirty="0"/>
              <a:t> </a:t>
            </a:r>
            <a:r>
              <a:rPr lang="en-US" sz="2000" dirty="0" err="1"/>
              <a:t>seukuran</a:t>
            </a:r>
            <a:r>
              <a:rPr lang="en-US" sz="2000" dirty="0"/>
              <a:t> 2,5 kg;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93,75 x 2,5 = 234,375 liter. Jadi, </a:t>
            </a:r>
            <a:r>
              <a:rPr lang="en-US" sz="2000" dirty="0" err="1"/>
              <a:t>ukuran</a:t>
            </a:r>
            <a:r>
              <a:rPr lang="en-US" sz="2000" dirty="0"/>
              <a:t> air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200 liter. Gambaran </a:t>
            </a:r>
            <a:r>
              <a:rPr lang="en-US" sz="2000" dirty="0" err="1"/>
              <a:t>riilnya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air yang </a:t>
            </a:r>
            <a:r>
              <a:rPr lang="en-US" sz="2000" dirty="0" err="1"/>
              <a:t>terisi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pada </a:t>
            </a:r>
            <a:r>
              <a:rPr lang="en-US" sz="2000" dirty="0" err="1"/>
              <a:t>bak</a:t>
            </a:r>
            <a:r>
              <a:rPr lang="en-US" sz="2000" dirty="0"/>
              <a:t> yang </a:t>
            </a:r>
            <a:r>
              <a:rPr lang="en-US" sz="2000" dirty="0" err="1"/>
              <a:t>berukuran</a:t>
            </a:r>
            <a:r>
              <a:rPr lang="en-US" sz="2000" dirty="0"/>
              <a:t> </a:t>
            </a:r>
            <a:r>
              <a:rPr lang="en-US" sz="2000" b="1" dirty="0"/>
              <a:t>1 m x 1 m x 0,2 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Sebagian ulama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pendapat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air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qullah</a:t>
            </a:r>
            <a:r>
              <a:rPr lang="en-US" sz="2000" dirty="0"/>
              <a:t> dan </a:t>
            </a:r>
            <a:r>
              <a:rPr lang="en-US" sz="2000" dirty="0" err="1"/>
              <a:t>kemasukan</a:t>
            </a:r>
            <a:r>
              <a:rPr lang="en-US" sz="2000" dirty="0"/>
              <a:t> </a:t>
            </a:r>
            <a:r>
              <a:rPr lang="en-US" sz="2000" dirty="0" err="1"/>
              <a:t>najis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airnya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air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najis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1558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EB59-3C88-4A28-94BD-FD3001F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0" y="884238"/>
            <a:ext cx="3822700" cy="76438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C0B5-BA3B-4413-982C-806CE65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41500"/>
            <a:ext cx="6819900" cy="46101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Allah </a:t>
            </a:r>
            <a:r>
              <a:rPr lang="en-US" dirty="0" err="1"/>
              <a:t>Ta’āla</a:t>
            </a:r>
            <a:r>
              <a:rPr lang="en-US" dirty="0"/>
              <a:t> </a:t>
            </a:r>
            <a:r>
              <a:rPr lang="en-US" dirty="0" err="1"/>
              <a:t>berfirman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wudhu: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ar-AE" dirty="0"/>
              <a:t>يَا أَيُّهَا الَّذِينَ آمَنُوا إِذَا قُمْتُمْ إِلَى الصَّلَاةِ فَاغْسِلُوا وُجُوهَكُمْ وَأَيْدِيَكُمْ إِلَى الْمَرَافِقِ وَامْسَحُوا بِرُءُوسِكُمْ وَأَرْجُلَكُمْ إِلَى الْكَعْبَيْنِ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“Hai orang-orang yang </a:t>
            </a:r>
            <a:r>
              <a:rPr lang="en-US" dirty="0" err="1"/>
              <a:t>beriman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shalat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basuhlah</a:t>
            </a:r>
            <a:r>
              <a:rPr lang="en-US" dirty="0"/>
              <a:t> </a:t>
            </a:r>
            <a:r>
              <a:rPr lang="en-US" dirty="0" err="1"/>
              <a:t>mukamu</a:t>
            </a:r>
            <a:r>
              <a:rPr lang="en-US" dirty="0"/>
              <a:t> dan </a:t>
            </a:r>
            <a:r>
              <a:rPr lang="en-US" dirty="0" err="1"/>
              <a:t>tanganmu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siku, dan </a:t>
            </a:r>
            <a:r>
              <a:rPr lang="en-US" dirty="0" err="1"/>
              <a:t>usaplah</a:t>
            </a:r>
            <a:r>
              <a:rPr lang="en-US" dirty="0"/>
              <a:t> </a:t>
            </a:r>
            <a:r>
              <a:rPr lang="en-US" dirty="0" err="1"/>
              <a:t>kepalamu</a:t>
            </a:r>
            <a:r>
              <a:rPr lang="en-US" dirty="0"/>
              <a:t> dan (</a:t>
            </a:r>
            <a:r>
              <a:rPr lang="en-US" dirty="0" err="1"/>
              <a:t>basuh</a:t>
            </a:r>
            <a:r>
              <a:rPr lang="en-US" dirty="0"/>
              <a:t>) </a:t>
            </a:r>
            <a:r>
              <a:rPr lang="en-US" dirty="0" err="1"/>
              <a:t>kakimu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kaki. (QS. Al-</a:t>
            </a:r>
            <a:r>
              <a:rPr lang="en-US" dirty="0" err="1"/>
              <a:t>Maidah</a:t>
            </a:r>
            <a:r>
              <a:rPr lang="en-US" dirty="0"/>
              <a:t> 6).</a:t>
            </a:r>
          </a:p>
        </p:txBody>
      </p:sp>
      <p:pic>
        <p:nvPicPr>
          <p:cNvPr id="6146" name="Picture 2" descr="Solusi Wudhu Bagi Orang Selesai Operasi Mata | Bimbingan Islam">
            <a:extLst>
              <a:ext uri="{FF2B5EF4-FFF2-40B4-BE49-F238E27FC236}">
                <a16:creationId xmlns:a16="http://schemas.microsoft.com/office/drawing/2014/main" id="{D271702C-72CC-4DF2-8AA5-512FA2691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6" t="4424" r="3884" b="4989"/>
          <a:stretch/>
        </p:blipFill>
        <p:spPr bwMode="auto">
          <a:xfrm>
            <a:off x="7734300" y="0"/>
            <a:ext cx="445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880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406400"/>
            <a:ext cx="5903259" cy="4797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Syarat</a:t>
            </a:r>
            <a:r>
              <a:rPr lang="en-US" b="1" dirty="0"/>
              <a:t>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326776"/>
            <a:ext cx="10769600" cy="5124824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ISLAM (</a:t>
            </a: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(الإِسْلاَم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Artinya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Wudhu orang kafir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TAMYIZ (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(التَّمْيِيْزُ.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Tamyiz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artinya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paham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khithab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pembicaraan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beristinja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buruk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tamroh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kurma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jamroh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(batu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kerikil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75"/>
              </a:lnSpc>
              <a:buFont typeface="+mj-lt"/>
              <a:buAutoNum type="arabicPeriod" startAt="3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BERSIH DARI SESUATU YANG MENGHALANGI AIR MERESAP KE KULIT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rtl="1">
              <a:lnSpc>
                <a:spcPts val="1575"/>
              </a:lnSpc>
              <a:buNone/>
            </a:pP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عَمَّا يَمْنَعُ وُصُوْلَ الْمَاءِ إِلَى الْبَشَرَةِ</a:t>
            </a: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575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kotoran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bawah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kuku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jika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keringat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minyak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padat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minyak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cair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 ADA PADA ANGGOTA WUDHU SESUATU YANG MENGUBAH AIR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 rtl="1">
              <a:lnSpc>
                <a:spcPts val="1575"/>
              </a:lnSpc>
            </a:pP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أَنْ لاَ يَكُوْنَ عَلَى الْعُضْوِ مَا يُغَيِّرُ الْمَاءَ.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Maksudnya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tubuh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mengubah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kemutlakannya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tinta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minyak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za’faron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06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406400"/>
            <a:ext cx="5903259" cy="4797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Syarat</a:t>
            </a:r>
            <a:r>
              <a:rPr lang="en-US" b="1" dirty="0"/>
              <a:t>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326776"/>
            <a:ext cx="10769600" cy="5124824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MENGETAHUI WUDHU ITU WAJIB (</a:t>
            </a: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( الْعِلَمُ بِفَرْضِيَّتِه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Kalau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ragu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wajibnya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berwudhu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anggap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sunnah, wudhu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tidaklah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sah</a:t>
            </a:r>
            <a:endParaRPr lang="en-US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 MEYAKINI WAJIB WUDHU SEBAGAI SUNNAH WUDHU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 rtl="1">
              <a:lnSpc>
                <a:spcPct val="120000"/>
              </a:lnSpc>
              <a:spcBef>
                <a:spcPts val="0"/>
              </a:spcBef>
            </a:pP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( أَنْ لاَ يَعْتَقِدَ فَرْضَاً مِنْ فَرُوْضِهِ سُنَّةً.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Artinya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orang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berwudhu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membedakan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manakah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wajib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wudhu,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manakah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sunnah wudhu.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AIRNYA ITU SUCI DAN MENYUCIKAN (</a:t>
            </a: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(- الْمَاءُ الطَّهُوْر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Airnya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mutlak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keluar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istilah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air. Air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laut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dan air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sumur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contoh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suci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MASUK WAKTU SHALAT DAN [10] MUWALAH BAGI YANG TERUS MENERUS BERHADATS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ctr" rtl="1">
              <a:lnSpc>
                <a:spcPct val="120000"/>
              </a:lnSpc>
              <a:spcBef>
                <a:spcPts val="0"/>
              </a:spcBef>
            </a:pPr>
            <a:r>
              <a:rPr lang="ar-S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وَ10- الْمُوَالاَةُ لِدَائِمِ الْحَدَثِ ,وَ9- دُخُوْلُ الْوَقْتِ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Orang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terus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menerus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berhadats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yakin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zhann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sangkaan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kuat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waktu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masuk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berwudhu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melakukannya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muwalah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membasuh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jangan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sampai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pertama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kering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muwalah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jeda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lama)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wudhu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tadi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Contoh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Wanita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istihadhah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wanita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keputihan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Berwudhu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Muwalah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wudhu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muwalah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muwalah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488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11108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Syarat</a:t>
            </a:r>
            <a:r>
              <a:rPr lang="en-US" b="1" dirty="0"/>
              <a:t> Sah Mandi dan Wudhu </a:t>
            </a:r>
            <a:r>
              <a:rPr lang="en-US" b="1" dirty="0" err="1"/>
              <a:t>Tambahan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25600"/>
            <a:ext cx="10769600" cy="4826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najis</a:t>
            </a:r>
            <a:r>
              <a:rPr lang="en-US" dirty="0"/>
              <a:t> ‘</a:t>
            </a:r>
            <a:r>
              <a:rPr lang="en-US" dirty="0" err="1"/>
              <a:t>ainiyyah</a:t>
            </a:r>
            <a:r>
              <a:rPr lang="en-US" dirty="0"/>
              <a:t> (yang </a:t>
            </a:r>
            <a:r>
              <a:rPr lang="en-US" dirty="0" err="1"/>
              <a:t>tampak</a:t>
            </a:r>
            <a:r>
              <a:rPr lang="en-US" dirty="0"/>
              <a:t>),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najis</a:t>
            </a:r>
            <a:r>
              <a:rPr lang="en-US" dirty="0"/>
              <a:t> </a:t>
            </a:r>
            <a:r>
              <a:rPr lang="en-US" dirty="0" err="1"/>
              <a:t>hukmiyyah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Mengalirkan</a:t>
            </a:r>
            <a:r>
              <a:rPr lang="en-US" dirty="0"/>
              <a:t> air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Harus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hadatsnya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Terus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(</a:t>
            </a:r>
            <a:r>
              <a:rPr lang="en-US" dirty="0" err="1"/>
              <a:t>dawamun</a:t>
            </a:r>
            <a:r>
              <a:rPr lang="en-US" dirty="0"/>
              <a:t> </a:t>
            </a:r>
            <a:r>
              <a:rPr lang="en-US" dirty="0" err="1"/>
              <a:t>niyah</a:t>
            </a:r>
            <a:r>
              <a:rPr lang="en-US" dirty="0"/>
              <a:t> </a:t>
            </a:r>
            <a:r>
              <a:rPr lang="en-US" dirty="0" err="1"/>
              <a:t>hukman</a:t>
            </a:r>
            <a:r>
              <a:rPr lang="en-US" dirty="0"/>
              <a:t>),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mandi.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ta’liq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berniat</a:t>
            </a:r>
            <a:r>
              <a:rPr lang="en-US" dirty="0"/>
              <a:t> wudhu </a:t>
            </a:r>
            <a:r>
              <a:rPr lang="en-US" dirty="0" err="1"/>
              <a:t>insya</a:t>
            </a:r>
            <a:r>
              <a:rPr lang="en-US" dirty="0"/>
              <a:t> Allah.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6233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11108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3. Sunnah-Sunnah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100"/>
            <a:ext cx="11264900" cy="5016500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Bersiwak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di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Berkumur-kumur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istinsyaq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mengeluarkannya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istintsar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mengeluarkannya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Menyela-nyela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jenggot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Menyela-nyela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jemari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membasuh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kali-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kecuali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dilanjutkan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telinga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riwayat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menerangkan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Menggosok-gosok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muwalah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lama.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telinga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telunjuk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jempol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luarnya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Berdo’a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do’a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dibaca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membasuh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raka’at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308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11108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4. Tata Cara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19200"/>
            <a:ext cx="5424020" cy="5334000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Pertama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Jika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muslim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hendak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berwudhu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terlebih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dahulu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berniat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hatinya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Mengucapkan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‘bismillah’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Nabi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bersabda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لاَ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وُضُوءَ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لِمَنْ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لَمْ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يَذْكُرِ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اسْمَ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اللَّهِ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عَلَيْهِ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wudhu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bagi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menyebut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nama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Allah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”.</a:t>
            </a:r>
            <a:r>
              <a:rPr lang="en-US" sz="180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[1]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lupa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kewajiban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apa-apa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Ketiga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kedua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sebanyak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tiga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kali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sebelum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memulai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wudhu.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Panduan Tata Cara Wudhu Praktis">
            <a:extLst>
              <a:ext uri="{FF2B5EF4-FFF2-40B4-BE49-F238E27FC236}">
                <a16:creationId xmlns:a16="http://schemas.microsoft.com/office/drawing/2014/main" id="{295ADF05-4319-4CE0-91B3-9D244C3C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0" y="4603750"/>
            <a:ext cx="115062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F730B-AC22-4A22-A74C-185345BFD737}"/>
              </a:ext>
            </a:extLst>
          </p:cNvPr>
          <p:cNvSpPr txBox="1">
            <a:spLocks/>
          </p:cNvSpPr>
          <p:nvPr/>
        </p:nvSpPr>
        <p:spPr>
          <a:xfrm>
            <a:off x="6160619" y="1234888"/>
            <a:ext cx="5536079" cy="533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Keempat</a:t>
            </a:r>
            <a:r>
              <a:rPr lang="en-US" sz="1800" b="1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Berkumur-kumur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mengeluarkannya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dilanjutkan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memasukkan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menghirup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istinsyaq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 Lalu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mengeluarkan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istintsar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Hendaklah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sungguh-sungguh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menghirup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kecuali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keadaan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berpuasa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Catatan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Berkumur-kumur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memasukkan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cidukan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mengambil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mulut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hidung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Demikianlah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praktek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Rasulullah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Panduan Tata Cara Wudhu Praktis">
            <a:extLst>
              <a:ext uri="{FF2B5EF4-FFF2-40B4-BE49-F238E27FC236}">
                <a16:creationId xmlns:a16="http://schemas.microsoft.com/office/drawing/2014/main" id="{02F14D54-A35B-412C-85DE-2A484CEF5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79" y="4446960"/>
            <a:ext cx="2467250" cy="1839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531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7492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Tata Cara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92199"/>
            <a:ext cx="5424020" cy="5588811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Kelima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Mencuci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wajah</a:t>
            </a:r>
            <a:r>
              <a:rPr lang="en-US" sz="1800" dirty="0">
                <a:latin typeface="Segoe UI" panose="020B0502040204020203" pitchFamily="34" charset="0"/>
              </a:rPr>
              <a:t>. Batasan </a:t>
            </a:r>
            <a:r>
              <a:rPr lang="en-US" sz="1800" dirty="0" err="1">
                <a:latin typeface="Segoe UI" panose="020B0502040204020203" pitchFamily="34" charset="0"/>
              </a:rPr>
              <a:t>wajah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adalah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tempat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tumbuhnya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rambut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kepala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hingga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dau</a:t>
            </a:r>
            <a:r>
              <a:rPr lang="en-US" sz="1800" dirty="0">
                <a:latin typeface="Segoe UI" panose="020B0502040204020203" pitchFamily="34" charset="0"/>
              </a:rPr>
              <a:t> dan </a:t>
            </a:r>
            <a:r>
              <a:rPr lang="en-US" sz="1800" dirty="0" err="1">
                <a:latin typeface="Segoe UI" panose="020B0502040204020203" pitchFamily="34" charset="0"/>
              </a:rPr>
              <a:t>dari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telinga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hingga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telinga</a:t>
            </a:r>
            <a:r>
              <a:rPr lang="en-US" sz="1800" dirty="0">
                <a:latin typeface="Segoe UI" panose="020B0502040204020203" pitchFamily="34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</a:rPr>
              <a:t>Begitu</a:t>
            </a:r>
            <a:r>
              <a:rPr lang="en-US" sz="1800" dirty="0">
                <a:latin typeface="Segoe UI" panose="020B0502040204020203" pitchFamily="34" charset="0"/>
              </a:rPr>
              <a:t> pula </a:t>
            </a:r>
            <a:r>
              <a:rPr lang="en-US" sz="1800" dirty="0" err="1">
                <a:latin typeface="Segoe UI" panose="020B0502040204020203" pitchFamily="34" charset="0"/>
              </a:rPr>
              <a:t>rambut</a:t>
            </a:r>
            <a:r>
              <a:rPr lang="en-US" sz="1800" dirty="0">
                <a:latin typeface="Segoe UI" panose="020B0502040204020203" pitchFamily="34" charset="0"/>
              </a:rPr>
              <a:t> yang </a:t>
            </a:r>
            <a:r>
              <a:rPr lang="en-US" sz="1800" dirty="0" err="1">
                <a:latin typeface="Segoe UI" panose="020B0502040204020203" pitchFamily="34" charset="0"/>
              </a:rPr>
              <a:t>ada</a:t>
            </a:r>
            <a:r>
              <a:rPr lang="en-US" sz="1800" dirty="0">
                <a:latin typeface="Segoe UI" panose="020B0502040204020203" pitchFamily="34" charset="0"/>
              </a:rPr>
              <a:t> pada </a:t>
            </a:r>
            <a:r>
              <a:rPr lang="en-US" sz="1800" dirty="0" err="1">
                <a:latin typeface="Segoe UI" panose="020B0502040204020203" pitchFamily="34" charset="0"/>
              </a:rPr>
              <a:t>wajah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tetap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dicuci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meskipun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tidak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lebat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termasuk</a:t>
            </a:r>
            <a:r>
              <a:rPr lang="en-US" sz="1800" dirty="0">
                <a:latin typeface="Segoe UI" panose="020B0502040204020203" pitchFamily="34" charset="0"/>
              </a:rPr>
              <a:t> pula </a:t>
            </a:r>
            <a:r>
              <a:rPr lang="en-US" sz="1800" dirty="0" err="1">
                <a:latin typeface="Segoe UI" panose="020B0502040204020203" pitchFamily="34" charset="0"/>
              </a:rPr>
              <a:t>menyela-nyela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jenggot</a:t>
            </a:r>
            <a:r>
              <a:rPr lang="en-US" sz="1800" dirty="0">
                <a:latin typeface="Segoe UI" panose="020B0502040204020203" pitchFamily="34" charset="0"/>
              </a:rPr>
              <a:t>.</a:t>
            </a: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Keenam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hingga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siku,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Allah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Ta’ala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berfirman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وَأَيْدِيَكُمْ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إِلَى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الْمَرَافِقِ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Dan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basuhlah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tanganmu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sampai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siku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 (QS. Al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Maidah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6).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endParaRPr lang="en-US" sz="1800" dirty="0">
              <a:latin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F730B-AC22-4A22-A74C-185345BFD737}"/>
              </a:ext>
            </a:extLst>
          </p:cNvPr>
          <p:cNvSpPr txBox="1">
            <a:spLocks/>
          </p:cNvSpPr>
          <p:nvPr/>
        </p:nvSpPr>
        <p:spPr>
          <a:xfrm>
            <a:off x="6160619" y="1107887"/>
            <a:ext cx="5536079" cy="55888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Ketujuh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disertai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telinga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sekali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dimulai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depan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tengkuk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dibalikkan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depan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dilanjutkan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telinga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yang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tersisa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 descr="Panduan Tata Cara Wudhu Praktis">
            <a:extLst>
              <a:ext uri="{FF2B5EF4-FFF2-40B4-BE49-F238E27FC236}">
                <a16:creationId xmlns:a16="http://schemas.microsoft.com/office/drawing/2014/main" id="{2AE038E8-92FD-468B-9040-623588B18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55" y="2779785"/>
            <a:ext cx="1586715" cy="113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anduan Tata Cara Wudhu Praktis">
            <a:extLst>
              <a:ext uri="{FF2B5EF4-FFF2-40B4-BE49-F238E27FC236}">
                <a16:creationId xmlns:a16="http://schemas.microsoft.com/office/drawing/2014/main" id="{95E317BD-DF43-49CB-B7BB-C1DC45680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49" y="2779785"/>
            <a:ext cx="1637951" cy="108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anduan Tata Cara Wudhu Praktis">
            <a:extLst>
              <a:ext uri="{FF2B5EF4-FFF2-40B4-BE49-F238E27FC236}">
                <a16:creationId xmlns:a16="http://schemas.microsoft.com/office/drawing/2014/main" id="{1DDB788A-B356-4720-9976-FF27561AD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01" y="5130800"/>
            <a:ext cx="1242695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anduan Tata Cara Wudhu Praktis">
            <a:extLst>
              <a:ext uri="{FF2B5EF4-FFF2-40B4-BE49-F238E27FC236}">
                <a16:creationId xmlns:a16="http://schemas.microsoft.com/office/drawing/2014/main" id="{35D9452E-3ED7-4719-80FF-B343B691B4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9"/>
          <a:stretch/>
        </p:blipFill>
        <p:spPr bwMode="auto">
          <a:xfrm>
            <a:off x="6860671" y="2943752"/>
            <a:ext cx="1678338" cy="236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anduan Tata Cara Wudhu Praktis">
            <a:extLst>
              <a:ext uri="{FF2B5EF4-FFF2-40B4-BE49-F238E27FC236}">
                <a16:creationId xmlns:a16="http://schemas.microsoft.com/office/drawing/2014/main" id="{EA53A4F7-5E87-4C9E-8F04-55DFB2B260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3"/>
          <a:stretch/>
        </p:blipFill>
        <p:spPr bwMode="auto">
          <a:xfrm>
            <a:off x="9288928" y="2913240"/>
            <a:ext cx="1603190" cy="1115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871DEB-B5C5-49D4-B8CF-5C59C891632A}"/>
              </a:ext>
            </a:extLst>
          </p:cNvPr>
          <p:cNvCxnSpPr>
            <a:cxnSpLocks/>
          </p:cNvCxnSpPr>
          <p:nvPr/>
        </p:nvCxnSpPr>
        <p:spPr>
          <a:xfrm flipV="1">
            <a:off x="8634549" y="3914248"/>
            <a:ext cx="413080" cy="8275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 descr="Panduan Tata Cara Wudhu Praktis">
            <a:extLst>
              <a:ext uri="{FF2B5EF4-FFF2-40B4-BE49-F238E27FC236}">
                <a16:creationId xmlns:a16="http://schemas.microsoft.com/office/drawing/2014/main" id="{484708E7-DE30-49C9-B2AD-A3E41B778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354" y="4110998"/>
            <a:ext cx="799059" cy="129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00047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7492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Tata Cara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92199"/>
            <a:ext cx="5424020" cy="5588811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Kedelapan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Mencuci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kaki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disertai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kaki. Allah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Ta’ala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berfirman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وَأَرْجُلَكُمْ إِلَى الْكَعْبَيْنِ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Dan (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basuh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kakimu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sampai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mata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kaki.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 (QS. Al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Maidah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F730B-AC22-4A22-A74C-185345BFD737}"/>
              </a:ext>
            </a:extLst>
          </p:cNvPr>
          <p:cNvSpPr txBox="1">
            <a:spLocks/>
          </p:cNvSpPr>
          <p:nvPr/>
        </p:nvSpPr>
        <p:spPr>
          <a:xfrm>
            <a:off x="6160619" y="1107887"/>
            <a:ext cx="5536079" cy="55888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800" b="1" dirty="0">
                <a:latin typeface="Segoe UI" panose="020B0502040204020203" pitchFamily="34" charset="0"/>
              </a:rPr>
              <a:t> </a:t>
            </a:r>
            <a:r>
              <a:rPr lang="en-US" sz="1800" b="1" dirty="0" err="1">
                <a:latin typeface="Segoe UI" panose="020B0502040204020203" pitchFamily="34" charset="0"/>
              </a:rPr>
              <a:t>Kesembilan</a:t>
            </a:r>
            <a:r>
              <a:rPr lang="en-US" sz="1800" dirty="0">
                <a:latin typeface="Segoe UI" panose="020B0502040204020203" pitchFamily="34" charset="0"/>
              </a:rPr>
              <a:t>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Segoe UI" panose="020B0502040204020203" pitchFamily="34" charset="0"/>
              </a:rPr>
              <a:t>Membaca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do’a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setelah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berwudhu</a:t>
            </a:r>
            <a:r>
              <a:rPr lang="en-US" sz="1800" dirty="0">
                <a:latin typeface="Segoe UI" panose="020B0502040204020203" pitchFamily="34" charset="0"/>
              </a:rPr>
              <a:t>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ar-AE" sz="1800" dirty="0">
                <a:latin typeface="Segoe UI" panose="020B0502040204020203" pitchFamily="34" charset="0"/>
              </a:rPr>
              <a:t>أَشْهَدُ أَنْ لاَ إِلَـهَ إِلاَّ اللهُ وَحْدَهُ لاَ شَرِيْكَ لَهُ وَأَشْهَدُ أَنَّ مُحَمَّدًا عَبْدُهُ وَرَسُوْلُهُ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ar-AE" sz="1800" dirty="0">
                <a:latin typeface="Segoe UI" panose="020B0502040204020203" pitchFamily="34" charset="0"/>
              </a:rPr>
              <a:t>اَللَّهُمَّ اجْعَلْنِيْ مِنَ التَّوَّابِيْنَ وَاجْعَلْنِيْ مِنَ الْمُتَطَهِّرِيْنَ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ar-AE" sz="1800" dirty="0">
                <a:latin typeface="Segoe UI" panose="020B0502040204020203" pitchFamily="34" charset="0"/>
              </a:rPr>
              <a:t>سُبْحَانَكَ اللَّهُمَّ وَبِحَمْدِكَ، أَشْهَدُ أَنْ لاَ إِلَـهَ إِلاَّ أَنْتَ، أَسْتَغْفِرُكَ وَأَتُوْبُ إِلَيْكَ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Segoe UI" panose="020B0502040204020203" pitchFamily="34" charset="0"/>
              </a:rPr>
              <a:t>Asyhadu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alla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ilaha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illallah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wahdahu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laa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syarika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lah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wa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asyhadu</a:t>
            </a:r>
            <a:r>
              <a:rPr lang="en-US" sz="1800" dirty="0">
                <a:latin typeface="Segoe UI" panose="020B0502040204020203" pitchFamily="34" charset="0"/>
              </a:rPr>
              <a:t> anna </a:t>
            </a:r>
            <a:r>
              <a:rPr lang="en-US" sz="1800" dirty="0" err="1">
                <a:latin typeface="Segoe UI" panose="020B0502040204020203" pitchFamily="34" charset="0"/>
              </a:rPr>
              <a:t>muhammadan</a:t>
            </a:r>
            <a:r>
              <a:rPr lang="en-US" sz="1800" dirty="0">
                <a:latin typeface="Segoe UI" panose="020B0502040204020203" pitchFamily="34" charset="0"/>
              </a:rPr>
              <a:t> ‘</a:t>
            </a:r>
            <a:r>
              <a:rPr lang="en-US" sz="1800" dirty="0" err="1">
                <a:latin typeface="Segoe UI" panose="020B0502040204020203" pitchFamily="34" charset="0"/>
              </a:rPr>
              <a:t>abduhu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wa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rosuluh</a:t>
            </a:r>
            <a:r>
              <a:rPr lang="en-US" sz="1800" dirty="0">
                <a:latin typeface="Segoe UI" panose="020B0502040204020203" pitchFamily="34" charset="0"/>
              </a:rPr>
              <a:t>.[2] </a:t>
            </a:r>
            <a:r>
              <a:rPr lang="en-US" sz="1800" dirty="0" err="1">
                <a:latin typeface="Segoe UI" panose="020B0502040204020203" pitchFamily="34" charset="0"/>
              </a:rPr>
              <a:t>Allahummaj’alni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minat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tawwaabiina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waj’alnii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minal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mutathohhiriin</a:t>
            </a:r>
            <a:r>
              <a:rPr lang="en-US" sz="1800" dirty="0">
                <a:latin typeface="Segoe UI" panose="020B0502040204020203" pitchFamily="34" charset="0"/>
              </a:rPr>
              <a:t>. [3] </a:t>
            </a:r>
            <a:r>
              <a:rPr lang="en-US" sz="1800" dirty="0" err="1">
                <a:latin typeface="Segoe UI" panose="020B0502040204020203" pitchFamily="34" charset="0"/>
              </a:rPr>
              <a:t>Subhanakallahumma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wa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bihamdika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asyhadu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alla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ilaha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illa</a:t>
            </a:r>
            <a:r>
              <a:rPr lang="en-US" sz="1800" dirty="0">
                <a:latin typeface="Segoe UI" panose="020B0502040204020203" pitchFamily="34" charset="0"/>
              </a:rPr>
              <a:t> anta, </a:t>
            </a:r>
            <a:r>
              <a:rPr lang="en-US" sz="1800" dirty="0" err="1">
                <a:latin typeface="Segoe UI" panose="020B0502040204020203" pitchFamily="34" charset="0"/>
              </a:rPr>
              <a:t>astaghfiruka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wa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atuubu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ilaik</a:t>
            </a:r>
            <a:r>
              <a:rPr lang="en-US" sz="1800" dirty="0">
                <a:latin typeface="Segoe UI" panose="020B0502040204020203" pitchFamily="34" charset="0"/>
              </a:rPr>
              <a:t> [4].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Segoe UI" panose="020B0502040204020203" pitchFamily="34" charset="0"/>
              </a:rPr>
              <a:t>10.  </a:t>
            </a:r>
            <a:r>
              <a:rPr lang="en-US" sz="1800" b="1" dirty="0" err="1">
                <a:latin typeface="Segoe UI" panose="020B0502040204020203" pitchFamily="34" charset="0"/>
              </a:rPr>
              <a:t>Kesepuluh</a:t>
            </a:r>
            <a:r>
              <a:rPr lang="en-US" sz="1800" dirty="0">
                <a:latin typeface="Segoe UI" panose="020B0502040204020203" pitchFamily="34" charset="0"/>
              </a:rPr>
              <a:t>: </a:t>
            </a:r>
            <a:r>
              <a:rPr lang="en-US" sz="1800" dirty="0" err="1">
                <a:latin typeface="Segoe UI" panose="020B0502040204020203" pitchFamily="34" charset="0"/>
              </a:rPr>
              <a:t>Tertib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mengerjakan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secara</a:t>
            </a:r>
            <a:r>
              <a:rPr lang="en-US" sz="1800" dirty="0">
                <a:latin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</a:rPr>
              <a:t>berurutan</a:t>
            </a:r>
            <a:endParaRPr lang="en-US" sz="1800" dirty="0">
              <a:latin typeface="Segoe UI" panose="020B0502040204020203" pitchFamily="34" charset="0"/>
            </a:endParaRPr>
          </a:p>
        </p:txBody>
      </p:sp>
      <p:pic>
        <p:nvPicPr>
          <p:cNvPr id="19" name="Picture 18" descr="Panduan Tata Cara Wudhu Praktis">
            <a:extLst>
              <a:ext uri="{FF2B5EF4-FFF2-40B4-BE49-F238E27FC236}">
                <a16:creationId xmlns:a16="http://schemas.microsoft.com/office/drawing/2014/main" id="{00835989-28B1-4482-B23A-E975A5F1E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70" y="2634247"/>
            <a:ext cx="1300630" cy="210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98997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940-A095-4AF3-A238-28C7A412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0" y="215900"/>
            <a:ext cx="5903259" cy="111087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5. </a:t>
            </a:r>
            <a:r>
              <a:rPr lang="en-US" sz="3600" b="1" dirty="0" err="1"/>
              <a:t>Pembatal</a:t>
            </a:r>
            <a:r>
              <a:rPr lang="en-US" sz="3600" b="1" dirty="0"/>
              <a:t> – </a:t>
            </a:r>
            <a:r>
              <a:rPr lang="en-US" sz="3600" b="1" dirty="0" err="1"/>
              <a:t>pembatal</a:t>
            </a:r>
            <a:r>
              <a:rPr lang="en-US" sz="3600" b="1" dirty="0"/>
              <a:t> Wudhu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1CF-5EC2-4E90-A211-8DC06E4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100"/>
            <a:ext cx="11264900" cy="50165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perkara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membatalkan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qubul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saluran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dubur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saluran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Tidur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meletakkan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kesadaran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mabuk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Bersentuhan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penghalang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mahramnya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Menyentuh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kemaluan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telapak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Menyentuh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dubur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qaul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jadid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442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Agenda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CPMK 3: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menjelaskan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mempraktekkan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bersuci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benar</a:t>
            </a:r>
            <a:endParaRPr lang="en-US" altLang="ko-KR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0" name="Oval 49"/>
          <p:cNvSpPr/>
          <p:nvPr/>
        </p:nvSpPr>
        <p:spPr>
          <a:xfrm>
            <a:off x="5552318" y="187192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2318" y="301694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52318" y="4139099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54919" y="1695829"/>
            <a:ext cx="4896544" cy="1208727"/>
            <a:chOff x="803640" y="3362835"/>
            <a:chExt cx="2059657" cy="906545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Pembahasan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Air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bersuci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sangat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dilanjutkan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tata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bersuci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AIR YANG DIGUNAKAN UNTUK BERSUCI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919" y="2955143"/>
            <a:ext cx="4896544" cy="962504"/>
            <a:chOff x="803640" y="3362835"/>
            <a:chExt cx="2059657" cy="72187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Wudhu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paling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afdhol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bersuci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ibadah.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WUDHU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54919" y="4026501"/>
            <a:ext cx="4896544" cy="962504"/>
            <a:chOff x="803640" y="3362835"/>
            <a:chExt cx="2059657" cy="72187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Pembahasan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Tayamum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pengganti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jika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melaksanakan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wudhu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TAYAMUM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07779" y="194819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779" y="309320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7779" y="4215366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54919" y="5160088"/>
            <a:ext cx="4896544" cy="962504"/>
            <a:chOff x="803640" y="3362835"/>
            <a:chExt cx="2059657" cy="72187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Mengusap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khuf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sepatu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salah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bersuci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perlu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diketahui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MENGUSAP KHUF/SEPATU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552318" y="5272686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7779" y="534895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05D0B59-C59B-4809-8119-E6709494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3FF70C4-9FEF-4166-8B51-45A8CCB3E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83703"/>
            <a:ext cx="2207623" cy="51515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07485B-8EAB-4563-9E45-68A07F240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70" y="192124"/>
            <a:ext cx="2342038" cy="56805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C61697B-0D46-4DA5-AFFB-6A99CA9C3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89" y="5562918"/>
            <a:ext cx="1212901" cy="12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EB59-3C88-4A28-94BD-FD3001F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0" y="884238"/>
            <a:ext cx="3822700" cy="55086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Tayamum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C0B5-BA3B-4413-982C-806CE65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41500"/>
            <a:ext cx="6502400" cy="46101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18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bentuk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thoharoh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bersuci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pengganti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wudhu dan mandi.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beberapa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serial,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insya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Allah 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mengkaji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perihal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Kesempatan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kali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mengangkat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bahasan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sebab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membolehkan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bertayamum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Namun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sebelum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alasan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dibolehkannya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bahasa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berarti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qoshdu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artinya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berniat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bermaksud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Makna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sebagaimana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ayat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rtl="1">
              <a:lnSpc>
                <a:spcPct val="100000"/>
              </a:lnSpc>
              <a:spcBef>
                <a:spcPts val="0"/>
              </a:spcBef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وَلَا تَيَمَّمُوا الْخَبِيثَ مِنْهُ تُنْفِقُونَ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Dan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janganlah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kamu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berniat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memilih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yang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buruk-buruk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kamu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menafkahkan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daripadanya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 (QS. Al Baqarah: 267)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istilah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bermaksud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sho’id</a:t>
            </a:r>
            <a:r>
              <a:rPr lang="en-US" sz="18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debu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atau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wajah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niat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melaksanakan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ibadah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(Fiqh Sunnah, 1: 57)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4" name="Picture 2" descr="Bolehkah Tayamum saat Kedinginan? Ini Penjelasannya">
            <a:extLst>
              <a:ext uri="{FF2B5EF4-FFF2-40B4-BE49-F238E27FC236}">
                <a16:creationId xmlns:a16="http://schemas.microsoft.com/office/drawing/2014/main" id="{70942C3B-C86A-4ABA-A051-D4A26A690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7" r="23426"/>
          <a:stretch/>
        </p:blipFill>
        <p:spPr bwMode="auto">
          <a:xfrm>
            <a:off x="6972300" y="-25400"/>
            <a:ext cx="521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606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D07-9542-455F-A98C-8FB2F846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0" y="406400"/>
            <a:ext cx="4826000" cy="789782"/>
          </a:xfrm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n-US" dirty="0" err="1"/>
              <a:t>Dalil</a:t>
            </a:r>
            <a:r>
              <a:rPr lang="en-US" dirty="0"/>
              <a:t> </a:t>
            </a:r>
            <a:r>
              <a:rPr lang="en-US" dirty="0" err="1"/>
              <a:t>Tayamum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2F9-FB89-49FD-922B-23C5C7D9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879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Dalil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Al Qur’an, Allah 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Ta’ala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berfirman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ct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ar-SA" dirty="0">
                <a:solidFill>
                  <a:srgbClr val="000000"/>
                </a:solidFill>
                <a:latin typeface="Segoe UI" panose="020B0502040204020203" pitchFamily="34" charset="0"/>
              </a:rPr>
              <a:t>وَإنْ كُنْتُمْ مَرْضَى أو على سَفَرٍ أو جَاءَ أحَدٌ مِنْكُمْ من الغَائطِ أو لامَسْتُم النِّسَاءَ فلمْ تَجِدُوا مَاءً فَتَيَمَّمُوا صَعِيدَاً طَيِّبَاً فَامْسَحُوا بِوجُوهِكُمْ وَأيْديكمْ إنَّ اللَّهَ كَانَ عَفوَّاً غَفورَاً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“Dan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jika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kamu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sakit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sedang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musafir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datang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tempat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buang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air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kamu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telah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menyentuh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perempuan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kemudian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kamu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tidak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mendapat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air,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maka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bertayamumlah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kamu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tanah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baik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suci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);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usaplah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mukamu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tanganmu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Sesungguhnya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Allah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Maha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Pema’af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lagi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Maha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Pengampun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.” (QS. An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Nisa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’: 43)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016783975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D07-9542-455F-A98C-8FB2F846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406400"/>
            <a:ext cx="6423212" cy="78978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2. </a:t>
            </a:r>
            <a:r>
              <a:rPr lang="fi-FI" sz="3200" dirty="0"/>
              <a:t>Kapan Dibolehkan untuk Tayamum?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2F9-FB89-49FD-922B-23C5C7D9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87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lebih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lengkap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sebab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dimaksud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sebagai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berikut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khawatir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air sangat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dingin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dipanaskan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air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khawatir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kehausan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Taisirul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Fiqh, 140)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Dalil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bolehnya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karena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mendapati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sudah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diisyaratkan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ayat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ar-S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فلمْ تَجِدُوا مَاءً فَتَيَمَّمُوا صَعِيدَاً طَيِّبَاً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kamu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mendapat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air,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bertayamumlah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kamu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tanah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baik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suci</a:t>
            </a:r>
            <a:r>
              <a:rPr lang="en-US" sz="24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… 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 (QS. 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Nisa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’: 43)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65967096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D07-9542-455F-A98C-8FB2F846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406400"/>
            <a:ext cx="6423212" cy="78978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3. </a:t>
            </a:r>
            <a:r>
              <a:rPr lang="en-US" sz="3200" dirty="0" err="1"/>
              <a:t>Tayamum</a:t>
            </a:r>
            <a:r>
              <a:rPr lang="en-US" sz="3200" dirty="0"/>
              <a:t> </a:t>
            </a:r>
            <a:r>
              <a:rPr lang="en-US" sz="3200" dirty="0" err="1"/>
              <a:t>Pengganti</a:t>
            </a:r>
            <a:r>
              <a:rPr lang="en-US" sz="3200" dirty="0"/>
              <a:t> </a:t>
            </a:r>
            <a:r>
              <a:rPr lang="en-US" sz="3200" dirty="0" err="1"/>
              <a:t>Bersuci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2F9-FB89-49FD-922B-23C5C7D9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879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>
                <a:latin typeface="Segoe"/>
              </a:rPr>
              <a:t>Tayamum</a:t>
            </a:r>
            <a:r>
              <a:rPr lang="en-US" sz="3600" b="1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adalah</a:t>
            </a:r>
            <a:r>
              <a:rPr lang="en-US" sz="3600" dirty="0">
                <a:latin typeface="Segoe"/>
              </a:rPr>
              <a:t> </a:t>
            </a:r>
            <a:r>
              <a:rPr lang="en-US" sz="3600" b="1" dirty="0" err="1">
                <a:latin typeface="Segoe"/>
              </a:rPr>
              <a:t>pengganti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bersuci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dengan</a:t>
            </a:r>
            <a:r>
              <a:rPr lang="en-US" sz="3600" dirty="0">
                <a:latin typeface="Segoe"/>
              </a:rPr>
              <a:t> air </a:t>
            </a:r>
            <a:r>
              <a:rPr lang="en-US" sz="3600" dirty="0" err="1">
                <a:latin typeface="Segoe"/>
              </a:rPr>
              <a:t>ketika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tidak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mampu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menggunakan</a:t>
            </a:r>
            <a:r>
              <a:rPr lang="en-US" sz="3600" dirty="0">
                <a:latin typeface="Segoe"/>
              </a:rPr>
              <a:t> air. </a:t>
            </a:r>
            <a:r>
              <a:rPr lang="en-US" sz="3600" dirty="0" err="1">
                <a:latin typeface="Segoe"/>
              </a:rPr>
              <a:t>Dengan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tayamum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seseorang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boleh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melakukan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berbagai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hal</a:t>
            </a:r>
            <a:r>
              <a:rPr lang="en-US" sz="3600" dirty="0">
                <a:latin typeface="Segoe"/>
              </a:rPr>
              <a:t> yang </a:t>
            </a:r>
            <a:r>
              <a:rPr lang="en-US" sz="3600" dirty="0" err="1">
                <a:latin typeface="Segoe"/>
              </a:rPr>
              <a:t>dibolehkan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ketika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bersuci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dengan</a:t>
            </a:r>
            <a:r>
              <a:rPr lang="en-US" sz="3600" dirty="0">
                <a:latin typeface="Segoe"/>
              </a:rPr>
              <a:t> air </a:t>
            </a:r>
            <a:r>
              <a:rPr lang="en-US" sz="3600" dirty="0" err="1">
                <a:latin typeface="Segoe"/>
              </a:rPr>
              <a:t>seperti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shalat</a:t>
            </a:r>
            <a:r>
              <a:rPr lang="en-US" sz="3600" dirty="0">
                <a:latin typeface="Segoe"/>
              </a:rPr>
              <a:t>, </a:t>
            </a:r>
            <a:r>
              <a:rPr lang="en-US" sz="3600" dirty="0" err="1">
                <a:latin typeface="Segoe"/>
              </a:rPr>
              <a:t>thowaf</a:t>
            </a:r>
            <a:r>
              <a:rPr lang="en-US" sz="3600" dirty="0">
                <a:latin typeface="Segoe"/>
              </a:rPr>
              <a:t>, </a:t>
            </a:r>
            <a:r>
              <a:rPr lang="en-US" sz="3600" dirty="0" err="1">
                <a:latin typeface="Segoe"/>
              </a:rPr>
              <a:t>membaca</a:t>
            </a:r>
            <a:r>
              <a:rPr lang="en-US" sz="3600" dirty="0">
                <a:latin typeface="Segoe"/>
              </a:rPr>
              <a:t> Al Qur’an dan </a:t>
            </a:r>
            <a:r>
              <a:rPr lang="en-US" sz="3600" dirty="0" err="1">
                <a:latin typeface="Segoe"/>
              </a:rPr>
              <a:t>selain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itu</a:t>
            </a:r>
            <a:r>
              <a:rPr lang="en-US" sz="3600" dirty="0">
                <a:latin typeface="Segoe"/>
              </a:rPr>
              <a:t>. Karena Allah </a:t>
            </a:r>
            <a:r>
              <a:rPr lang="en-US" sz="3600" dirty="0" err="1">
                <a:latin typeface="Segoe"/>
              </a:rPr>
              <a:t>Ta’ala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telah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menjadikan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debu</a:t>
            </a:r>
            <a:r>
              <a:rPr lang="en-US" sz="3600" dirty="0">
                <a:latin typeface="Segoe"/>
              </a:rPr>
              <a:t> (</a:t>
            </a:r>
            <a:r>
              <a:rPr lang="en-US" sz="3600" dirty="0" err="1">
                <a:latin typeface="Segoe"/>
              </a:rPr>
              <a:t>atau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segala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hal</a:t>
            </a:r>
            <a:r>
              <a:rPr lang="en-US" sz="3600" dirty="0">
                <a:latin typeface="Segoe"/>
              </a:rPr>
              <a:t> di </a:t>
            </a:r>
            <a:r>
              <a:rPr lang="en-US" sz="3600" dirty="0" err="1">
                <a:latin typeface="Segoe"/>
              </a:rPr>
              <a:t>permuakaan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bumi</a:t>
            </a:r>
            <a:r>
              <a:rPr lang="en-US" sz="3600" dirty="0">
                <a:latin typeface="Segoe"/>
              </a:rPr>
              <a:t>) </a:t>
            </a:r>
            <a:r>
              <a:rPr lang="en-US" sz="3600" dirty="0" err="1">
                <a:latin typeface="Segoe"/>
              </a:rPr>
              <a:t>itu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suci</a:t>
            </a:r>
            <a:r>
              <a:rPr lang="en-US" sz="3600" dirty="0">
                <a:latin typeface="Segoe"/>
              </a:rPr>
              <a:t> dan </a:t>
            </a:r>
            <a:r>
              <a:rPr lang="en-US" sz="3600" dirty="0" err="1">
                <a:latin typeface="Segoe"/>
              </a:rPr>
              <a:t>mensucikan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sebagaimana</a:t>
            </a:r>
            <a:r>
              <a:rPr lang="en-US" sz="3600" dirty="0">
                <a:latin typeface="Segoe"/>
              </a:rPr>
              <a:t> air pun </a:t>
            </a:r>
            <a:r>
              <a:rPr lang="en-US" sz="3600" dirty="0" err="1">
                <a:latin typeface="Segoe"/>
              </a:rPr>
              <a:t>demikian</a:t>
            </a:r>
            <a:r>
              <a:rPr lang="en-US" sz="3600" dirty="0">
                <a:latin typeface="Segoe"/>
              </a:rPr>
              <a:t>. Karena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>
              <a:latin typeface="Sego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>
                <a:latin typeface="Segoe"/>
              </a:rPr>
              <a:t>Nabi </a:t>
            </a:r>
            <a:r>
              <a:rPr lang="en-US" sz="3600" dirty="0" err="1">
                <a:latin typeface="Segoe"/>
              </a:rPr>
              <a:t>shallallahu</a:t>
            </a:r>
            <a:r>
              <a:rPr lang="en-US" sz="3600" dirty="0">
                <a:latin typeface="Segoe"/>
              </a:rPr>
              <a:t> ‘</a:t>
            </a:r>
            <a:r>
              <a:rPr lang="en-US" sz="3600" dirty="0" err="1">
                <a:latin typeface="Segoe"/>
              </a:rPr>
              <a:t>alaihi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wa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sallam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bersabda</a:t>
            </a:r>
            <a:r>
              <a:rPr lang="en-US" sz="3600" dirty="0">
                <a:latin typeface="Segoe"/>
              </a:rPr>
              <a:t>,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ar-AE" sz="3600" dirty="0">
                <a:latin typeface="Segoe"/>
              </a:rPr>
              <a:t>وَجُعِلَتْ تُرْبَتُهَا لَنَا طَهُورًا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ar-AE" sz="3600" dirty="0">
                <a:latin typeface="Segoe"/>
              </a:rPr>
              <a:t>“</a:t>
            </a:r>
            <a:r>
              <a:rPr lang="en-US" sz="3600" dirty="0">
                <a:latin typeface="Segoe"/>
              </a:rPr>
              <a:t>Dan </a:t>
            </a:r>
            <a:r>
              <a:rPr lang="en-US" sz="3600" dirty="0" err="1">
                <a:latin typeface="Segoe"/>
              </a:rPr>
              <a:t>dijadikan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debunya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untuk</a:t>
            </a:r>
            <a:r>
              <a:rPr lang="en-US" sz="3600" dirty="0">
                <a:latin typeface="Segoe"/>
              </a:rPr>
              <a:t> kami </a:t>
            </a:r>
            <a:r>
              <a:rPr lang="en-US" sz="3600" dirty="0" err="1">
                <a:latin typeface="Segoe"/>
              </a:rPr>
              <a:t>sebagai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alat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untuk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bersuci</a:t>
            </a:r>
            <a:r>
              <a:rPr lang="en-US" sz="3600" dirty="0">
                <a:latin typeface="Segoe"/>
              </a:rPr>
              <a:t> ….” (HR. Muslim no. 522). (Al </a:t>
            </a:r>
            <a:r>
              <a:rPr lang="en-US" sz="3600" dirty="0" err="1">
                <a:latin typeface="Segoe"/>
              </a:rPr>
              <a:t>Mulakhoshul</a:t>
            </a:r>
            <a:r>
              <a:rPr lang="en-US" sz="3600" dirty="0">
                <a:latin typeface="Segoe"/>
              </a:rPr>
              <a:t> </a:t>
            </a:r>
            <a:r>
              <a:rPr lang="en-US" sz="3600" dirty="0" err="1">
                <a:latin typeface="Segoe"/>
              </a:rPr>
              <a:t>Fiqhiy</a:t>
            </a:r>
            <a:r>
              <a:rPr lang="en-US" sz="3600" dirty="0">
                <a:latin typeface="Segoe"/>
              </a:rPr>
              <a:t>, 1: 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6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4766008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D07-9542-455F-A98C-8FB2F846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406400"/>
            <a:ext cx="6423212" cy="53412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4. Tata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Tayamum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2F9-FB89-49FD-922B-23C5C7D9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218678"/>
            <a:ext cx="5000897" cy="5465294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"/>
              </a:rPr>
              <a:t>Tata </a:t>
            </a:r>
            <a:r>
              <a:rPr lang="en-US" sz="2400" dirty="0" err="1">
                <a:latin typeface="Segoe"/>
              </a:rPr>
              <a:t>cara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tayamum</a:t>
            </a:r>
            <a:r>
              <a:rPr lang="en-US" sz="2400" dirty="0">
                <a:latin typeface="Segoe"/>
              </a:rPr>
              <a:t> yang </a:t>
            </a:r>
            <a:r>
              <a:rPr lang="en-US" sz="2400" dirty="0" err="1">
                <a:latin typeface="Segoe"/>
              </a:rPr>
              <a:t>shahih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dari</a:t>
            </a:r>
            <a:r>
              <a:rPr lang="en-US" sz="2400" dirty="0">
                <a:latin typeface="Segoe"/>
              </a:rPr>
              <a:t> Rasulullah </a:t>
            </a:r>
            <a:r>
              <a:rPr lang="en-US" sz="2400" dirty="0" err="1">
                <a:latin typeface="Segoe"/>
              </a:rPr>
              <a:t>shallallahu</a:t>
            </a:r>
            <a:r>
              <a:rPr lang="en-US" sz="2400" dirty="0">
                <a:latin typeface="Segoe"/>
              </a:rPr>
              <a:t> ‘</a:t>
            </a:r>
            <a:r>
              <a:rPr lang="en-US" sz="2400" dirty="0" err="1">
                <a:latin typeface="Segoe"/>
              </a:rPr>
              <a:t>alaihi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wa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sallam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adalah</a:t>
            </a:r>
            <a:r>
              <a:rPr lang="en-US" sz="2400" dirty="0">
                <a:latin typeface="Segoe"/>
              </a:rPr>
              <a:t>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Segoe"/>
              </a:rPr>
              <a:t>Menetup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telapak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tangan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ke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sho’id</a:t>
            </a:r>
            <a:r>
              <a:rPr lang="en-US" sz="2400" dirty="0">
                <a:latin typeface="Segoe"/>
              </a:rPr>
              <a:t> (</a:t>
            </a:r>
            <a:r>
              <a:rPr lang="en-US" sz="2400" dirty="0" err="1">
                <a:latin typeface="Segoe"/>
              </a:rPr>
              <a:t>contoh</a:t>
            </a:r>
            <a:r>
              <a:rPr lang="en-US" sz="2400" dirty="0">
                <a:latin typeface="Segoe"/>
              </a:rPr>
              <a:t>: </a:t>
            </a:r>
            <a:r>
              <a:rPr lang="en-US" sz="2400" dirty="0" err="1">
                <a:latin typeface="Segoe"/>
              </a:rPr>
              <a:t>debu</a:t>
            </a:r>
            <a:r>
              <a:rPr lang="en-US" sz="2400" dirty="0">
                <a:latin typeface="Segoe"/>
              </a:rPr>
              <a:t>) </a:t>
            </a:r>
            <a:r>
              <a:rPr lang="en-US" sz="2400" dirty="0" err="1">
                <a:latin typeface="Segoe"/>
              </a:rPr>
              <a:t>sekali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tepukan</a:t>
            </a:r>
            <a:r>
              <a:rPr lang="en-US" sz="2400" dirty="0">
                <a:latin typeface="Segoe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Segoe"/>
              </a:rPr>
              <a:t>Meniup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kedua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tangan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tersebut</a:t>
            </a:r>
            <a:r>
              <a:rPr lang="en-US" sz="2400" dirty="0">
                <a:latin typeface="Segoe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Segoe"/>
              </a:rPr>
              <a:t>Mengusap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wajah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sekali</a:t>
            </a:r>
            <a:r>
              <a:rPr lang="en-US" sz="2400" dirty="0">
                <a:latin typeface="Segoe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Segoe"/>
              </a:rPr>
              <a:t>Mengusap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punggung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telapak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tangan</a:t>
            </a:r>
            <a:r>
              <a:rPr lang="en-US" sz="2400" dirty="0">
                <a:latin typeface="Segoe"/>
              </a:rPr>
              <a:t> </a:t>
            </a:r>
            <a:r>
              <a:rPr lang="en-US" sz="2400" dirty="0" err="1">
                <a:latin typeface="Segoe"/>
              </a:rPr>
              <a:t>sekali</a:t>
            </a:r>
            <a:r>
              <a:rPr lang="en-US" sz="2400" dirty="0">
                <a:latin typeface="Segoe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Sego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A4D8-B4E3-4450-9165-1C9DF72337F0}"/>
              </a:ext>
            </a:extLst>
          </p:cNvPr>
          <p:cNvSpPr txBox="1"/>
          <p:nvPr/>
        </p:nvSpPr>
        <p:spPr>
          <a:xfrm>
            <a:off x="5574575" y="1174772"/>
            <a:ext cx="6093822" cy="5509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Dalil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pendukung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tata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cara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tayamum</a:t>
            </a:r>
            <a:endParaRPr lang="en-US" sz="1600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seseorang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mendatangi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‘Umar bin Al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Khottob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berkata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“Aku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junub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bisa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air.” ‘Ammar bin Yasir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berkata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pada ‘Umar bin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Khottob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mengenai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kejadian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dahulu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“Aku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dahulu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berada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safar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Aku dan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engkau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sama-sama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boleh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shalat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Adapun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kala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mengguling-gulingkan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badanku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tanah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shalat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Aku pun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menyebutkan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tindakanku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tadi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pada Nabi 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lantas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bersabda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“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Cukup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bagimu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melakukan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seperti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.”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Lantas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600" b="1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6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600" b="1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6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6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600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mencontohkan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menepuk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tangannya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tanah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tiup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tersebut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wajah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tangannya</a:t>
            </a:r>
            <a:r>
              <a:rPr lang="en-US" sz="16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(HR. Bukhari no. 338 dan Muslim no. 368)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riwayat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Muslim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disebutkan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1"/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ثُمَّ ضَرَبَ بِيَدَيْهِ الأَرْضَ ضَرْبَةً وَاحِدَةً ثُمَّ مَسَحَ الشِّمَالَ عَلَى الْيَمِينِ وَظَاهِرَ كَفَّيْهِ وَوَجْهَهُ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Nabi 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6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menepuk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tangannya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tanah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sekali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tepukan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kemudian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usap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kiri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atas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kanan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lalu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beliau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usap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punggung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kedua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telapak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tangannya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dan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wajahnya</a:t>
            </a: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.”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9349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EB59-3C88-4A28-94BD-FD3001F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8732"/>
            <a:ext cx="6502400" cy="57880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/>
            <a:r>
              <a:rPr lang="en-US" sz="2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r>
              <a:rPr lang="en-US" sz="2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sepatu</a:t>
            </a:r>
            <a:r>
              <a:rPr lang="en-US" sz="2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berwudhu</a:t>
            </a:r>
            <a:endParaRPr lang="en-US" sz="2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C0B5-BA3B-4413-982C-806CE65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41500"/>
            <a:ext cx="6502400" cy="46101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Khuf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alas kaki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kulit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menutupi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kaki</a:t>
            </a:r>
            <a:r>
              <a:rPr lang="en-US" sz="18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[2]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Tentang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dalil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pensyariatan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khuf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hadits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Nabawiyah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antaranya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hadits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‘Ali bin Abi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Tholib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radhiyallahu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anhu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spcAft>
                <a:spcPts val="21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لَوْ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كَانَ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الدِّينُ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بِالرَّأْىِ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لَكَانَ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أَسْفَلُ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الْخُفِّ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أَوْلَى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بِالْمَسْحِ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مِنْ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أَعْلاَهُ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وَقَدْ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رَأَيْتُ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رَسُولَ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اللَّهِ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-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صلى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الله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عليه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وسلم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يَمْسَحُ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عَلَى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ظَاهِرِ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خُفَّيْهِ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Seandainya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agama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itu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logika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semata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tentu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bagian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bawah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khuf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lebih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pantas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diusap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daripada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bagian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atasnya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Namun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sungguh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aku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sendiri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telah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melihat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Rasulullah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shallallahu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‘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alaihi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wa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sallam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mengusap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bagian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atas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khufnya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[HR. Abu Daud no. 162.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Syaikh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Albani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mengatakan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hadits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shahih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60676-8D2E-4055-951E-08FA64ECA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2290"/>
          <a:stretch/>
        </p:blipFill>
        <p:spPr bwMode="auto">
          <a:xfrm>
            <a:off x="7053942" y="0"/>
            <a:ext cx="5003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730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94D-A83D-4BA4-A927-A22235BB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165410"/>
            <a:ext cx="5257800" cy="52503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endParaRPr lang="en-US" sz="24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Hukum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asal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boleh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Menurut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mayoritas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ulama,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mencuci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kaki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afdhol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daripada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rukhsoh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keringanan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ajaran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Islam. Allah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subhanahu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ta’ala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amat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menyukai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orang yang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mengambil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rukhsoh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keringanan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sebagaimana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suka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seseorang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menjauhi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larangan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-Nya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476918-5182-4750-BE58-43FE7C9E1856}"/>
              </a:ext>
            </a:extLst>
          </p:cNvPr>
          <p:cNvSpPr txBox="1">
            <a:spLocks/>
          </p:cNvSpPr>
          <p:nvPr/>
        </p:nvSpPr>
        <p:spPr>
          <a:xfrm>
            <a:off x="6096000" y="1165411"/>
            <a:ext cx="5257800" cy="52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Hikmah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Hikmah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mendatangkan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kemudahan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keringanan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muslim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Kesulitan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dihadapi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barangkali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kesulitan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melepas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mencuci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kedua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kaki,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apalagi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musim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dingin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mendapati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cuaca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amat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dingin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40302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1610-D34F-4C26-BDFA-AE06FDCE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9"/>
            <a:ext cx="10515600" cy="8562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3200" b="1" dirty="0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bolehnya</a:t>
            </a:r>
            <a:r>
              <a:rPr lang="en-US" sz="3200" b="1" dirty="0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mengusap</a:t>
            </a:r>
            <a:r>
              <a:rPr lang="en-US" sz="3200" b="1" dirty="0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Segoe UI" panose="020B0502040204020203" pitchFamily="34" charset="0"/>
                <a:ea typeface="+mn-ea"/>
                <a:cs typeface="Times New Roman" panose="02020603050405020304" pitchFamily="18" charset="0"/>
              </a:rPr>
              <a:t>khuf</a:t>
            </a:r>
            <a:endParaRPr lang="en-US" sz="3200" b="1" dirty="0">
              <a:latin typeface="Segoe UI" panose="020B05020402040202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94D-A83D-4BA4-A927-A22235BB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89"/>
            <a:ext cx="10515600" cy="45690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dipenuhi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dibolehkan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mengenakan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bersuci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berwudhu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mandi[13])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terlebih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dahulu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. Hal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hadits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Mughiroh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bin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Syu’bah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berkata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 “Pada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malam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aku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pernah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bersama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Nabi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shallallahu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alaihi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sallam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. Lalu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aku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sodorkan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bejana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air.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membasuh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wajahnya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lengannya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kepalanya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aku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melepaskan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sepatu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shallallahu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alaihi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sallam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berkata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ar-AE" dirty="0">
                <a:latin typeface="Segoe UI" panose="020B0502040204020203" pitchFamily="34" charset="0"/>
                <a:cs typeface="Times New Roman" panose="02020603050405020304" pitchFamily="18" charset="0"/>
              </a:rPr>
              <a:t>دَعْهُمَا ، فَإِنِّى أَدْخَلْتُهُمَا طَاهِرَتَيْنِ » . فَمَسَحَ عَلَيْهِمَا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ar-AE" dirty="0">
                <a:latin typeface="Segoe UI" panose="020B0502040204020203" pitchFamily="34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Biarkan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tetap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kukenakan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). Karena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aku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memakai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keduanya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bersuci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.” Lalu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beliau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khufnya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s-ES" dirty="0">
                <a:latin typeface="Segoe UI" panose="020B0502040204020203" pitchFamily="34" charset="0"/>
                <a:cs typeface="Times New Roman" panose="02020603050405020304" pitchFamily="18" charset="0"/>
              </a:rPr>
              <a:t>HR. Ahmad 4/251, </a:t>
            </a:r>
            <a:r>
              <a:rPr lang="es-E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Bukhari</a:t>
            </a:r>
            <a:r>
              <a:rPr lang="es-ES" dirty="0">
                <a:latin typeface="Segoe UI" panose="020B0502040204020203" pitchFamily="34" charset="0"/>
                <a:cs typeface="Times New Roman" panose="02020603050405020304" pitchFamily="18" charset="0"/>
              </a:rPr>
              <a:t> no. 206 dan </a:t>
            </a:r>
            <a:r>
              <a:rPr lang="es-E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Muslim</a:t>
            </a:r>
            <a:r>
              <a:rPr lang="es-ES" dirty="0">
                <a:latin typeface="Segoe UI" panose="020B0502040204020203" pitchFamily="34" charset="0"/>
                <a:cs typeface="Times New Roman" panose="02020603050405020304" pitchFamily="18" charset="0"/>
              </a:rPr>
              <a:t> no. 274)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mengenakan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bersuci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sempurna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disepakati</a:t>
            </a:r>
            <a:r>
              <a:rPr lang="en-US" dirty="0">
                <a:latin typeface="Segoe UI" panose="020B0502040204020203" pitchFamily="34" charset="0"/>
                <a:cs typeface="Times New Roman" panose="02020603050405020304" pitchFamily="18" charset="0"/>
              </a:rPr>
              <a:t> oleh para ulama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5453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94D-A83D-4BA4-A927-A22235BB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165409"/>
            <a:ext cx="5593977" cy="555811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 Mana yang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diusap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Bagian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bukanlah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bukan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pula pada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bawah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biasa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menginjak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tanah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kotoran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. 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diajarkan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Islam,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berwudhu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punggung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). Jadi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cukup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dibasahi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air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dialirkan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sebagaimana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definisi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” (</a:t>
            </a:r>
            <a:r>
              <a:rPr lang="ar-AE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مَسْحِ) 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disebutkan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Dalilnya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hadits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‘Ali bin Abi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Tholib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, Nabi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shallallahu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‘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alaihi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sallam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bersabda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ar-AE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لَوْ كَانَ الدِّينُ بِالرَّأْىِ لَكَانَ أَسْفَلُ الْخُفِّ أَوْلَى بِالْمَسْحِ مِنْ أَعْلاَهُ وَقَدْ رَأَيْتُ رَسُولَ اللَّهِ -صلى الله عليه وسلم- يَمْسَحُ عَلَى ظَاهِرِ خُفَّيْهِ.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ar-AE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Seandainya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agama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logika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semata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tentu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bawah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pantas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daripada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atasnya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sungguh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aku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Rasulullah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shallallahu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‘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alaihi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sallam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khufnya</a:t>
            </a:r>
            <a:endParaRPr lang="en-US" sz="18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476918-5182-4750-BE58-43FE7C9E1856}"/>
              </a:ext>
            </a:extLst>
          </p:cNvPr>
          <p:cNvSpPr txBox="1">
            <a:spLocks/>
          </p:cNvSpPr>
          <p:nvPr/>
        </p:nvSpPr>
        <p:spPr>
          <a:xfrm>
            <a:off x="6096000" y="1165411"/>
            <a:ext cx="5257800" cy="52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Waktu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bolehnya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Keringanan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sini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bukan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selamanya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masanya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dibatasi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ajaran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Islam.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orang yang mukim,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jangka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sehari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semalam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(1×24 jam),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sedangkan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musafir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tiga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hari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tiga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malam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(3×24 jam).</a:t>
            </a:r>
          </a:p>
        </p:txBody>
      </p:sp>
    </p:spTree>
    <p:extLst>
      <p:ext uri="{BB962C8B-B14F-4D97-AF65-F5344CB8AC3E}">
        <p14:creationId xmlns:p14="http://schemas.microsoft.com/office/powerpoint/2010/main" val="343621043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4CF9-3549-470A-ABFC-B09649E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Cara </a:t>
            </a:r>
            <a:r>
              <a:rPr lang="en-US" sz="4000" b="1" dirty="0" err="1"/>
              <a:t>Mengusap</a:t>
            </a:r>
            <a:r>
              <a:rPr lang="en-US" sz="4000" b="1" dirty="0"/>
              <a:t> </a:t>
            </a:r>
            <a:r>
              <a:rPr lang="en-US" sz="4000" b="1" dirty="0" err="1"/>
              <a:t>Khuf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D7E7-1C16-4490-9DEE-05513483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Setelah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berwudhu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sempurna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mengenakan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tatkala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berwudhu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cukup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saja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diusap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ganti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mencuci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membasuh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) kaki. </a:t>
            </a:r>
          </a:p>
          <a:p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Keringanan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orang mukim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1×24 jam dan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musafir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3×24 jam. </a:t>
            </a:r>
          </a:p>
          <a:p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Namun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seseorang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terkena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hadats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besar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junub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wajib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baginya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melepas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sepatunya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bersuci</a:t>
            </a:r>
            <a:r>
              <a:rPr lang="en-US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49544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AEA6-031A-46F4-8B58-F95F14FB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9"/>
            <a:ext cx="10515600" cy="548482"/>
          </a:xfrm>
        </p:spPr>
        <p:txBody>
          <a:bodyPr>
            <a:noAutofit/>
          </a:bodyPr>
          <a:lstStyle/>
          <a:p>
            <a:r>
              <a:rPr lang="en-US" sz="3600" b="1" dirty="0"/>
              <a:t>DEFINISI THAHARAH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8378-C4EF-4B1D-8B8F-1FE77D03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700"/>
            <a:ext cx="10515600" cy="45339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Ath-Thaharah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الطهارة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)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dalam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bahasa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artinya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adalah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kebersihan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Yaitu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bersihnya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sesuatu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dari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Inilah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maksud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dari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thaharah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dalam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bahasa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Arab.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indent="0" algn="just">
              <a:lnSpc>
                <a:spcPct val="100000"/>
              </a:lnSpc>
              <a:buNone/>
            </a:pP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najis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kencing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hewan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halal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dimakan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haid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haid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endParaRPr lang="en-US" sz="2200" b="1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 algn="just">
              <a:lnSpc>
                <a:spcPct val="100000"/>
              </a:lnSpc>
              <a:buNone/>
            </a:pP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kemaksiatan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sifat-sifat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buruk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akhlak-akhlak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buruk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Bersihnya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النظافة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kotoran-kotoran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kotoran-kotoran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kasat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makna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الطهارة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Arab.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5735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94D-A83D-4BA4-A927-A22235BB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2" y="1165409"/>
            <a:ext cx="5593977" cy="555811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Kapan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1x24 jam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3x24 jam?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Hitungannya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berhadats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Imam Ahmad, Al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Auzai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 Nawawi,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Ibnul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Mundzir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Ibnu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Utsaimin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Karena Nabi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shallallahu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alaihi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sallam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katakan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musafir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“mukim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permulaan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hitungan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kali.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tekstual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zhohir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hadits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Wallahu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a’lam</a:t>
            </a:r>
            <a:endParaRPr lang="en-US" sz="2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476918-5182-4750-BE58-43FE7C9E1856}"/>
              </a:ext>
            </a:extLst>
          </p:cNvPr>
          <p:cNvSpPr txBox="1">
            <a:spLocks/>
          </p:cNvSpPr>
          <p:nvPr/>
        </p:nvSpPr>
        <p:spPr>
          <a:xfrm>
            <a:off x="6331131" y="1165411"/>
            <a:ext cx="5257800" cy="52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Pembatal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mengusap</a:t>
            </a: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Khuf</a:t>
            </a: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v-SE" sz="2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Berakhirnya waktu mengusap khuf.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v-SE" sz="2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Terkena junub.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v-SE" sz="2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Melepas sepatu.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99493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6989" y="1784103"/>
            <a:ext cx="9118023" cy="32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4"/>
              </a:lnSpc>
            </a:pPr>
            <a:r>
              <a:rPr lang="en-US" sz="4934" spc="-49" dirty="0" err="1">
                <a:latin typeface="Roboto"/>
              </a:rPr>
              <a:t>Wallahu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a'lam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bish-shawab</a:t>
            </a:r>
            <a:endParaRPr lang="en-US" sz="4934" spc="-49" dirty="0">
              <a:latin typeface="Roboto"/>
            </a:endParaRPr>
          </a:p>
          <a:p>
            <a:pPr algn="ctr">
              <a:lnSpc>
                <a:spcPts val="6413"/>
              </a:lnSpc>
            </a:pPr>
            <a:r>
              <a:rPr lang="en-US" sz="4933" spc="-49" dirty="0">
                <a:latin typeface="Roboto"/>
              </a:rPr>
              <a:t>“</a:t>
            </a:r>
            <a:r>
              <a:rPr lang="en-US" sz="4933" spc="-49" dirty="0" err="1">
                <a:latin typeface="Roboto"/>
              </a:rPr>
              <a:t>Hanya</a:t>
            </a:r>
            <a:r>
              <a:rPr lang="en-US" sz="4933" spc="-49" dirty="0">
                <a:latin typeface="Roboto"/>
              </a:rPr>
              <a:t> Allah yang </a:t>
            </a:r>
            <a:r>
              <a:rPr lang="en-US" sz="4933" spc="-49" dirty="0" err="1">
                <a:latin typeface="Roboto"/>
              </a:rPr>
              <a:t>lebih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mengetahui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kebenaran</a:t>
            </a:r>
            <a:r>
              <a:rPr lang="en-US" sz="4933" spc="-49" dirty="0">
                <a:latin typeface="Roboto"/>
              </a:rPr>
              <a:t> yang </a:t>
            </a:r>
            <a:r>
              <a:rPr lang="en-US" sz="4933" spc="-49" dirty="0" err="1">
                <a:latin typeface="Roboto"/>
              </a:rPr>
              <a:t>sesungguhnya</a:t>
            </a:r>
            <a:r>
              <a:rPr lang="en-US" sz="4933" spc="-49" dirty="0">
                <a:latin typeface="Roboto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9CBC-D709-4297-9E9C-0419163D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15E1-74EF-4306-A377-0700FC02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</a:rPr>
              <a:t>https://rumaysho.com/30817-matan-taqrib-penjelasan-macam-macam-air-suci-hingga-air-najis.html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https://muslim.or.id/1853-air-yang-digunakan-untuk-berwudhu.html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https://rumaysho.com/2048-panduan-wudhu-praktis.html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Shahih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Fiqh Sunnah, Abu Malik Kamal bin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Asy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Sayyid Salim,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cetakan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Maktabah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Taufiqiyah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https://rumaysho.com/2092-panduan-tayamum-1-kapan-kita-boleh-tayamum.html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https://rumaysho.com/2122-panduan-tayamum-3-tata-cara-tayamum-praktis.html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https://muslim.or.id/5860-hukum-mengusap-khuf-sepatu.html</a:t>
            </a:r>
          </a:p>
        </p:txBody>
      </p:sp>
    </p:spTree>
    <p:extLst>
      <p:ext uri="{BB962C8B-B14F-4D97-AF65-F5344CB8AC3E}">
        <p14:creationId xmlns:p14="http://schemas.microsoft.com/office/powerpoint/2010/main" val="2938955476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2BA2-F6F3-488D-AD0E-A252A822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581101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Tugas</a:t>
            </a:r>
            <a:r>
              <a:rPr lang="en-US" sz="3600" b="1" dirty="0"/>
              <a:t>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5383-D151-49F8-83ED-ABDF5A69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84418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Baca Kembali handout/</a:t>
            </a:r>
            <a:r>
              <a:rPr lang="en-US" dirty="0" err="1"/>
              <a:t>materi</a:t>
            </a:r>
            <a:r>
              <a:rPr lang="en-US" dirty="0"/>
              <a:t> PPT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jawablah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2900" lvl="0" indent="-342900" algn="just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Islam,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ibadah?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Sebutkan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wudhu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Islam.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Saad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Muslim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salat 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lima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wudhu,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ragu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wudhunya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seharusnya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Saad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2: Wudhu di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Amina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satu-satunya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Muslim.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salat 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dzuhur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istirahat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siangnya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Amina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wudhu?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Amina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Wudhu Anak-Anak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Ahmad dan Fatimah,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mengajarkan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wudhu.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mengajarkan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Ahmad dan Fatimah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dimengerti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singkat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mengajarkan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615025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2BA2-F6F3-488D-AD0E-A252A822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581101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Tugas</a:t>
            </a:r>
            <a:r>
              <a:rPr lang="en-US" sz="3600" b="1" dirty="0"/>
              <a:t>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5383-D151-49F8-83ED-ABDF5A69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84418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Ketidaktersediaan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Terpencil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Ahmad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terpencil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mana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salat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syaratnya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Ahmad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Ahmad.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Luka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terbalut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salat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tapi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mencuci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tangannya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wudhu.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pengganti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wudhu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diperbolehkan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Terjebak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Panjang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wudhu.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salat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tayamum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sepatu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Islam?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memakai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wudhu?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pemakaian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khuf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6096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673-040A-43C2-A298-8E9DA5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5708469"/>
            <a:ext cx="10515600" cy="7563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SEMOGA ALLAH MEMBERI TAUFIK &amp; HIDAYAH</a:t>
            </a:r>
            <a:br>
              <a:rPr lang="en-US" sz="2800" b="1" dirty="0"/>
            </a:br>
            <a:r>
              <a:rPr lang="en-US" sz="2800" b="1" dirty="0"/>
              <a:t>JAZAKUMULLAHU KHAIRAN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0D2B-59E7-4A23-9030-DDEE46F7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950"/>
            <a:ext cx="10515600" cy="1605026"/>
          </a:xfrm>
        </p:spPr>
        <p:txBody>
          <a:bodyPr>
            <a:noAutofit/>
          </a:bodyPr>
          <a:lstStyle/>
          <a:p>
            <a:pPr algn="r" fontAlgn="base"/>
            <a:r>
              <a:rPr lang="ar-AE" sz="2400" b="0" i="0" dirty="0">
                <a:effectLst/>
                <a:latin typeface="Helvetica Neue"/>
              </a:rPr>
              <a:t>إِذَا مَاتَ الْإِنْسَانُ انْقَطَعَ عَمَلُهُ إِلَّا مِنْ ثَلَاثٍ: صَدَقَةٍ جَارِيَةٍ، أَوْ عِلْمٍ يُنْتَفَعُ بِهِ، أَوْ وَلَدٍ صَالِحٍ يَدْعُو لَهُ</a:t>
            </a:r>
          </a:p>
          <a:p>
            <a:pPr algn="l" fontAlgn="base"/>
            <a:r>
              <a:rPr lang="ar-AE" sz="2400" b="0" i="1" dirty="0">
                <a:effectLst/>
                <a:latin typeface="inherit"/>
              </a:rPr>
              <a:t> “</a:t>
            </a:r>
            <a:r>
              <a:rPr lang="en-US" sz="2400" b="0" i="1" dirty="0">
                <a:effectLst/>
                <a:latin typeface="inherit"/>
              </a:rPr>
              <a:t>Jika </a:t>
            </a:r>
            <a:r>
              <a:rPr lang="en-US" sz="2400" b="0" i="1" dirty="0" err="1">
                <a:effectLst/>
                <a:latin typeface="inherit"/>
              </a:rPr>
              <a:t>seorang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manusia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meninggal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terputuslah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amalnya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kecuali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dari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tiga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hal</a:t>
            </a:r>
            <a:r>
              <a:rPr lang="en-US" sz="2400" b="0" i="1" dirty="0">
                <a:effectLst/>
                <a:latin typeface="inherit"/>
              </a:rPr>
              <a:t>: </a:t>
            </a:r>
            <a:r>
              <a:rPr lang="en-US" sz="2400" b="0" i="1" dirty="0" err="1">
                <a:effectLst/>
                <a:latin typeface="inherit"/>
              </a:rPr>
              <a:t>sedekah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jariyah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ilmu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bermanfaat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atau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anak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shalih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berdoa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untuknya</a:t>
            </a:r>
            <a:r>
              <a:rPr lang="en-US" sz="2400" b="0" i="1" dirty="0">
                <a:effectLst/>
                <a:latin typeface="inherit"/>
              </a:rPr>
              <a:t>” (</a:t>
            </a:r>
            <a:r>
              <a:rPr lang="en-US" sz="2400" b="0" i="0" dirty="0">
                <a:effectLst/>
                <a:latin typeface="Helvetica Neue"/>
              </a:rPr>
              <a:t>HR. Muslim).</a:t>
            </a:r>
            <a:r>
              <a:rPr lang="en-US" sz="2400" b="1" i="0" dirty="0">
                <a:effectLst/>
                <a:latin typeface="inherit"/>
              </a:rPr>
              <a:t> </a:t>
            </a:r>
            <a:endParaRPr lang="en-US" sz="2400" b="0" i="0" dirty="0"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08B3-C5E6-4F7B-BDAC-2507B35AFAD3}"/>
              </a:ext>
            </a:extLst>
          </p:cNvPr>
          <p:cNvSpPr txBox="1"/>
          <p:nvPr/>
        </p:nvSpPr>
        <p:spPr>
          <a:xfrm>
            <a:off x="617221" y="3879036"/>
            <a:ext cx="1073657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40C28"/>
                </a:solidFill>
                <a:effectLst/>
                <a:latin typeface="Google Sans"/>
              </a:rPr>
              <a:t>DOA KAFARATUL MAJELIS: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Subhaanakallaahumma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bihamdika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asyhadu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al-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ilaaha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anta,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astaghfiruka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atuubu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ilaik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just"/>
            <a:r>
              <a:rPr lang="en-US" sz="2200" b="1" i="0" dirty="0" err="1">
                <a:solidFill>
                  <a:srgbClr val="202124"/>
                </a:solidFill>
                <a:effectLst/>
                <a:latin typeface="Google Sans"/>
              </a:rPr>
              <a:t>Artinya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“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Maha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Suci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ya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Allah,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memuji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 Aku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bersaksi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bahwa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tidak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sesembahan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yang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berhak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disembah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kecuali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minta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ampun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dan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bertobat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kepada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-Mu.”</a:t>
            </a:r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A904-5B5B-4537-994F-00D9E5D6D8DE}"/>
              </a:ext>
            </a:extLst>
          </p:cNvPr>
          <p:cNvGrpSpPr/>
          <p:nvPr/>
        </p:nvGrpSpPr>
        <p:grpSpPr>
          <a:xfrm>
            <a:off x="3094706" y="267146"/>
            <a:ext cx="6237719" cy="1672046"/>
            <a:chOff x="3140428" y="188769"/>
            <a:chExt cx="6237719" cy="1672046"/>
          </a:xfrm>
        </p:grpSpPr>
        <p:pic>
          <p:nvPicPr>
            <p:cNvPr id="6" name="Picture 2" descr="Tujuh Macam Air Mutlak; Air yang Sah Untuk Bersuci">
              <a:extLst>
                <a:ext uri="{FF2B5EF4-FFF2-40B4-BE49-F238E27FC236}">
                  <a16:creationId xmlns:a16="http://schemas.microsoft.com/office/drawing/2014/main" id="{49FDEFCA-AECD-4A24-A194-F962EC01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428" y="188769"/>
              <a:ext cx="305670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olusi Wudhu Bagi Orang Selesai Operasi Mata | Bimbingan Islam">
              <a:extLst>
                <a:ext uri="{FF2B5EF4-FFF2-40B4-BE49-F238E27FC236}">
                  <a16:creationId xmlns:a16="http://schemas.microsoft.com/office/drawing/2014/main" id="{B74899C9-A260-4EAB-AA04-A659CCD61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06" t="4424" r="3884" b="4989"/>
            <a:stretch/>
          </p:blipFill>
          <p:spPr bwMode="auto">
            <a:xfrm>
              <a:off x="6090014" y="188769"/>
              <a:ext cx="106984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lehkah Tayamum saat Kedinginan? Ini Penjelasannya">
              <a:extLst>
                <a:ext uri="{FF2B5EF4-FFF2-40B4-BE49-F238E27FC236}">
                  <a16:creationId xmlns:a16="http://schemas.microsoft.com/office/drawing/2014/main" id="{4CD0B141-5E78-426D-B7C3-D43358BC67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7" r="23426"/>
            <a:stretch/>
          </p:blipFill>
          <p:spPr bwMode="auto">
            <a:xfrm>
              <a:off x="7042514" y="188769"/>
              <a:ext cx="125272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FA762A-1902-4606-9539-E98E41763B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1" r="2290"/>
            <a:stretch/>
          </p:blipFill>
          <p:spPr bwMode="auto">
            <a:xfrm>
              <a:off x="8177409" y="214895"/>
              <a:ext cx="1200738" cy="1645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98075671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BDC-286E-443C-A0BF-E024AB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975519"/>
            <a:ext cx="7747000" cy="77708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Air yang </a:t>
            </a:r>
            <a:r>
              <a:rPr lang="en-US" sz="3600" b="1" dirty="0" err="1"/>
              <a:t>boleh</a:t>
            </a:r>
            <a:r>
              <a:rPr lang="en-US" sz="3600" b="1" dirty="0"/>
              <a:t> </a:t>
            </a:r>
            <a:r>
              <a:rPr lang="en-US" sz="3600" b="1" dirty="0" err="1"/>
              <a:t>digunakan</a:t>
            </a:r>
            <a:r>
              <a:rPr lang="en-US" sz="3600" b="1" dirty="0"/>
              <a:t> </a:t>
            </a:r>
            <a:r>
              <a:rPr lang="en-US" sz="3600" b="1" dirty="0" err="1"/>
              <a:t>untuk</a:t>
            </a:r>
            <a:r>
              <a:rPr lang="en-US" sz="3600" b="1" dirty="0"/>
              <a:t> </a:t>
            </a:r>
            <a:r>
              <a:rPr lang="en-US" sz="3600" b="1" dirty="0" err="1"/>
              <a:t>bersuci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C3D3-5319-4609-A04F-E00F12B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419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مَا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نَزَلَ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مِنَ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السَّمَاءِ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أَوْنَبَعَ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مِنَ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الأَرْضِ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عَلَى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أَيِّ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صِفَةٍ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كَانَ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مِنْ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أَصْلِ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الخِلْقَةِ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“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langit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bumi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Inilah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mutlak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yang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bersuci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tujuh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hujan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laut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sungai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 air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salju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embun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Tujuh Macam Air Mutlak; Air yang Sah Untuk Bersuci">
            <a:extLst>
              <a:ext uri="{FF2B5EF4-FFF2-40B4-BE49-F238E27FC236}">
                <a16:creationId xmlns:a16="http://schemas.microsoft.com/office/drawing/2014/main" id="{A922D05D-8FF5-4354-BE1B-D8D9D135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767748"/>
            <a:ext cx="4772025" cy="2569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295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BDC-286E-443C-A0BF-E024AB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7770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Macam</a:t>
            </a:r>
            <a:r>
              <a:rPr lang="en-US" sz="3600" b="1" dirty="0"/>
              <a:t> – </a:t>
            </a:r>
            <a:r>
              <a:rPr lang="en-US" sz="3600" b="1" dirty="0" err="1"/>
              <a:t>macam</a:t>
            </a:r>
            <a:r>
              <a:rPr lang="en-US" sz="3600" b="1" dirty="0"/>
              <a:t>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C3D3-5319-4609-A04F-E00F12B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09700"/>
            <a:ext cx="7289800" cy="5041900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itu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dibagi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menjadi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empat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b="1" i="1" dirty="0" err="1">
                <a:solidFill>
                  <a:srgbClr val="000000"/>
                </a:solidFill>
                <a:effectLst/>
                <a:latin typeface="-apple-system"/>
              </a:rPr>
              <a:t>Pertama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thohir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muthohhir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ghoiru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makruh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air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suci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menyucikan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serta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makruh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untuk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bersuci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ini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disebut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juga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muthlaq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b="1" i="1" dirty="0" err="1">
                <a:solidFill>
                  <a:srgbClr val="000000"/>
                </a:solidFill>
                <a:effectLst/>
                <a:latin typeface="-apple-system"/>
              </a:rPr>
              <a:t>Kedua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thohir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muthohhir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makruh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air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suci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tetapi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makruh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untuk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menyucikan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yaitu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musyammas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b="1" i="1" dirty="0" err="1">
                <a:solidFill>
                  <a:srgbClr val="000000"/>
                </a:solidFill>
                <a:effectLst/>
                <a:latin typeface="-apple-system"/>
              </a:rPr>
              <a:t>Ketiga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thohir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ghoiru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muthohhir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air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suci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tetapi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menyucikan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yaitu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 (a)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musta’mal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dan (b) air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berubah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karena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bercampur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dengan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sesuatu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suci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b="1" i="1" dirty="0" err="1">
                <a:solidFill>
                  <a:srgbClr val="000000"/>
                </a:solidFill>
                <a:effectLst/>
                <a:latin typeface="-apple-system"/>
              </a:rPr>
              <a:t>Keempat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: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najis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yaitu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air yang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kemasukan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najis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dan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tersebut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kurang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dua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qullah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atau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tersebut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sudah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mencapai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dua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qullah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lantas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berubah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dua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qullah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air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berukuran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500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rithl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Baghdad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berdasarkan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pendapat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 paling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-apple-system"/>
              </a:rPr>
              <a:t>benar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052" name="Picture 4" descr="6 Jenis Air yang Harus Kamu Ketahui, Hati-Hati Sebelum Minum : Okezone  Lifestyle">
            <a:extLst>
              <a:ext uri="{FF2B5EF4-FFF2-40B4-BE49-F238E27FC236}">
                <a16:creationId xmlns:a16="http://schemas.microsoft.com/office/drawing/2014/main" id="{6F8F1769-50B6-4112-BB14-28B4B166F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r="3333"/>
          <a:stretch/>
        </p:blipFill>
        <p:spPr bwMode="auto">
          <a:xfrm>
            <a:off x="7876636" y="2095501"/>
            <a:ext cx="418836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573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0DBD-7D2B-4373-A7A1-3297A5CA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1619"/>
            <a:ext cx="10515600" cy="751682"/>
          </a:xfrm>
        </p:spPr>
        <p:txBody>
          <a:bodyPr/>
          <a:lstStyle/>
          <a:p>
            <a:pPr algn="ctr"/>
            <a:r>
              <a:rPr lang="en-US" b="1" dirty="0"/>
              <a:t>1. Air </a:t>
            </a:r>
            <a:r>
              <a:rPr lang="en-US" b="1" dirty="0" err="1"/>
              <a:t>Mutlak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D11-B870-4B37-B175-1585F6C1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003301"/>
            <a:ext cx="11303000" cy="56515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Air </a:t>
            </a:r>
            <a:r>
              <a:rPr lang="en-US" sz="1900" dirty="0" err="1"/>
              <a:t>muthlaq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biasa</a:t>
            </a:r>
            <a:r>
              <a:rPr lang="en-US" sz="1900" dirty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pula air </a:t>
            </a:r>
            <a:r>
              <a:rPr lang="en-US" sz="1900" dirty="0" err="1"/>
              <a:t>thohur</a:t>
            </a:r>
            <a:r>
              <a:rPr lang="en-US" sz="1900" dirty="0"/>
              <a:t> (</a:t>
            </a:r>
            <a:r>
              <a:rPr lang="en-US" sz="1900" dirty="0" err="1"/>
              <a:t>suci</a:t>
            </a:r>
            <a:r>
              <a:rPr lang="en-US" sz="1900" dirty="0"/>
              <a:t> dan </a:t>
            </a:r>
            <a:r>
              <a:rPr lang="en-US" sz="1900" dirty="0" err="1"/>
              <a:t>mensucikan</a:t>
            </a:r>
            <a:r>
              <a:rPr lang="en-US" sz="1900" dirty="0"/>
              <a:t>). </a:t>
            </a:r>
            <a:r>
              <a:rPr lang="en-US" sz="1900" dirty="0" err="1"/>
              <a:t>Maksudnya</a:t>
            </a:r>
            <a:r>
              <a:rPr lang="en-US" sz="1900" dirty="0"/>
              <a:t>, air </a:t>
            </a:r>
            <a:r>
              <a:rPr lang="en-US" sz="1900" dirty="0" err="1"/>
              <a:t>muthlaq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air yang </a:t>
            </a:r>
            <a:r>
              <a:rPr lang="en-US" sz="1900" dirty="0" err="1"/>
              <a:t>tetap</a:t>
            </a:r>
            <a:r>
              <a:rPr lang="en-US" sz="1900" dirty="0"/>
              <a:t> </a:t>
            </a:r>
            <a:r>
              <a:rPr lang="en-US" sz="1900" dirty="0" err="1"/>
              <a:t>seperti</a:t>
            </a:r>
            <a:r>
              <a:rPr lang="en-US" sz="1900" dirty="0"/>
              <a:t> </a:t>
            </a:r>
            <a:r>
              <a:rPr lang="en-US" sz="1900" dirty="0" err="1"/>
              <a:t>kondisi</a:t>
            </a:r>
            <a:r>
              <a:rPr lang="en-US" sz="1900" dirty="0"/>
              <a:t> </a:t>
            </a:r>
            <a:r>
              <a:rPr lang="en-US" sz="1900" dirty="0" err="1"/>
              <a:t>asalnya</a:t>
            </a:r>
            <a:r>
              <a:rPr lang="en-US" sz="1900" dirty="0"/>
              <a:t>. Air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air yang </a:t>
            </a:r>
            <a:r>
              <a:rPr lang="en-US" sz="1900" dirty="0" err="1"/>
              <a:t>keluar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bumi</a:t>
            </a:r>
            <a:r>
              <a:rPr lang="en-US" sz="1900" dirty="0"/>
              <a:t> </a:t>
            </a:r>
            <a:r>
              <a:rPr lang="en-US" sz="1900" dirty="0" err="1"/>
              <a:t>maupun</a:t>
            </a:r>
            <a:r>
              <a:rPr lang="en-US" sz="1900" dirty="0"/>
              <a:t> </a:t>
            </a:r>
            <a:r>
              <a:rPr lang="en-US" sz="1900" dirty="0" err="1"/>
              <a:t>turun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langit</a:t>
            </a:r>
            <a:r>
              <a:rPr lang="en-US" sz="1900" dirty="0"/>
              <a:t>. </a:t>
            </a:r>
            <a:r>
              <a:rPr lang="en-US" sz="1900" dirty="0" err="1"/>
              <a:t>Sebagaimana</a:t>
            </a:r>
            <a:r>
              <a:rPr lang="en-US" sz="1900" dirty="0"/>
              <a:t> Allah </a:t>
            </a:r>
            <a:r>
              <a:rPr lang="en-US" sz="1900" dirty="0" err="1"/>
              <a:t>Ta’ala</a:t>
            </a:r>
            <a:r>
              <a:rPr lang="en-US" sz="1900" dirty="0"/>
              <a:t> </a:t>
            </a:r>
            <a:r>
              <a:rPr lang="en-US" sz="1900" dirty="0" err="1"/>
              <a:t>berfirman</a:t>
            </a:r>
            <a:r>
              <a:rPr lang="en-US" sz="1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ar-AE" sz="2400" dirty="0"/>
              <a:t>وَأَنْزَلْنَا مِنَ السَّمَاءِ مَاءً طَهُورًا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ar-AE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ar-AE" sz="1900" dirty="0"/>
              <a:t>“</a:t>
            </a:r>
            <a:r>
              <a:rPr lang="en-US" sz="1900" dirty="0"/>
              <a:t>Dan Kami </a:t>
            </a:r>
            <a:r>
              <a:rPr lang="en-US" sz="1900" dirty="0" err="1"/>
              <a:t>turunkan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langit</a:t>
            </a:r>
            <a:r>
              <a:rPr lang="en-US" sz="1900" dirty="0"/>
              <a:t> air yang </a:t>
            </a:r>
            <a:r>
              <a:rPr lang="en-US" sz="1900" dirty="0" err="1"/>
              <a:t>suci</a:t>
            </a:r>
            <a:r>
              <a:rPr lang="en-US" sz="1900" dirty="0"/>
              <a:t>.” (QS. Al </a:t>
            </a:r>
            <a:r>
              <a:rPr lang="en-US" sz="1900" dirty="0" err="1"/>
              <a:t>Furqon</a:t>
            </a:r>
            <a:r>
              <a:rPr lang="en-US" sz="1900" dirty="0"/>
              <a:t>: 48)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Yang juga </a:t>
            </a:r>
            <a:r>
              <a:rPr lang="en-US" sz="1900" dirty="0" err="1"/>
              <a:t>termasuk</a:t>
            </a:r>
            <a:r>
              <a:rPr lang="en-US" sz="1900" dirty="0"/>
              <a:t> air </a:t>
            </a:r>
            <a:r>
              <a:rPr lang="en-US" sz="1900" dirty="0" err="1"/>
              <a:t>muthlaq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air </a:t>
            </a:r>
            <a:r>
              <a:rPr lang="en-US" sz="1900" dirty="0" err="1"/>
              <a:t>sungai</a:t>
            </a:r>
            <a:r>
              <a:rPr lang="en-US" sz="1900" dirty="0"/>
              <a:t>, air </a:t>
            </a:r>
            <a:r>
              <a:rPr lang="en-US" sz="1900" dirty="0" err="1"/>
              <a:t>salju</a:t>
            </a:r>
            <a:r>
              <a:rPr lang="en-US" sz="1900" dirty="0"/>
              <a:t>, </a:t>
            </a:r>
            <a:r>
              <a:rPr lang="en-US" sz="1900" dirty="0" err="1"/>
              <a:t>embun</a:t>
            </a:r>
            <a:r>
              <a:rPr lang="en-US" sz="1900" dirty="0"/>
              <a:t>, dan air </a:t>
            </a:r>
            <a:r>
              <a:rPr lang="en-US" sz="1900" dirty="0" err="1"/>
              <a:t>sumur</a:t>
            </a:r>
            <a:r>
              <a:rPr lang="en-US" sz="1900" dirty="0"/>
              <a:t> </a:t>
            </a:r>
            <a:r>
              <a:rPr lang="en-US" sz="1900" dirty="0" err="1"/>
              <a:t>kecuali</a:t>
            </a:r>
            <a:r>
              <a:rPr lang="en-US" sz="1900" dirty="0"/>
              <a:t> </a:t>
            </a:r>
            <a:r>
              <a:rPr lang="en-US" sz="1900" dirty="0" err="1"/>
              <a:t>jika</a:t>
            </a:r>
            <a:r>
              <a:rPr lang="en-US" sz="1900" dirty="0"/>
              <a:t> air-air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berubah</a:t>
            </a:r>
            <a:r>
              <a:rPr lang="en-US" sz="1900" dirty="0"/>
              <a:t>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begitu</a:t>
            </a:r>
            <a:r>
              <a:rPr lang="en-US" sz="1900" dirty="0"/>
              <a:t> lama </a:t>
            </a:r>
            <a:r>
              <a:rPr lang="en-US" sz="1900" dirty="0" err="1"/>
              <a:t>dibiarkan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bercampur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benda</a:t>
            </a:r>
            <a:r>
              <a:rPr lang="en-US" sz="1900" dirty="0"/>
              <a:t> yang </a:t>
            </a:r>
            <a:r>
              <a:rPr lang="en-US" sz="1900" dirty="0" err="1"/>
              <a:t>suci</a:t>
            </a:r>
            <a:r>
              <a:rPr lang="en-US" sz="1900" dirty="0"/>
              <a:t> </a:t>
            </a:r>
            <a:r>
              <a:rPr lang="en-US" sz="1900" dirty="0" err="1"/>
              <a:t>sehingga</a:t>
            </a:r>
            <a:r>
              <a:rPr lang="en-US" sz="1900" dirty="0"/>
              <a:t> air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</a:t>
            </a:r>
            <a:r>
              <a:rPr lang="en-US" sz="1900" dirty="0" err="1"/>
              <a:t>lagi</a:t>
            </a:r>
            <a:r>
              <a:rPr lang="en-US" sz="1900" dirty="0"/>
              <a:t> air </a:t>
            </a:r>
            <a:r>
              <a:rPr lang="en-US" sz="1900" dirty="0" err="1"/>
              <a:t>muthlaq</a:t>
            </a:r>
            <a:r>
              <a:rPr lang="en-US" sz="19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/>
              <a:t>Begitu</a:t>
            </a:r>
            <a:r>
              <a:rPr lang="en-US" sz="1900" dirty="0"/>
              <a:t> pula yang </a:t>
            </a:r>
            <a:r>
              <a:rPr lang="en-US" sz="1900" dirty="0" err="1"/>
              <a:t>termasuk</a:t>
            </a:r>
            <a:r>
              <a:rPr lang="en-US" sz="1900" dirty="0"/>
              <a:t> air </a:t>
            </a:r>
            <a:r>
              <a:rPr lang="en-US" sz="1900" dirty="0" err="1"/>
              <a:t>muthlaq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air </a:t>
            </a:r>
            <a:r>
              <a:rPr lang="en-US" sz="1900" dirty="0" err="1"/>
              <a:t>laut</a:t>
            </a:r>
            <a:r>
              <a:rPr lang="en-US" sz="1900" dirty="0"/>
              <a:t>. Nabi </a:t>
            </a:r>
            <a:r>
              <a:rPr lang="en-US" sz="1900" dirty="0" err="1"/>
              <a:t>shallallahu</a:t>
            </a:r>
            <a:r>
              <a:rPr lang="en-US" sz="1900" dirty="0"/>
              <a:t> ‘</a:t>
            </a:r>
            <a:r>
              <a:rPr lang="en-US" sz="1900" dirty="0" err="1"/>
              <a:t>alaihi</a:t>
            </a:r>
            <a:r>
              <a:rPr lang="en-US" sz="1900" dirty="0"/>
              <a:t> </a:t>
            </a:r>
            <a:r>
              <a:rPr lang="en-US" sz="1900" dirty="0" err="1"/>
              <a:t>wa</a:t>
            </a:r>
            <a:r>
              <a:rPr lang="en-US" sz="1900" dirty="0"/>
              <a:t> </a:t>
            </a:r>
            <a:r>
              <a:rPr lang="en-US" sz="1900" dirty="0" err="1"/>
              <a:t>sallam</a:t>
            </a:r>
            <a:r>
              <a:rPr lang="en-US" sz="1900" dirty="0"/>
              <a:t> </a:t>
            </a:r>
            <a:r>
              <a:rPr lang="en-US" sz="1900" dirty="0" err="1"/>
              <a:t>pernah</a:t>
            </a:r>
            <a:r>
              <a:rPr lang="en-US" sz="1900" dirty="0"/>
              <a:t> </a:t>
            </a:r>
            <a:r>
              <a:rPr lang="en-US" sz="1900" dirty="0" err="1"/>
              <a:t>ditanyakan</a:t>
            </a:r>
            <a:r>
              <a:rPr lang="en-US" sz="1900" dirty="0"/>
              <a:t> </a:t>
            </a:r>
            <a:r>
              <a:rPr lang="en-US" sz="1900" dirty="0" err="1"/>
              <a:t>mengenai</a:t>
            </a:r>
            <a:r>
              <a:rPr lang="en-US" sz="1900" dirty="0"/>
              <a:t> air </a:t>
            </a:r>
            <a:r>
              <a:rPr lang="en-US" sz="1900" dirty="0" err="1"/>
              <a:t>laut</a:t>
            </a:r>
            <a:r>
              <a:rPr lang="en-US" sz="1900" dirty="0"/>
              <a:t>, </a:t>
            </a:r>
            <a:r>
              <a:rPr lang="en-US" sz="1900" dirty="0" err="1"/>
              <a:t>beliau</a:t>
            </a:r>
            <a:r>
              <a:rPr lang="en-US" sz="1900" dirty="0"/>
              <a:t> pun </a:t>
            </a:r>
            <a:r>
              <a:rPr lang="en-US" sz="1900" dirty="0" err="1"/>
              <a:t>menjawab</a:t>
            </a:r>
            <a:r>
              <a:rPr lang="en-US" sz="1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ar-AE" sz="2400" dirty="0"/>
              <a:t>هُوَ الطَّهُورُ مَاؤُهُ الْحِلُّ مَيْتَتُهُ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ar-AE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ar-AE" sz="1900" dirty="0"/>
              <a:t>“</a:t>
            </a:r>
            <a:r>
              <a:rPr lang="en-US" sz="1900" dirty="0"/>
              <a:t>Air </a:t>
            </a:r>
            <a:r>
              <a:rPr lang="en-US" sz="1900" dirty="0" err="1"/>
              <a:t>laut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thohur</a:t>
            </a:r>
            <a:r>
              <a:rPr lang="en-US" sz="1900" dirty="0"/>
              <a:t> (</a:t>
            </a:r>
            <a:r>
              <a:rPr lang="en-US" sz="1900" dirty="0" err="1"/>
              <a:t>suci</a:t>
            </a:r>
            <a:r>
              <a:rPr lang="en-US" sz="1900" dirty="0"/>
              <a:t> </a:t>
            </a:r>
            <a:r>
              <a:rPr lang="en-US" sz="1900" dirty="0" err="1"/>
              <a:t>lagi</a:t>
            </a:r>
            <a:r>
              <a:rPr lang="en-US" sz="1900" dirty="0"/>
              <a:t> </a:t>
            </a:r>
            <a:r>
              <a:rPr lang="en-US" sz="1900" dirty="0" err="1"/>
              <a:t>mensucikan</a:t>
            </a:r>
            <a:r>
              <a:rPr lang="en-US" sz="1900" dirty="0"/>
              <a:t>), </a:t>
            </a:r>
            <a:r>
              <a:rPr lang="en-US" sz="1900" dirty="0" err="1"/>
              <a:t>bahkan</a:t>
            </a:r>
            <a:r>
              <a:rPr lang="en-US" sz="1900" dirty="0"/>
              <a:t> </a:t>
            </a:r>
            <a:r>
              <a:rPr lang="en-US" sz="1900" dirty="0" err="1"/>
              <a:t>bangkainya</a:t>
            </a:r>
            <a:r>
              <a:rPr lang="en-US" sz="1900" dirty="0"/>
              <a:t> pun halal.” 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Air-air </a:t>
            </a:r>
            <a:r>
              <a:rPr lang="en-US" sz="1900" dirty="0" err="1"/>
              <a:t>inilah</a:t>
            </a:r>
            <a:r>
              <a:rPr lang="en-US" sz="1900" dirty="0"/>
              <a:t> yang </a:t>
            </a:r>
            <a:r>
              <a:rPr lang="en-US" sz="1900" dirty="0" err="1"/>
              <a:t>boleh</a:t>
            </a:r>
            <a:r>
              <a:rPr lang="en-US" sz="1900" dirty="0"/>
              <a:t>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berwudhu</a:t>
            </a:r>
            <a:r>
              <a:rPr lang="en-US" sz="1900" dirty="0"/>
              <a:t> dan mandi </a:t>
            </a:r>
            <a:r>
              <a:rPr lang="en-US" sz="1900" dirty="0" err="1"/>
              <a:t>tanpa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perselisihan</a:t>
            </a:r>
            <a:r>
              <a:rPr lang="en-US" sz="1900" dirty="0"/>
              <a:t> </a:t>
            </a:r>
            <a:r>
              <a:rPr lang="en-US" sz="1900" dirty="0" err="1"/>
              <a:t>pendapat</a:t>
            </a:r>
            <a:r>
              <a:rPr lang="en-US" sz="1900" dirty="0"/>
              <a:t> </a:t>
            </a:r>
            <a:r>
              <a:rPr lang="en-US" sz="1900" dirty="0" err="1"/>
              <a:t>antara</a:t>
            </a:r>
            <a:r>
              <a:rPr lang="en-US" sz="1900" dirty="0"/>
              <a:t> para ulama.</a:t>
            </a:r>
          </a:p>
        </p:txBody>
      </p:sp>
    </p:spTree>
    <p:extLst>
      <p:ext uri="{BB962C8B-B14F-4D97-AF65-F5344CB8AC3E}">
        <p14:creationId xmlns:p14="http://schemas.microsoft.com/office/powerpoint/2010/main" val="36822169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0DBD-7D2B-4373-A7A1-3297A5CA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2318"/>
            <a:ext cx="5461000" cy="751682"/>
          </a:xfrm>
        </p:spPr>
        <p:txBody>
          <a:bodyPr/>
          <a:lstStyle/>
          <a:p>
            <a:pPr algn="ctr"/>
            <a:r>
              <a:rPr lang="en-US" b="1" dirty="0"/>
              <a:t>2. Air </a:t>
            </a:r>
            <a:r>
              <a:rPr lang="en-US" b="1" dirty="0" err="1"/>
              <a:t>Musyamas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D11-B870-4B37-B175-1585F6C1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0"/>
            <a:ext cx="6311900" cy="4953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Air </a:t>
            </a:r>
            <a:r>
              <a:rPr lang="en-US" b="1" dirty="0" err="1"/>
              <a:t>musyammas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air yang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air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sinar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air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dimakruhkan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wilayah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yang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bejana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naqdain</a:t>
            </a:r>
            <a:r>
              <a:rPr lang="en-US" dirty="0"/>
              <a:t> (</a:t>
            </a:r>
            <a:r>
              <a:rPr lang="en-US" dirty="0" err="1"/>
              <a:t>emas</a:t>
            </a:r>
            <a:r>
              <a:rPr lang="en-US" dirty="0"/>
              <a:t> dan </a:t>
            </a:r>
            <a:r>
              <a:rPr lang="en-US" dirty="0" err="1"/>
              <a:t>perak</a:t>
            </a:r>
            <a:r>
              <a:rPr lang="en-US" dirty="0"/>
              <a:t>)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jernihnya</a:t>
            </a:r>
            <a:r>
              <a:rPr lang="en-US" dirty="0"/>
              <a:t> inti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,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kemakruhannya</a:t>
            </a:r>
            <a:r>
              <a:rPr lang="en-US" dirty="0"/>
              <a:t>.</a:t>
            </a:r>
          </a:p>
        </p:txBody>
      </p:sp>
      <p:pic>
        <p:nvPicPr>
          <p:cNvPr id="3074" name="Picture 2" descr="Pengaruh Cahaya Terhadap Pertumbuhan Ikan – AGRICPEDIA">
            <a:extLst>
              <a:ext uri="{FF2B5EF4-FFF2-40B4-BE49-F238E27FC236}">
                <a16:creationId xmlns:a16="http://schemas.microsoft.com/office/drawing/2014/main" id="{A0708D5C-EEA3-4727-8B91-1E2A8FB15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4"/>
          <a:stretch/>
        </p:blipFill>
        <p:spPr bwMode="auto">
          <a:xfrm>
            <a:off x="6980503" y="0"/>
            <a:ext cx="5211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16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BDC-286E-443C-A0BF-E024AB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4219"/>
            <a:ext cx="5676900" cy="7770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3a. Air </a:t>
            </a:r>
            <a:r>
              <a:rPr lang="en-US" sz="3600" b="1" dirty="0" err="1"/>
              <a:t>Mustakmal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C3D3-5319-4609-A04F-E00F12B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1301"/>
            <a:ext cx="6299200" cy="5143499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000" i="0" dirty="0">
                <a:effectLst/>
              </a:rPr>
              <a:t>Yang </a:t>
            </a:r>
            <a:r>
              <a:rPr lang="en-US" sz="2000" i="0" dirty="0" err="1">
                <a:effectLst/>
              </a:rPr>
              <a:t>dimaksud</a:t>
            </a:r>
            <a:r>
              <a:rPr lang="en-US" sz="2000" i="0" dirty="0">
                <a:effectLst/>
              </a:rPr>
              <a:t> air </a:t>
            </a:r>
            <a:r>
              <a:rPr lang="en-US" sz="2000" b="1" i="0" dirty="0" err="1">
                <a:effectLst/>
              </a:rPr>
              <a:t>musta’mal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adalah</a:t>
            </a:r>
            <a:r>
              <a:rPr lang="en-US" sz="2000" i="0" dirty="0">
                <a:effectLst/>
              </a:rPr>
              <a:t> air yang </a:t>
            </a:r>
            <a:r>
              <a:rPr lang="en-US" sz="2000" i="0" dirty="0" err="1">
                <a:effectLst/>
              </a:rPr>
              <a:t>jatuh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dari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anggota</a:t>
            </a:r>
            <a:r>
              <a:rPr lang="en-US" sz="2000" i="0" dirty="0">
                <a:effectLst/>
              </a:rPr>
              <a:t> wudhu orang yang </a:t>
            </a:r>
            <a:r>
              <a:rPr lang="en-US" sz="2000" i="0" dirty="0" err="1">
                <a:effectLst/>
              </a:rPr>
              <a:t>berwudhu</a:t>
            </a:r>
            <a:r>
              <a:rPr lang="en-US" sz="2000" i="0" dirty="0">
                <a:effectLst/>
              </a:rPr>
              <a:t>. </a:t>
            </a:r>
            <a:r>
              <a:rPr lang="en-US" sz="2000" i="0" dirty="0" err="1">
                <a:effectLst/>
              </a:rPr>
              <a:t>Atau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gampangnya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kita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sebut</a:t>
            </a:r>
            <a:r>
              <a:rPr lang="en-US" sz="2000" i="0" dirty="0">
                <a:effectLst/>
              </a:rPr>
              <a:t> air </a:t>
            </a:r>
            <a:r>
              <a:rPr lang="en-US" sz="2000" i="0" dirty="0" err="1">
                <a:effectLst/>
              </a:rPr>
              <a:t>musta’mal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dengan</a:t>
            </a:r>
            <a:r>
              <a:rPr lang="en-US" sz="2000" i="0" dirty="0">
                <a:effectLst/>
              </a:rPr>
              <a:t> air </a:t>
            </a:r>
            <a:r>
              <a:rPr lang="en-US" sz="2000" i="0" dirty="0" err="1">
                <a:effectLst/>
              </a:rPr>
              <a:t>bekas</a:t>
            </a:r>
            <a:r>
              <a:rPr lang="en-US" sz="2000" i="0" dirty="0">
                <a:effectLst/>
              </a:rPr>
              <a:t> wudhu.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000" i="0" dirty="0">
                <a:effectLst/>
              </a:rPr>
              <a:t>Para ulama </a:t>
            </a:r>
            <a:r>
              <a:rPr lang="en-US" sz="2000" i="0" dirty="0" err="1">
                <a:effectLst/>
              </a:rPr>
              <a:t>berselisih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apakah</a:t>
            </a:r>
            <a:r>
              <a:rPr lang="en-US" sz="2000" i="0" dirty="0">
                <a:effectLst/>
              </a:rPr>
              <a:t> air </a:t>
            </a:r>
            <a:r>
              <a:rPr lang="en-US" sz="2000" i="0" dirty="0" err="1">
                <a:effectLst/>
              </a:rPr>
              <a:t>ini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masih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disebut</a:t>
            </a:r>
            <a:r>
              <a:rPr lang="en-US" sz="2000" i="0" dirty="0">
                <a:effectLst/>
              </a:rPr>
              <a:t> air yang </a:t>
            </a:r>
            <a:r>
              <a:rPr lang="en-US" sz="2000" i="0" dirty="0" err="1">
                <a:effectLst/>
              </a:rPr>
              <a:t>bisa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mensucikan</a:t>
            </a:r>
            <a:r>
              <a:rPr lang="en-US" sz="2000" i="0" dirty="0">
                <a:effectLst/>
              </a:rPr>
              <a:t> (</a:t>
            </a:r>
            <a:r>
              <a:rPr lang="en-US" sz="2000" i="1" dirty="0" err="1">
                <a:effectLst/>
              </a:rPr>
              <a:t>muthohhir</a:t>
            </a:r>
            <a:r>
              <a:rPr lang="en-US" sz="2000" i="0" dirty="0">
                <a:effectLst/>
              </a:rPr>
              <a:t>) </a:t>
            </a:r>
            <a:r>
              <a:rPr lang="en-US" sz="2000" i="0" dirty="0" err="1">
                <a:effectLst/>
              </a:rPr>
              <a:t>ataukah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tidak</a:t>
            </a:r>
            <a:r>
              <a:rPr lang="en-US" sz="2000" i="0" dirty="0">
                <a:effectLst/>
              </a:rPr>
              <a:t>.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000" i="0" dirty="0" err="1">
                <a:effectLst/>
              </a:rPr>
              <a:t>Namun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yang </a:t>
            </a:r>
            <a:r>
              <a:rPr lang="en-US" sz="2000" i="0" dirty="0" err="1">
                <a:effectLst/>
              </a:rPr>
              <a:t>lebih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kuat</a:t>
            </a:r>
            <a:r>
              <a:rPr lang="en-US" sz="2000" i="0" dirty="0">
                <a:effectLst/>
              </a:rPr>
              <a:t>, air </a:t>
            </a:r>
            <a:r>
              <a:rPr lang="en-US" sz="2000" i="0" dirty="0" err="1">
                <a:effectLst/>
              </a:rPr>
              <a:t>musta’mal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termasuk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air </a:t>
            </a:r>
            <a:r>
              <a:rPr lang="en-US" sz="2000" b="1" i="1" dirty="0" err="1">
                <a:solidFill>
                  <a:srgbClr val="FF0000"/>
                </a:solidFill>
                <a:effectLst/>
              </a:rPr>
              <a:t>muthohhir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 (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mensucikan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,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berarti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bisa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digunakan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untuk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</a:rPr>
              <a:t>berwudhu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 dan mandi</a:t>
            </a:r>
            <a:r>
              <a:rPr lang="en-US" sz="2000" i="0" dirty="0">
                <a:effectLst/>
              </a:rPr>
              <a:t>) </a:t>
            </a:r>
            <a:r>
              <a:rPr lang="en-US" sz="2000" i="0" dirty="0" err="1">
                <a:effectLst/>
              </a:rPr>
              <a:t>selama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ia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tidak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keluar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dari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nama</a:t>
            </a:r>
            <a:r>
              <a:rPr lang="en-US" sz="2000" i="0" dirty="0">
                <a:effectLst/>
              </a:rPr>
              <a:t> air </a:t>
            </a:r>
            <a:r>
              <a:rPr lang="en-US" sz="2000" i="0" dirty="0" err="1">
                <a:effectLst/>
              </a:rPr>
              <a:t>muthlaq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atau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tidak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menjadi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najis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disebabkan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tercampur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dengan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sesuatu</a:t>
            </a:r>
            <a:r>
              <a:rPr lang="en-US" sz="2000" i="0" dirty="0">
                <a:effectLst/>
              </a:rPr>
              <a:t> yang </a:t>
            </a:r>
            <a:r>
              <a:rPr lang="en-US" sz="2000" i="0" dirty="0" err="1">
                <a:effectLst/>
              </a:rPr>
              <a:t>najis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sehingga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merubah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bau</a:t>
            </a:r>
            <a:r>
              <a:rPr lang="en-US" sz="2000" i="0" dirty="0">
                <a:effectLst/>
              </a:rPr>
              <a:t>, rasa </a:t>
            </a:r>
            <a:r>
              <a:rPr lang="en-US" sz="2000" i="0" dirty="0" err="1">
                <a:effectLst/>
              </a:rPr>
              <a:t>atau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warnanya</a:t>
            </a:r>
            <a:r>
              <a:rPr lang="en-US" sz="2000" i="0" dirty="0">
                <a:effectLst/>
              </a:rPr>
              <a:t>. </a:t>
            </a:r>
            <a:r>
              <a:rPr lang="en-US" sz="2000" i="0" dirty="0" err="1">
                <a:effectLst/>
              </a:rPr>
              <a:t>Inilah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yang </a:t>
            </a:r>
            <a:r>
              <a:rPr lang="en-US" sz="2000" i="0" dirty="0" err="1">
                <a:effectLst/>
              </a:rPr>
              <a:t>dianut</a:t>
            </a:r>
            <a:r>
              <a:rPr lang="en-US" sz="2000" i="0" dirty="0">
                <a:effectLst/>
              </a:rPr>
              <a:t> oleh ‘Ali bin Abi </a:t>
            </a:r>
            <a:r>
              <a:rPr lang="en-US" sz="2000" i="0" dirty="0" err="1">
                <a:effectLst/>
              </a:rPr>
              <a:t>Tholib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Ibnu</a:t>
            </a:r>
            <a:r>
              <a:rPr lang="en-US" sz="2000" i="0" dirty="0">
                <a:effectLst/>
              </a:rPr>
              <a:t> ‘Umar, Abu </a:t>
            </a:r>
            <a:r>
              <a:rPr lang="en-US" sz="2000" i="0" dirty="0" err="1">
                <a:effectLst/>
              </a:rPr>
              <a:t>Umamah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sekelompok</a:t>
            </a:r>
            <a:r>
              <a:rPr lang="en-US" sz="2000" i="0" dirty="0">
                <a:effectLst/>
              </a:rPr>
              <a:t> ulama </a:t>
            </a:r>
            <a:r>
              <a:rPr lang="en-US" sz="2000" i="0" dirty="0" err="1">
                <a:effectLst/>
              </a:rPr>
              <a:t>salaf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yang </a:t>
            </a:r>
            <a:r>
              <a:rPr lang="en-US" sz="2000" i="0" dirty="0" err="1">
                <a:effectLst/>
              </a:rPr>
              <a:t>masyhur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dari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Malikiyah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merupakan</a:t>
            </a:r>
            <a:r>
              <a:rPr lang="en-US" sz="2000" i="0" dirty="0">
                <a:effectLst/>
              </a:rPr>
              <a:t> salah </a:t>
            </a:r>
            <a:r>
              <a:rPr lang="en-US" sz="2000" i="0" dirty="0" err="1">
                <a:effectLst/>
              </a:rPr>
              <a:t>satu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dari</a:t>
            </a:r>
            <a:r>
              <a:rPr lang="en-US" sz="2000" i="0" dirty="0">
                <a:effectLst/>
              </a:rPr>
              <a:t> Imam </a:t>
            </a:r>
            <a:r>
              <a:rPr lang="en-US" sz="2000" i="0" dirty="0" err="1">
                <a:effectLst/>
              </a:rPr>
              <a:t>Asy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Syafi’i</a:t>
            </a:r>
            <a:r>
              <a:rPr lang="en-US" sz="2000" i="0" dirty="0">
                <a:effectLst/>
              </a:rPr>
              <a:t> dan Imam Ahmad, </a:t>
            </a:r>
            <a:r>
              <a:rPr lang="en-US" sz="2000" i="0" dirty="0" err="1">
                <a:effectLst/>
              </a:rPr>
              <a:t>pendapat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Ibnu</a:t>
            </a:r>
            <a:r>
              <a:rPr lang="en-US" sz="2000" i="0" dirty="0">
                <a:effectLst/>
              </a:rPr>
              <a:t> Hazm, </a:t>
            </a:r>
            <a:r>
              <a:rPr lang="en-US" sz="2000" i="0" dirty="0" err="1">
                <a:effectLst/>
              </a:rPr>
              <a:t>Ibnul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Mundzir</a:t>
            </a:r>
            <a:r>
              <a:rPr lang="en-US" sz="2000" i="0" dirty="0">
                <a:effectLst/>
              </a:rPr>
              <a:t> dan </a:t>
            </a:r>
            <a:r>
              <a:rPr lang="en-US" sz="2000" i="0" dirty="0" err="1">
                <a:effectLst/>
              </a:rPr>
              <a:t>Syaikhul</a:t>
            </a:r>
            <a:r>
              <a:rPr lang="en-US" sz="2000" i="0" dirty="0">
                <a:effectLst/>
              </a:rPr>
              <a:t> Islam </a:t>
            </a:r>
            <a:r>
              <a:rPr lang="en-US" sz="2000" i="0" dirty="0" err="1">
                <a:effectLst/>
              </a:rPr>
              <a:t>Ibnu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Taimiyah</a:t>
            </a:r>
            <a:r>
              <a:rPr lang="en-US" sz="2000" i="0" dirty="0">
                <a:effectLst/>
              </a:rPr>
              <a:t>.</a:t>
            </a:r>
          </a:p>
        </p:txBody>
      </p:sp>
      <p:pic>
        <p:nvPicPr>
          <p:cNvPr id="4098" name="Picture 2" descr="Bisakah Air Musta'mal digunakan untuk Bersuci?">
            <a:extLst>
              <a:ext uri="{FF2B5EF4-FFF2-40B4-BE49-F238E27FC236}">
                <a16:creationId xmlns:a16="http://schemas.microsoft.com/office/drawing/2014/main" id="{A6AFEF0A-EB73-42BB-98FC-F8C2EC5E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r="12033"/>
          <a:stretch/>
        </p:blipFill>
        <p:spPr bwMode="auto">
          <a:xfrm>
            <a:off x="7188200" y="0"/>
            <a:ext cx="500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461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BDC-286E-443C-A0BF-E024AB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618"/>
            <a:ext cx="6019800" cy="7770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3b. Air </a:t>
            </a:r>
            <a:r>
              <a:rPr lang="en-US" sz="3200" b="1" dirty="0" err="1"/>
              <a:t>tercampur</a:t>
            </a:r>
            <a:r>
              <a:rPr lang="en-US" sz="3200" b="1" dirty="0"/>
              <a:t> </a:t>
            </a:r>
            <a:r>
              <a:rPr lang="en-US" sz="3200" b="1" dirty="0" err="1"/>
              <a:t>benda</a:t>
            </a:r>
            <a:r>
              <a:rPr lang="en-US" sz="3200" b="1" dirty="0"/>
              <a:t> </a:t>
            </a:r>
            <a:r>
              <a:rPr lang="en-US" sz="3200" b="1" dirty="0" err="1"/>
              <a:t>suci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C3D3-5319-4609-A04F-E00F12B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63700"/>
            <a:ext cx="7277100" cy="51943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1. Jika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tercampur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dan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 dan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air (air </a:t>
            </a:r>
            <a:r>
              <a:rPr lang="en-US" dirty="0" err="1"/>
              <a:t>muthlaq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berwudhu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air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 yang </a:t>
            </a:r>
            <a:r>
              <a:rPr lang="en-US" dirty="0" err="1"/>
              <a:t>berukuran</a:t>
            </a:r>
            <a:r>
              <a:rPr lang="en-US" dirty="0"/>
              <a:t> 300 liter </a:t>
            </a:r>
            <a:r>
              <a:rPr lang="en-US" dirty="0" err="1"/>
              <a:t>kemasukan</a:t>
            </a:r>
            <a:r>
              <a:rPr lang="en-US" dirty="0"/>
              <a:t> </a:t>
            </a:r>
            <a:r>
              <a:rPr lang="en-US" dirty="0" err="1"/>
              <a:t>sabun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seukuran</a:t>
            </a:r>
            <a:r>
              <a:rPr lang="en-US" dirty="0"/>
              <a:t> 2 mm,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dan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berwudhu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2. Jika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tercampur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air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air (air </a:t>
            </a:r>
            <a:r>
              <a:rPr lang="en-US" dirty="0" err="1"/>
              <a:t>muthlaq</a:t>
            </a:r>
            <a:r>
              <a:rPr lang="en-US" dirty="0"/>
              <a:t>),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“</a:t>
            </a:r>
            <a:r>
              <a:rPr lang="en-US" dirty="0" err="1"/>
              <a:t>embel-embel</a:t>
            </a:r>
            <a:r>
              <a:rPr lang="en-US" dirty="0"/>
              <a:t>”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tercampur</a:t>
            </a:r>
            <a:r>
              <a:rPr lang="en-US" dirty="0"/>
              <a:t> </a:t>
            </a:r>
            <a:r>
              <a:rPr lang="en-US" dirty="0" err="1"/>
              <a:t>sabun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air </a:t>
            </a:r>
            <a:r>
              <a:rPr lang="en-US" dirty="0" err="1"/>
              <a:t>sabun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tercampur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air </a:t>
            </a:r>
            <a:r>
              <a:rPr lang="en-US" dirty="0" err="1"/>
              <a:t>teh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air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air </a:t>
            </a:r>
            <a:r>
              <a:rPr lang="en-US" dirty="0" err="1"/>
              <a:t>muthlaq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bersuci</a:t>
            </a:r>
            <a:r>
              <a:rPr lang="en-US" dirty="0"/>
              <a:t> (</a:t>
            </a:r>
            <a:r>
              <a:rPr lang="en-US" dirty="0" err="1"/>
              <a:t>berwudhu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mandi)</a:t>
            </a:r>
          </a:p>
        </p:txBody>
      </p:sp>
      <p:pic>
        <p:nvPicPr>
          <p:cNvPr id="5122" name="Picture 2" descr="Hukum Berwudu dan Mandi Junub Menggunakan Air yang Tercampur Sabun |  Bincang Syariah">
            <a:extLst>
              <a:ext uri="{FF2B5EF4-FFF2-40B4-BE49-F238E27FC236}">
                <a16:creationId xmlns:a16="http://schemas.microsoft.com/office/drawing/2014/main" id="{94D78A5B-E79A-452B-BABD-41537A21D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r="60256"/>
          <a:stretch/>
        </p:blipFill>
        <p:spPr bwMode="auto">
          <a:xfrm>
            <a:off x="7734300" y="-193676"/>
            <a:ext cx="4457700" cy="705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495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4447</Words>
  <Application>Microsoft Office PowerPoint</Application>
  <PresentationFormat>Widescreen</PresentationFormat>
  <Paragraphs>302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STHupo</vt:lpstr>
      <vt:lpstr>-apple-system</vt:lpstr>
      <vt:lpstr>Arial</vt:lpstr>
      <vt:lpstr>Bahnschrift Condensed</vt:lpstr>
      <vt:lpstr>Calibri</vt:lpstr>
      <vt:lpstr>Calibri Light</vt:lpstr>
      <vt:lpstr>Google Sans</vt:lpstr>
      <vt:lpstr>Helvetica Neue</vt:lpstr>
      <vt:lpstr>inherit</vt:lpstr>
      <vt:lpstr>Roboto</vt:lpstr>
      <vt:lpstr>Segoe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DEFINISI THAHARAH</vt:lpstr>
      <vt:lpstr>Air yang boleh digunakan untuk bersuci</vt:lpstr>
      <vt:lpstr>Macam – macam Air</vt:lpstr>
      <vt:lpstr>1. Air Mutlak</vt:lpstr>
      <vt:lpstr>2. Air Musyamas</vt:lpstr>
      <vt:lpstr>3a. Air Mustakmal</vt:lpstr>
      <vt:lpstr>3b. Air tercampur benda suci</vt:lpstr>
      <vt:lpstr>4. Air Najis</vt:lpstr>
      <vt:lpstr>Wudhu</vt:lpstr>
      <vt:lpstr>1. Syarat Wudhu</vt:lpstr>
      <vt:lpstr>1. Syarat Wudhu</vt:lpstr>
      <vt:lpstr>2. Syarat Sah Mandi dan Wudhu Tambahan</vt:lpstr>
      <vt:lpstr>3. Sunnah-Sunnah Wudhu</vt:lpstr>
      <vt:lpstr>4. Tata Cara Wudhu</vt:lpstr>
      <vt:lpstr>Tata Cara Wudhu</vt:lpstr>
      <vt:lpstr>Tata Cara Wudhu</vt:lpstr>
      <vt:lpstr>5. Pembatal – pembatal Wudhu</vt:lpstr>
      <vt:lpstr>Tayamum</vt:lpstr>
      <vt:lpstr>1. Dalil Tayamum</vt:lpstr>
      <vt:lpstr>2. Kapan Dibolehkan untuk Tayamum?</vt:lpstr>
      <vt:lpstr>3. Tayamum Pengganti Bersuci dengan Air</vt:lpstr>
      <vt:lpstr>4. Tata cara Tayamum</vt:lpstr>
      <vt:lpstr>Mengusap khuf (sepatu) ketika berwudhu</vt:lpstr>
      <vt:lpstr>PowerPoint Presentation</vt:lpstr>
      <vt:lpstr>Syarat bolehnya mengusap khuf</vt:lpstr>
      <vt:lpstr>PowerPoint Presentation</vt:lpstr>
      <vt:lpstr>Cara Mengusap Khuf</vt:lpstr>
      <vt:lpstr>PowerPoint Presentation</vt:lpstr>
      <vt:lpstr>PowerPoint Presentation</vt:lpstr>
      <vt:lpstr>References</vt:lpstr>
      <vt:lpstr>Tugas - 3</vt:lpstr>
      <vt:lpstr>Tugas - 3</vt:lpstr>
      <vt:lpstr>SEMOGA ALLAH MEMBERI TAUFIK &amp; HIDAYAH JAZAKUMULLAHU KHAIRAN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Reviewer</cp:lastModifiedBy>
  <cp:revision>147</cp:revision>
  <dcterms:created xsi:type="dcterms:W3CDTF">2019-10-17T04:58:05Z</dcterms:created>
  <dcterms:modified xsi:type="dcterms:W3CDTF">2024-08-30T09:51:17Z</dcterms:modified>
</cp:coreProperties>
</file>