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72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72" r:id="rId13"/>
    <p:sldId id="373" r:id="rId14"/>
    <p:sldId id="371" r:id="rId15"/>
    <p:sldId id="370" r:id="rId16"/>
    <p:sldId id="367" r:id="rId17"/>
    <p:sldId id="368" r:id="rId18"/>
    <p:sldId id="369" r:id="rId19"/>
    <p:sldId id="375" r:id="rId20"/>
    <p:sldId id="374" r:id="rId21"/>
    <p:sldId id="376" r:id="rId22"/>
    <p:sldId id="268" r:id="rId23"/>
    <p:sldId id="325" r:id="rId24"/>
    <p:sldId id="30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86263" autoAdjust="0"/>
  </p:normalViewPr>
  <p:slideViewPr>
    <p:cSldViewPr snapToGrid="0">
      <p:cViewPr varScale="1">
        <p:scale>
          <a:sx n="37" d="100"/>
          <a:sy n="37" d="100"/>
        </p:scale>
        <p:origin x="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CCEDF-9247-4373-9F7C-75781AB111F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909C6-B595-4D4C-8EE1-2313DCF2A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63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SYTO3xs06fU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https://unsplash.com/photos/SYTO3xs06fU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97407-B638-486B-95E0-49CDA34EEF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1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C4BF6A-C909-45E1-ACE8-A2F7F59F49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8181D8-9946-4CD2-8940-091D71C8C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941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210AA-AAA4-436E-8A41-638FF7699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35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A17F3-30FA-4279-B697-E7D417D1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5978524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30/08/2024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57F3A-D45A-42FD-8297-19C9B208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78524"/>
            <a:ext cx="4114800" cy="36512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8E42B-3FAD-4703-8807-7C9443E0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978524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3848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2D9F81-77AF-4883-9ACA-DE18BB8B17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3529AB-9B30-40A6-8EE8-501E2F26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3456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A1970-55B6-47D4-875D-6FDCF2082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421082"/>
            <a:ext cx="10515600" cy="355369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C8026-1BC2-40D0-80FA-0FD667AE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86837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30/08/2024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5B1BA-C332-402F-B7EB-B3B65804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86837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1DBE-8C2E-46FF-8606-74F567EF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86837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6997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2EF27D1-E464-4E5D-A1F7-DF0B32DFFD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D72D8B-BE93-4C44-AAD1-0224585BE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39091"/>
            <a:ext cx="2628900" cy="4946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E7454-6605-4FC3-9743-9550A9C79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39089"/>
            <a:ext cx="7734300" cy="49460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9C7DF-388E-47EA-A075-7C9BAA28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48532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30/08/2024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792C-EC41-4AF2-8998-424B5BF0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48532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6FF75-51A7-4671-9B63-47C3AF80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8532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83040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B503959-1680-4BB1-B16A-1DB6342C78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540E69F-D516-4163-9FFD-22602CD896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D419794-EB8D-4754-8075-D65EF04BB0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AF8ECE-FA9E-454E-BA7B-C6691C7B66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959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51F4D5A-B439-4082-910A-DB0DD3D66C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764AED-2BD2-4F7A-B4AB-C49CDEE849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6F3A682-9B75-4246-A9FD-AAE1C1DF4C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96E97-7942-4CB1-B0BC-5E54B3B8CD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5981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894004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/>
          <p:cNvSpPr>
            <a:spLocks noGrp="1"/>
          </p:cNvSpPr>
          <p:nvPr>
            <p:ph type="pic" sz="quarter" idx="11"/>
          </p:nvPr>
        </p:nvSpPr>
        <p:spPr>
          <a:xfrm>
            <a:off x="-6349" y="0"/>
            <a:ext cx="12192000" cy="5019663"/>
          </a:xfrm>
          <a:custGeom>
            <a:avLst/>
            <a:gdLst>
              <a:gd name="connsiteX0" fmla="*/ 0 w 24387176"/>
              <a:gd name="connsiteY0" fmla="*/ 0 h 10039325"/>
              <a:gd name="connsiteX1" fmla="*/ 24387176 w 24387176"/>
              <a:gd name="connsiteY1" fmla="*/ 0 h 10039325"/>
              <a:gd name="connsiteX2" fmla="*/ 24387176 w 24387176"/>
              <a:gd name="connsiteY2" fmla="*/ 6418932 h 10039325"/>
              <a:gd name="connsiteX3" fmla="*/ 24323944 w 24387176"/>
              <a:gd name="connsiteY3" fmla="*/ 6485853 h 10039325"/>
              <a:gd name="connsiteX4" fmla="*/ 19805034 w 24387176"/>
              <a:gd name="connsiteY4" fmla="*/ 9556955 h 10039325"/>
              <a:gd name="connsiteX5" fmla="*/ 16501398 w 24387176"/>
              <a:gd name="connsiteY5" fmla="*/ 9999406 h 10039325"/>
              <a:gd name="connsiteX6" fmla="*/ 12135875 w 24387176"/>
              <a:gd name="connsiteY6" fmla="*/ 8642555 h 10039325"/>
              <a:gd name="connsiteX7" fmla="*/ 4702688 w 24387176"/>
              <a:gd name="connsiteY7" fmla="*/ 4778477 h 10039325"/>
              <a:gd name="connsiteX8" fmla="*/ 56802 w 24387176"/>
              <a:gd name="connsiteY8" fmla="*/ 4969746 h 10039325"/>
              <a:gd name="connsiteX9" fmla="*/ 0 w 24387176"/>
              <a:gd name="connsiteY9" fmla="*/ 4975264 h 10039325"/>
              <a:gd name="connsiteX0" fmla="*/ 0 w 24387176"/>
              <a:gd name="connsiteY0" fmla="*/ 0 h 10039325"/>
              <a:gd name="connsiteX1" fmla="*/ 24387176 w 24387176"/>
              <a:gd name="connsiteY1" fmla="*/ 0 h 10039325"/>
              <a:gd name="connsiteX2" fmla="*/ 24387176 w 24387176"/>
              <a:gd name="connsiteY2" fmla="*/ 6418932 h 10039325"/>
              <a:gd name="connsiteX3" fmla="*/ 24323944 w 24387176"/>
              <a:gd name="connsiteY3" fmla="*/ 6485853 h 10039325"/>
              <a:gd name="connsiteX4" fmla="*/ 19805034 w 24387176"/>
              <a:gd name="connsiteY4" fmla="*/ 9556955 h 10039325"/>
              <a:gd name="connsiteX5" fmla="*/ 16501398 w 24387176"/>
              <a:gd name="connsiteY5" fmla="*/ 9999406 h 10039325"/>
              <a:gd name="connsiteX6" fmla="*/ 12135875 w 24387176"/>
              <a:gd name="connsiteY6" fmla="*/ 8642555 h 10039325"/>
              <a:gd name="connsiteX7" fmla="*/ 5068448 w 24387176"/>
              <a:gd name="connsiteY7" fmla="*/ 5065860 h 10039325"/>
              <a:gd name="connsiteX8" fmla="*/ 56802 w 24387176"/>
              <a:gd name="connsiteY8" fmla="*/ 4969746 h 10039325"/>
              <a:gd name="connsiteX9" fmla="*/ 0 w 24387176"/>
              <a:gd name="connsiteY9" fmla="*/ 4975264 h 10039325"/>
              <a:gd name="connsiteX10" fmla="*/ 0 w 24387176"/>
              <a:gd name="connsiteY10" fmla="*/ 0 h 10039325"/>
              <a:gd name="connsiteX0" fmla="*/ 0 w 24387176"/>
              <a:gd name="connsiteY0" fmla="*/ 0 h 10039325"/>
              <a:gd name="connsiteX1" fmla="*/ 24387176 w 24387176"/>
              <a:gd name="connsiteY1" fmla="*/ 0 h 10039325"/>
              <a:gd name="connsiteX2" fmla="*/ 24387176 w 24387176"/>
              <a:gd name="connsiteY2" fmla="*/ 6418932 h 10039325"/>
              <a:gd name="connsiteX3" fmla="*/ 24323944 w 24387176"/>
              <a:gd name="connsiteY3" fmla="*/ 6485853 h 10039325"/>
              <a:gd name="connsiteX4" fmla="*/ 19805034 w 24387176"/>
              <a:gd name="connsiteY4" fmla="*/ 9556955 h 10039325"/>
              <a:gd name="connsiteX5" fmla="*/ 16501398 w 24387176"/>
              <a:gd name="connsiteY5" fmla="*/ 9999406 h 10039325"/>
              <a:gd name="connsiteX6" fmla="*/ 12135875 w 24387176"/>
              <a:gd name="connsiteY6" fmla="*/ 8642555 h 10039325"/>
              <a:gd name="connsiteX7" fmla="*/ 5068448 w 24387176"/>
              <a:gd name="connsiteY7" fmla="*/ 5065860 h 10039325"/>
              <a:gd name="connsiteX8" fmla="*/ 56802 w 24387176"/>
              <a:gd name="connsiteY8" fmla="*/ 4969746 h 10039325"/>
              <a:gd name="connsiteX9" fmla="*/ 0 w 24387176"/>
              <a:gd name="connsiteY9" fmla="*/ 4975264 h 10039325"/>
              <a:gd name="connsiteX10" fmla="*/ 0 w 24387176"/>
              <a:gd name="connsiteY10" fmla="*/ 0 h 10039325"/>
              <a:gd name="connsiteX0" fmla="*/ 0 w 24387176"/>
              <a:gd name="connsiteY0" fmla="*/ 0 h 10039325"/>
              <a:gd name="connsiteX1" fmla="*/ 24387176 w 24387176"/>
              <a:gd name="connsiteY1" fmla="*/ 0 h 10039325"/>
              <a:gd name="connsiteX2" fmla="*/ 24387176 w 24387176"/>
              <a:gd name="connsiteY2" fmla="*/ 6418932 h 10039325"/>
              <a:gd name="connsiteX3" fmla="*/ 24323944 w 24387176"/>
              <a:gd name="connsiteY3" fmla="*/ 6485853 h 10039325"/>
              <a:gd name="connsiteX4" fmla="*/ 19805034 w 24387176"/>
              <a:gd name="connsiteY4" fmla="*/ 9556955 h 10039325"/>
              <a:gd name="connsiteX5" fmla="*/ 16501398 w 24387176"/>
              <a:gd name="connsiteY5" fmla="*/ 9999406 h 10039325"/>
              <a:gd name="connsiteX6" fmla="*/ 12135875 w 24387176"/>
              <a:gd name="connsiteY6" fmla="*/ 8511927 h 10039325"/>
              <a:gd name="connsiteX7" fmla="*/ 5068448 w 24387176"/>
              <a:gd name="connsiteY7" fmla="*/ 5065860 h 10039325"/>
              <a:gd name="connsiteX8" fmla="*/ 56802 w 24387176"/>
              <a:gd name="connsiteY8" fmla="*/ 4969746 h 10039325"/>
              <a:gd name="connsiteX9" fmla="*/ 0 w 24387176"/>
              <a:gd name="connsiteY9" fmla="*/ 4975264 h 10039325"/>
              <a:gd name="connsiteX10" fmla="*/ 0 w 24387176"/>
              <a:gd name="connsiteY10" fmla="*/ 0 h 10039325"/>
              <a:gd name="connsiteX0" fmla="*/ 0 w 24387176"/>
              <a:gd name="connsiteY0" fmla="*/ 0 h 10039325"/>
              <a:gd name="connsiteX1" fmla="*/ 24387176 w 24387176"/>
              <a:gd name="connsiteY1" fmla="*/ 0 h 10039325"/>
              <a:gd name="connsiteX2" fmla="*/ 24387176 w 24387176"/>
              <a:gd name="connsiteY2" fmla="*/ 6418932 h 10039325"/>
              <a:gd name="connsiteX3" fmla="*/ 24323944 w 24387176"/>
              <a:gd name="connsiteY3" fmla="*/ 6485853 h 10039325"/>
              <a:gd name="connsiteX4" fmla="*/ 19805034 w 24387176"/>
              <a:gd name="connsiteY4" fmla="*/ 9556955 h 10039325"/>
              <a:gd name="connsiteX5" fmla="*/ 16501398 w 24387176"/>
              <a:gd name="connsiteY5" fmla="*/ 9999406 h 10039325"/>
              <a:gd name="connsiteX6" fmla="*/ 12135875 w 24387176"/>
              <a:gd name="connsiteY6" fmla="*/ 8511927 h 10039325"/>
              <a:gd name="connsiteX7" fmla="*/ 5068448 w 24387176"/>
              <a:gd name="connsiteY7" fmla="*/ 5065860 h 10039325"/>
              <a:gd name="connsiteX8" fmla="*/ 56802 w 24387176"/>
              <a:gd name="connsiteY8" fmla="*/ 4969746 h 10039325"/>
              <a:gd name="connsiteX9" fmla="*/ 0 w 24387176"/>
              <a:gd name="connsiteY9" fmla="*/ 4975264 h 10039325"/>
              <a:gd name="connsiteX10" fmla="*/ 0 w 24387176"/>
              <a:gd name="connsiteY10" fmla="*/ 0 h 1003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387176" h="10039325">
                <a:moveTo>
                  <a:pt x="0" y="0"/>
                </a:moveTo>
                <a:lnTo>
                  <a:pt x="24387176" y="0"/>
                </a:lnTo>
                <a:lnTo>
                  <a:pt x="24387176" y="6418932"/>
                </a:lnTo>
                <a:lnTo>
                  <a:pt x="24323944" y="6485853"/>
                </a:lnTo>
                <a:cubicBezTo>
                  <a:pt x="22301534" y="8586568"/>
                  <a:pt x="20492196" y="9293153"/>
                  <a:pt x="19805034" y="9556955"/>
                </a:cubicBezTo>
                <a:cubicBezTo>
                  <a:pt x="19072062" y="9838344"/>
                  <a:pt x="17779590" y="10151806"/>
                  <a:pt x="16501398" y="9999406"/>
                </a:cubicBezTo>
                <a:cubicBezTo>
                  <a:pt x="14715204" y="9820880"/>
                  <a:pt x="13780110" y="9464813"/>
                  <a:pt x="12135875" y="8511927"/>
                </a:cubicBezTo>
                <a:cubicBezTo>
                  <a:pt x="10491640" y="7559041"/>
                  <a:pt x="7393777" y="5719705"/>
                  <a:pt x="5068448" y="5065860"/>
                </a:cubicBezTo>
                <a:cubicBezTo>
                  <a:pt x="3615117" y="4657207"/>
                  <a:pt x="1442680" y="4808051"/>
                  <a:pt x="56802" y="4969746"/>
                </a:cubicBezTo>
                <a:lnTo>
                  <a:pt x="0" y="4975264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6500760" y="4233069"/>
            <a:ext cx="0" cy="3969"/>
          </a:xfrm>
          <a:custGeom>
            <a:avLst/>
            <a:gdLst>
              <a:gd name="T0" fmla="*/ 5 h 5"/>
              <a:gd name="T1" fmla="*/ 5 h 5"/>
              <a:gd name="T2" fmla="*/ 0 h 5"/>
              <a:gd name="T3" fmla="*/ 5 h 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5">
                <a:moveTo>
                  <a:pt x="0" y="5"/>
                </a:moveTo>
                <a:lnTo>
                  <a:pt x="0" y="5"/>
                </a:lnTo>
                <a:lnTo>
                  <a:pt x="0" y="0"/>
                </a:lnTo>
                <a:lnTo>
                  <a:pt x="0" y="5"/>
                </a:lnTo>
                <a:close/>
              </a:path>
            </a:pathLst>
          </a:custGeom>
          <a:solidFill>
            <a:srgbClr val="EE99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>
            <a:off x="6500760" y="4233069"/>
            <a:ext cx="0" cy="3969"/>
          </a:xfrm>
          <a:custGeom>
            <a:avLst/>
            <a:gdLst>
              <a:gd name="T0" fmla="*/ 5 h 5"/>
              <a:gd name="T1" fmla="*/ 5 h 5"/>
              <a:gd name="T2" fmla="*/ 0 h 5"/>
              <a:gd name="T3" fmla="*/ 5 h 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5">
                <a:moveTo>
                  <a:pt x="0" y="5"/>
                </a:moveTo>
                <a:lnTo>
                  <a:pt x="0" y="5"/>
                </a:lnTo>
                <a:lnTo>
                  <a:pt x="0" y="0"/>
                </a:lnTo>
                <a:lnTo>
                  <a:pt x="0" y="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6500760" y="4233069"/>
            <a:ext cx="794" cy="3969"/>
          </a:xfrm>
          <a:prstGeom prst="rect">
            <a:avLst/>
          </a:prstGeom>
          <a:solidFill>
            <a:srgbClr val="8B70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12" name="Freeform 9"/>
          <p:cNvSpPr>
            <a:spLocks/>
          </p:cNvSpPr>
          <p:nvPr userDrawn="1"/>
        </p:nvSpPr>
        <p:spPr bwMode="auto">
          <a:xfrm>
            <a:off x="6500760" y="4233069"/>
            <a:ext cx="0" cy="3969"/>
          </a:xfrm>
          <a:custGeom>
            <a:avLst/>
            <a:gdLst>
              <a:gd name="T0" fmla="*/ 0 h 5"/>
              <a:gd name="T1" fmla="*/ 5 h 5"/>
              <a:gd name="T2" fmla="*/ 5 h 5"/>
              <a:gd name="T3" fmla="*/ 0 h 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5">
                <a:moveTo>
                  <a:pt x="0" y="0"/>
                </a:moveTo>
                <a:lnTo>
                  <a:pt x="0" y="5"/>
                </a:lnTo>
                <a:lnTo>
                  <a:pt x="0" y="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15" name="Freeform 12"/>
          <p:cNvSpPr>
            <a:spLocks/>
          </p:cNvSpPr>
          <p:nvPr userDrawn="1"/>
        </p:nvSpPr>
        <p:spPr bwMode="auto">
          <a:xfrm>
            <a:off x="12185651" y="1769269"/>
            <a:ext cx="0" cy="1308100"/>
          </a:xfrm>
          <a:custGeom>
            <a:avLst/>
            <a:gdLst>
              <a:gd name="T0" fmla="*/ 0 h 379"/>
              <a:gd name="T1" fmla="*/ 0 h 379"/>
              <a:gd name="T2" fmla="*/ 379 h 379"/>
              <a:gd name="T3" fmla="*/ 379 h 379"/>
              <a:gd name="T4" fmla="*/ 0 h 37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</a:cxnLst>
            <a:rect l="0" t="0" r="r" b="b"/>
            <a:pathLst>
              <a:path h="379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79"/>
                  <a:pt x="0" y="379"/>
                  <a:pt x="0" y="379"/>
                </a:cubicBezTo>
                <a:cubicBezTo>
                  <a:pt x="0" y="379"/>
                  <a:pt x="0" y="379"/>
                  <a:pt x="0" y="379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7770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19" name="Freeform 16"/>
          <p:cNvSpPr>
            <a:spLocks noEditPoints="1"/>
          </p:cNvSpPr>
          <p:nvPr userDrawn="1"/>
        </p:nvSpPr>
        <p:spPr bwMode="auto">
          <a:xfrm>
            <a:off x="6311079" y="4799013"/>
            <a:ext cx="430156" cy="186532"/>
          </a:xfrm>
          <a:custGeom>
            <a:avLst/>
            <a:gdLst>
              <a:gd name="T0" fmla="*/ 68 w 68"/>
              <a:gd name="T1" fmla="*/ 54 h 54"/>
              <a:gd name="T2" fmla="*/ 68 w 68"/>
              <a:gd name="T3" fmla="*/ 54 h 54"/>
              <a:gd name="T4" fmla="*/ 68 w 68"/>
              <a:gd name="T5" fmla="*/ 54 h 54"/>
              <a:gd name="T6" fmla="*/ 0 w 68"/>
              <a:gd name="T7" fmla="*/ 0 h 54"/>
              <a:gd name="T8" fmla="*/ 0 w 68"/>
              <a:gd name="T9" fmla="*/ 0 h 54"/>
              <a:gd name="T10" fmla="*/ 67 w 68"/>
              <a:gd name="T11" fmla="*/ 54 h 54"/>
              <a:gd name="T12" fmla="*/ 0 w 68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54">
                <a:moveTo>
                  <a:pt x="68" y="54"/>
                </a:moveTo>
                <a:cubicBezTo>
                  <a:pt x="68" y="54"/>
                  <a:pt x="68" y="54"/>
                  <a:pt x="68" y="54"/>
                </a:cubicBezTo>
                <a:cubicBezTo>
                  <a:pt x="68" y="54"/>
                  <a:pt x="68" y="54"/>
                  <a:pt x="68" y="54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22" y="17"/>
                  <a:pt x="45" y="35"/>
                  <a:pt x="67" y="54"/>
                </a:cubicBezTo>
                <a:cubicBezTo>
                  <a:pt x="45" y="35"/>
                  <a:pt x="22" y="17"/>
                  <a:pt x="0" y="0"/>
                </a:cubicBezTo>
              </a:path>
            </a:pathLst>
          </a:custGeom>
          <a:solidFill>
            <a:srgbClr val="8C88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24" name="Freeform 21"/>
          <p:cNvSpPr>
            <a:spLocks/>
          </p:cNvSpPr>
          <p:nvPr userDrawn="1"/>
        </p:nvSpPr>
        <p:spPr bwMode="auto">
          <a:xfrm>
            <a:off x="6279332" y="4785519"/>
            <a:ext cx="31746" cy="13494"/>
          </a:xfrm>
          <a:custGeom>
            <a:avLst/>
            <a:gdLst>
              <a:gd name="T0" fmla="*/ 0 w 5"/>
              <a:gd name="T1" fmla="*/ 0 h 4"/>
              <a:gd name="T2" fmla="*/ 5 w 5"/>
              <a:gd name="T3" fmla="*/ 4 h 4"/>
              <a:gd name="T4" fmla="*/ 5 w 5"/>
              <a:gd name="T5" fmla="*/ 4 h 4"/>
              <a:gd name="T6" fmla="*/ 0 w 5"/>
              <a:gd name="T7" fmla="*/ 0 h 4"/>
              <a:gd name="T8" fmla="*/ 0 w 5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4">
                <a:moveTo>
                  <a:pt x="0" y="0"/>
                </a:moveTo>
                <a:cubicBezTo>
                  <a:pt x="1" y="1"/>
                  <a:pt x="3" y="3"/>
                  <a:pt x="5" y="4"/>
                </a:cubicBezTo>
                <a:cubicBezTo>
                  <a:pt x="5" y="4"/>
                  <a:pt x="5" y="4"/>
                  <a:pt x="5" y="4"/>
                </a:cubicBezTo>
                <a:cubicBezTo>
                  <a:pt x="3" y="3"/>
                  <a:pt x="1" y="1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6460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25" name="Freeform 22"/>
          <p:cNvSpPr>
            <a:spLocks/>
          </p:cNvSpPr>
          <p:nvPr userDrawn="1"/>
        </p:nvSpPr>
        <p:spPr bwMode="auto">
          <a:xfrm>
            <a:off x="6279332" y="4785519"/>
            <a:ext cx="31746" cy="13494"/>
          </a:xfrm>
          <a:custGeom>
            <a:avLst/>
            <a:gdLst>
              <a:gd name="T0" fmla="*/ 0 w 5"/>
              <a:gd name="T1" fmla="*/ 0 h 4"/>
              <a:gd name="T2" fmla="*/ 5 w 5"/>
              <a:gd name="T3" fmla="*/ 4 h 4"/>
              <a:gd name="T4" fmla="*/ 3 w 5"/>
              <a:gd name="T5" fmla="*/ 2 h 4"/>
              <a:gd name="T6" fmla="*/ 0 w 5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4">
                <a:moveTo>
                  <a:pt x="0" y="0"/>
                </a:moveTo>
                <a:cubicBezTo>
                  <a:pt x="1" y="1"/>
                  <a:pt x="3" y="3"/>
                  <a:pt x="5" y="4"/>
                </a:cubicBezTo>
                <a:cubicBezTo>
                  <a:pt x="4" y="3"/>
                  <a:pt x="4" y="3"/>
                  <a:pt x="3" y="2"/>
                </a:cubicBezTo>
                <a:cubicBezTo>
                  <a:pt x="2" y="1"/>
                  <a:pt x="1" y="1"/>
                  <a:pt x="0" y="0"/>
                </a:cubicBezTo>
              </a:path>
            </a:pathLst>
          </a:custGeom>
          <a:solidFill>
            <a:srgbClr val="3B39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26" name="Rectangle 23"/>
          <p:cNvSpPr>
            <a:spLocks noChangeArrowheads="1"/>
          </p:cNvSpPr>
          <p:nvPr userDrawn="1"/>
        </p:nvSpPr>
        <p:spPr bwMode="auto">
          <a:xfrm>
            <a:off x="7197582" y="9354344"/>
            <a:ext cx="6349" cy="794"/>
          </a:xfrm>
          <a:prstGeom prst="rect">
            <a:avLst/>
          </a:prstGeom>
          <a:solidFill>
            <a:srgbClr val="CC19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8485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74EE7F-FDC6-443C-8F65-F53FFF5708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FA26CC-BF3A-41C3-92B4-616EA05B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6318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F13EC-9F6E-41C3-B6F4-5F70FEC86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3944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628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5F4F920-0A1B-413E-8C8D-2A90B58017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84B0E8-8FE6-435C-A27A-BD628A32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525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B61E7-BFC9-47DF-B353-2F96AC688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1322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8924A-8159-4393-89BA-BCAE4E6D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5899150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30/08/2024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7CC4-B517-4E8D-8CC5-B001F3C2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899150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D0DF6-821C-4E7E-B5C7-027AE1E6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899150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072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9AB7154-A6D5-4D9B-B7E0-46B5918E60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28C910-15EB-4B0D-9805-486ED4D72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143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4E374-5DEE-4BCF-837E-0C91F240B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1184"/>
            <a:ext cx="5181600" cy="3959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8389B-892C-4AB7-92D3-1A64E93A8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31184"/>
            <a:ext cx="5181600" cy="395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254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2518AF5-9AFC-4E54-BF8F-AA980B56FA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464E1C-1A8D-42F0-96F4-4C2B8722E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4535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B0070-FC98-40A7-863F-8B5B9D65E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392364"/>
            <a:ext cx="5157787" cy="8305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9880A-ABE6-4AD9-BD36-CBA2C2AD3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16277"/>
            <a:ext cx="5157787" cy="3163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0C13B-83D1-4D1D-B61B-85248B02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92364"/>
            <a:ext cx="5183188" cy="8305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5C66E-D6D4-4E19-91E5-A197C0F8D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216277"/>
            <a:ext cx="5183188" cy="3163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825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6BA571-8BAE-4863-98AF-D806DF56A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1D6C32-4556-4248-8E3A-C3BDC2D2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9831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02817-8E9E-4241-B5C6-953E18BB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8E58-A300-40EB-A5E7-A67043162A4A}" type="datetimeFigureOut">
              <a:rPr lang="en-ID" smtClean="0"/>
              <a:t>30/08/2024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D1B7E-37D0-4106-B155-A6AA04A4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FC05B-71F7-437D-8A9E-D19E4135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815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062CA04-41DD-4C62-88EB-830F5955F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0F48B2-CCB4-4DA6-8F0A-DECE2DA1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8E58-A300-40EB-A5E7-A67043162A4A}" type="datetimeFigureOut">
              <a:rPr lang="en-ID" smtClean="0"/>
              <a:t>30/08/2024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F3EC1-F8A8-4B08-8D42-C6DFE26E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48E4D-6CC9-4788-AF65-1AFF2BE4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770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B1C5BEA-C193-4E36-9F14-F6801CC1F3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3BC5FC-F3D2-4326-9A66-AF278B6A8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09650"/>
            <a:ext cx="3932237" cy="10477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DF5B0-08C9-4BCF-8DDB-A454F422D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98547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050CB-CC7C-4603-8F25-5938B1781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1309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13CB7-1F6C-4A57-8476-7E78A2A2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76806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30/08/2024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970AB-E0DB-4411-AF10-F1212F30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6806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F70E3-9791-4ED4-8506-52603346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6806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36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0FD5E5E-962E-4BCA-9604-65B713CA4B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E7B0C5-D4BE-421B-8CB8-3428E4AB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080EA-C1F1-42AF-A13F-993E6568B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985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13B1B-1185-44EA-AB5E-3E4EEE313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1309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191DE-FE79-4762-AC44-45A204E5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76807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30/08/2024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A635F-3381-4085-B4FD-3D6A9812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6807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895B3-1397-4081-99AE-7717B399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6807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2321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0A1295-E915-4E84-8EE1-0B5DEC4D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EDBD3-C45B-4DF4-88ED-E2B790E7A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7624B-8C86-4388-8477-A5D14E2E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F8E58-A300-40EB-A5E7-A67043162A4A}" type="datetimeFigureOut">
              <a:rPr lang="en-ID" smtClean="0"/>
              <a:t>30/08/2024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47FE1-C069-4B70-A551-144448FA4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E2786-FF2C-4C22-8B63-288A2E0F3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218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5" r:id="rId14"/>
    <p:sldLayoutId id="214748366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uslim.or.id/671-biografi-ringkas-imam-nawawi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umaysho.com/22938-manhajus-salikin-rukun-shalat-ucapan-dan-gerakan-serta-wajib-shalat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umaysho.com/22938-manhajus-salikin-rukun-shalat-ucapan-dan-gerakan-serta-wajib-shalat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uslim.or.id/10305-sujud-sahwi-3-tata-cara-sujud-sahwi.html" TargetMode="External"/><Relationship Id="rId2" Type="http://schemas.openxmlformats.org/officeDocument/2006/relationships/hyperlink" Target="https://muslim.or.id/44928-tata-cara-tasyahud-awal-dalam-shalat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uslim.or.id/28881-mengenal-abu-hurairah-radhiallahuanhu.html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uslim.or.id/10305-sujud-sahwi-3-tata-cara-sujud-sahwi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rumaysho.com/8512-sifat-shalat-nabi-17-apakah-saat-tasyahud-awal-membaca-shalawat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H4Te_KiILY&amp;t=221s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muslim.or.id/20587-kumpulan-artikel-fikih-shalat-sesuai-sunnah-nabi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konsultasisyariah.com/1386-kapan-waktu-terlarang-untuk-sholat.html" TargetMode="External"/><Relationship Id="rId2" Type="http://schemas.openxmlformats.org/officeDocument/2006/relationships/hyperlink" Target="https://muslim.or.id/5099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maysho.com/22957-manhajus-salikin-sunnah-shalat.html" TargetMode="External"/><Relationship Id="rId4" Type="http://schemas.openxmlformats.org/officeDocument/2006/relationships/hyperlink" Target="https://muslim.or.id/68210-menuju-kesempurnaan-ibadah-shalat-bag-9-syarat-sah-salat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3"/>
          <p:cNvSpPr>
            <a:spLocks/>
          </p:cNvSpPr>
          <p:nvPr/>
        </p:nvSpPr>
        <p:spPr bwMode="auto">
          <a:xfrm>
            <a:off x="8324560" y="1769485"/>
            <a:ext cx="3861091" cy="3139666"/>
          </a:xfrm>
          <a:custGeom>
            <a:avLst/>
            <a:gdLst>
              <a:gd name="T0" fmla="*/ 610 w 610"/>
              <a:gd name="T1" fmla="*/ 0 h 910"/>
              <a:gd name="T2" fmla="*/ 13 w 610"/>
              <a:gd name="T3" fmla="*/ 909 h 910"/>
              <a:gd name="T4" fmla="*/ 0 w 610"/>
              <a:gd name="T5" fmla="*/ 909 h 910"/>
              <a:gd name="T6" fmla="*/ 29 w 610"/>
              <a:gd name="T7" fmla="*/ 910 h 910"/>
              <a:gd name="T8" fmla="*/ 610 w 610"/>
              <a:gd name="T9" fmla="*/ 379 h 910"/>
              <a:gd name="T10" fmla="*/ 610 w 610"/>
              <a:gd name="T11" fmla="*/ 0 h 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0" h="910">
                <a:moveTo>
                  <a:pt x="610" y="0"/>
                </a:moveTo>
                <a:cubicBezTo>
                  <a:pt x="553" y="185"/>
                  <a:pt x="315" y="909"/>
                  <a:pt x="13" y="909"/>
                </a:cubicBezTo>
                <a:cubicBezTo>
                  <a:pt x="8" y="909"/>
                  <a:pt x="4" y="909"/>
                  <a:pt x="0" y="909"/>
                </a:cubicBezTo>
                <a:cubicBezTo>
                  <a:pt x="9" y="910"/>
                  <a:pt x="19" y="910"/>
                  <a:pt x="29" y="910"/>
                </a:cubicBezTo>
                <a:cubicBezTo>
                  <a:pt x="335" y="910"/>
                  <a:pt x="553" y="499"/>
                  <a:pt x="610" y="379"/>
                </a:cubicBezTo>
                <a:cubicBezTo>
                  <a:pt x="610" y="0"/>
                  <a:pt x="610" y="0"/>
                  <a:pt x="610" y="0"/>
                </a:cubicBezTo>
              </a:path>
            </a:pathLst>
          </a:custGeom>
          <a:gradFill>
            <a:gsLst>
              <a:gs pos="1800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0"/>
          </a:gradFill>
          <a:ln>
            <a:noFill/>
          </a:ln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Freeform 14"/>
          <p:cNvSpPr>
            <a:spLocks/>
          </p:cNvSpPr>
          <p:nvPr/>
        </p:nvSpPr>
        <p:spPr bwMode="auto">
          <a:xfrm>
            <a:off x="6361872" y="3402733"/>
            <a:ext cx="5823779" cy="3060302"/>
          </a:xfrm>
          <a:custGeom>
            <a:avLst/>
            <a:gdLst>
              <a:gd name="T0" fmla="*/ 302 w 920"/>
              <a:gd name="T1" fmla="*/ 525 h 887"/>
              <a:gd name="T2" fmla="*/ 0 w 920"/>
              <a:gd name="T3" fmla="*/ 371 h 887"/>
              <a:gd name="T4" fmla="*/ 920 w 920"/>
              <a:gd name="T5" fmla="*/ 162 h 887"/>
              <a:gd name="T6" fmla="*/ 920 w 920"/>
              <a:gd name="T7" fmla="*/ 0 h 887"/>
              <a:gd name="T8" fmla="*/ 302 w 920"/>
              <a:gd name="T9" fmla="*/ 525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0" h="887">
                <a:moveTo>
                  <a:pt x="302" y="525"/>
                </a:moveTo>
                <a:cubicBezTo>
                  <a:pt x="190" y="513"/>
                  <a:pt x="92" y="453"/>
                  <a:pt x="0" y="371"/>
                </a:cubicBezTo>
                <a:cubicBezTo>
                  <a:pt x="492" y="887"/>
                  <a:pt x="801" y="363"/>
                  <a:pt x="920" y="162"/>
                </a:cubicBezTo>
                <a:cubicBezTo>
                  <a:pt x="920" y="0"/>
                  <a:pt x="920" y="0"/>
                  <a:pt x="920" y="0"/>
                </a:cubicBezTo>
                <a:cubicBezTo>
                  <a:pt x="858" y="130"/>
                  <a:pt x="626" y="561"/>
                  <a:pt x="302" y="525"/>
                </a:cubicBezTo>
                <a:close/>
              </a:path>
            </a:pathLst>
          </a:custGeom>
          <a:gradFill>
            <a:gsLst>
              <a:gs pos="1800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0"/>
          </a:gradFill>
          <a:ln>
            <a:noFill/>
          </a:ln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reeform 15"/>
          <p:cNvSpPr>
            <a:spLocks/>
          </p:cNvSpPr>
          <p:nvPr/>
        </p:nvSpPr>
        <p:spPr bwMode="auto">
          <a:xfrm>
            <a:off x="-6349" y="2494597"/>
            <a:ext cx="6140444" cy="2119037"/>
          </a:xfrm>
          <a:custGeom>
            <a:avLst/>
            <a:gdLst>
              <a:gd name="T0" fmla="*/ 340 w 970"/>
              <a:gd name="T1" fmla="*/ 35 h 614"/>
              <a:gd name="T2" fmla="*/ 0 w 970"/>
              <a:gd name="T3" fmla="*/ 58 h 614"/>
              <a:gd name="T4" fmla="*/ 0 w 970"/>
              <a:gd name="T5" fmla="*/ 210 h 614"/>
              <a:gd name="T6" fmla="*/ 970 w 970"/>
              <a:gd name="T7" fmla="*/ 614 h 614"/>
              <a:gd name="T8" fmla="*/ 340 w 970"/>
              <a:gd name="T9" fmla="*/ 35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0" h="614">
                <a:moveTo>
                  <a:pt x="340" y="35"/>
                </a:moveTo>
                <a:cubicBezTo>
                  <a:pt x="242" y="0"/>
                  <a:pt x="108" y="1"/>
                  <a:pt x="0" y="58"/>
                </a:cubicBezTo>
                <a:cubicBezTo>
                  <a:pt x="0" y="210"/>
                  <a:pt x="0" y="210"/>
                  <a:pt x="0" y="210"/>
                </a:cubicBezTo>
                <a:cubicBezTo>
                  <a:pt x="206" y="56"/>
                  <a:pt x="432" y="51"/>
                  <a:pt x="970" y="614"/>
                </a:cubicBezTo>
                <a:cubicBezTo>
                  <a:pt x="768" y="403"/>
                  <a:pt x="583" y="123"/>
                  <a:pt x="340" y="35"/>
                </a:cubicBezTo>
                <a:close/>
              </a:path>
            </a:pathLst>
          </a:custGeom>
          <a:gradFill>
            <a:gsLst>
              <a:gs pos="1800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0"/>
          </a:gradFill>
          <a:ln>
            <a:noFill/>
          </a:ln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168" y="3349975"/>
            <a:ext cx="5064445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FIKIH </a:t>
            </a:r>
          </a:p>
          <a:p>
            <a:r>
              <a:rPr lang="fr-F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SHOLAT</a:t>
            </a:r>
            <a:endParaRPr 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6832B2-8C3C-4E9B-8A41-54BC766FCC77}"/>
              </a:ext>
            </a:extLst>
          </p:cNvPr>
          <p:cNvSpPr/>
          <p:nvPr/>
        </p:nvSpPr>
        <p:spPr>
          <a:xfrm>
            <a:off x="332594" y="4889915"/>
            <a:ext cx="677575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PERTEMUAN 4 – AGAMA ISLAM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806F83CB-75B2-43BF-8544-BFA45F40D05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51" b="16651"/>
          <a:stretch>
            <a:fillRect/>
          </a:stretch>
        </p:blipFill>
        <p:spPr>
          <a:solidFill>
            <a:schemeClr val="bg2">
              <a:alpha val="2000"/>
            </a:schemeClr>
          </a:solidFill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44CE393-2302-4A91-9D4C-B797C4368C8C}"/>
              </a:ext>
            </a:extLst>
          </p:cNvPr>
          <p:cNvSpPr/>
          <p:nvPr/>
        </p:nvSpPr>
        <p:spPr>
          <a:xfrm>
            <a:off x="-6349" y="-2"/>
            <a:ext cx="12192000" cy="8934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7083A5-4F1F-4953-938F-AFFA584F1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1" y="156365"/>
            <a:ext cx="2562725" cy="6215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ABEB52-505E-490E-A2F9-078727EB62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484" y="5448462"/>
            <a:ext cx="1333167" cy="14095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F451FB-4A03-4F87-AE6D-DA25FE53B5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4" y="175915"/>
            <a:ext cx="2298821" cy="5364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9000BA4-321D-4319-B5A2-3B54FE06B7D1}"/>
              </a:ext>
            </a:extLst>
          </p:cNvPr>
          <p:cNvSpPr txBox="1"/>
          <p:nvPr/>
        </p:nvSpPr>
        <p:spPr>
          <a:xfrm>
            <a:off x="4477545" y="5564474"/>
            <a:ext cx="3313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TIM DOSEN AGAMA ISLAM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0D5E8B-4AE6-4A43-B0D5-23295EF2E432}"/>
              </a:ext>
            </a:extLst>
          </p:cNvPr>
          <p:cNvSpPr txBox="1"/>
          <p:nvPr/>
        </p:nvSpPr>
        <p:spPr>
          <a:xfrm>
            <a:off x="38094" y="6003773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Ade Jaya Saputra, S.T., M.Eng.; </a:t>
            </a:r>
          </a:p>
          <a:p>
            <a:pPr algn="ctr"/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Jasirwan.S.Ag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.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M.Pd.I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.;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Subur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, S.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Sos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.,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M.Pd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.; 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Andi Amma Ruhmah, MA. Ek; Juli Hartati, SPd.I., MP.d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E7B92FC-499F-4A19-8A01-F9ECD1F13BD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74" b="31611"/>
          <a:stretch/>
        </p:blipFill>
        <p:spPr>
          <a:xfrm>
            <a:off x="3986923" y="-80627"/>
            <a:ext cx="4337637" cy="10495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E53B11B-A746-4A01-95F5-58043FAF2900}"/>
              </a:ext>
            </a:extLst>
          </p:cNvPr>
          <p:cNvSpPr txBox="1"/>
          <p:nvPr/>
        </p:nvSpPr>
        <p:spPr>
          <a:xfrm>
            <a:off x="5079284" y="3519293"/>
            <a:ext cx="62627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800" b="1" dirty="0"/>
              <a:t>Disampaikan pada semester Ganjil 2024/2025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540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5862-2E4D-42A0-BDA4-0E6A7720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00" y="177800"/>
            <a:ext cx="10515600" cy="75023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/>
              <a:t>Konsekuensi</a:t>
            </a:r>
            <a:r>
              <a:rPr lang="en-US" sz="3600" b="1" dirty="0"/>
              <a:t> </a:t>
            </a:r>
            <a:r>
              <a:rPr lang="en-US" sz="3600" b="1" dirty="0" err="1"/>
              <a:t>meninggalkan</a:t>
            </a:r>
            <a:r>
              <a:rPr lang="en-US" sz="3600" b="1" dirty="0"/>
              <a:t> </a:t>
            </a:r>
            <a:r>
              <a:rPr lang="en-US" sz="3600" b="1" dirty="0" err="1"/>
              <a:t>sholat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EEAB3-BF0D-43DA-9919-BCE2B5AA3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092201"/>
            <a:ext cx="10274300" cy="5588000"/>
          </a:xfrm>
        </p:spPr>
        <p:txBody>
          <a:bodyPr>
            <a:normAutofit fontScale="92500" lnSpcReduction="20000"/>
          </a:bodyPr>
          <a:lstStyle/>
          <a:p>
            <a:pPr marL="0" indent="0" algn="l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 i="0" strike="noStrike" dirty="0">
                <a:effectLst/>
                <a:latin typeface="inheri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Imam An Nawawi </a:t>
            </a:r>
            <a:r>
              <a:rPr lang="en-US" sz="2000" b="0" i="1" dirty="0" err="1">
                <a:effectLst/>
                <a:latin typeface="inherit"/>
              </a:rPr>
              <a:t>rahimahullah</a:t>
            </a:r>
            <a:r>
              <a:rPr lang="en-US" sz="2000" b="0" i="0" dirty="0">
                <a:effectLst/>
                <a:latin typeface="inherit"/>
              </a:rPr>
              <a:t> </a:t>
            </a:r>
            <a:r>
              <a:rPr lang="en-US" sz="2000" b="0" i="0" dirty="0" err="1">
                <a:effectLst/>
                <a:latin typeface="inherit"/>
              </a:rPr>
              <a:t>mengatakan</a:t>
            </a:r>
            <a:r>
              <a:rPr lang="en-US" sz="2000" b="0" i="0" dirty="0">
                <a:effectLst/>
                <a:latin typeface="inherit"/>
              </a:rPr>
              <a:t>:</a:t>
            </a:r>
            <a:endParaRPr lang="en-US" sz="2000" b="0" i="0" dirty="0">
              <a:effectLst/>
              <a:latin typeface="Inter"/>
            </a:endParaRPr>
          </a:p>
          <a:p>
            <a:pPr marL="0" indent="0" algn="ctr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ar-AE" sz="3000" b="0" i="0" dirty="0">
                <a:effectLst/>
                <a:latin typeface="inherit"/>
              </a:rPr>
              <a:t>إذا ترَك الصلاةَ جاحدًا لوجوبها، أو جَحَدَ وجوبَها ولم يتركْ فِعلَها في الصورة، فهو كافرٌ مرتدٌّ بإجماعِ المسلمين</a:t>
            </a:r>
            <a:endParaRPr lang="ar-AE" sz="4800" b="0" i="0" dirty="0">
              <a:effectLst/>
              <a:latin typeface="Inter"/>
            </a:endParaRPr>
          </a:p>
          <a:p>
            <a:pPr marL="0" indent="0" algn="l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ar-AE" sz="2000" b="0" i="0" dirty="0">
                <a:effectLst/>
                <a:latin typeface="inherit"/>
              </a:rPr>
              <a:t>“</a:t>
            </a:r>
            <a:r>
              <a:rPr lang="en-US" sz="2000" b="0" i="0" dirty="0">
                <a:effectLst/>
                <a:latin typeface="inherit"/>
              </a:rPr>
              <a:t>Jika </a:t>
            </a:r>
            <a:r>
              <a:rPr lang="en-US" sz="2000" b="0" i="0" dirty="0" err="1">
                <a:effectLst/>
                <a:latin typeface="inherit"/>
              </a:rPr>
              <a:t>seseorang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meninggalkan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shalat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karena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mengingkari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wajibnya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shalat</a:t>
            </a:r>
            <a:r>
              <a:rPr lang="en-US" sz="2000" b="0" i="0" dirty="0">
                <a:effectLst/>
                <a:latin typeface="inherit"/>
              </a:rPr>
              <a:t>, </a:t>
            </a:r>
            <a:r>
              <a:rPr lang="en-US" sz="2000" b="0" i="0" dirty="0" err="1">
                <a:effectLst/>
                <a:latin typeface="inherit"/>
              </a:rPr>
              <a:t>atau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ia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mengingkari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wajibnya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shalat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walaupun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tidak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meninggalkan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shalat</a:t>
            </a:r>
            <a:r>
              <a:rPr lang="en-US" sz="2000" b="0" i="0" dirty="0">
                <a:effectLst/>
                <a:latin typeface="inherit"/>
              </a:rPr>
              <a:t>, </a:t>
            </a:r>
            <a:r>
              <a:rPr lang="en-US" sz="2000" b="0" i="0" dirty="0" err="1">
                <a:effectLst/>
                <a:latin typeface="inherit"/>
              </a:rPr>
              <a:t>maka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ia</a:t>
            </a:r>
            <a:r>
              <a:rPr lang="en-US" sz="2000" b="0" i="0" dirty="0">
                <a:effectLst/>
                <a:latin typeface="inherit"/>
              </a:rPr>
              <a:t> kafir murtad </a:t>
            </a:r>
            <a:r>
              <a:rPr lang="en-US" sz="2000" b="0" i="0" dirty="0" err="1">
                <a:effectLst/>
                <a:latin typeface="inherit"/>
              </a:rPr>
              <a:t>dari</a:t>
            </a:r>
            <a:r>
              <a:rPr lang="en-US" sz="2000" b="0" i="0" dirty="0">
                <a:effectLst/>
                <a:latin typeface="inherit"/>
              </a:rPr>
              <a:t> agama Islam </a:t>
            </a:r>
            <a:r>
              <a:rPr lang="en-US" sz="2000" b="0" i="0" dirty="0" err="1">
                <a:effectLst/>
                <a:latin typeface="inherit"/>
              </a:rPr>
              <a:t>berdasarkan</a:t>
            </a:r>
            <a:r>
              <a:rPr lang="en-US" sz="2000" b="0" i="0" dirty="0">
                <a:effectLst/>
                <a:latin typeface="inherit"/>
              </a:rPr>
              <a:t> ijma ulama </a:t>
            </a:r>
            <a:r>
              <a:rPr lang="en-US" sz="2000" b="0" i="0" dirty="0" err="1">
                <a:effectLst/>
                <a:latin typeface="inherit"/>
              </a:rPr>
              <a:t>kaum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Muslimin</a:t>
            </a:r>
            <a:r>
              <a:rPr lang="en-US" sz="2000" b="0" i="0" dirty="0">
                <a:effectLst/>
                <a:latin typeface="inherit"/>
              </a:rPr>
              <a:t>” (</a:t>
            </a:r>
            <a:r>
              <a:rPr lang="en-US" sz="2000" b="0" i="1" dirty="0">
                <a:effectLst/>
                <a:latin typeface="inherit"/>
              </a:rPr>
              <a:t>Al </a:t>
            </a:r>
            <a:r>
              <a:rPr lang="en-US" sz="2000" b="0" i="1" dirty="0" err="1">
                <a:effectLst/>
                <a:latin typeface="inherit"/>
              </a:rPr>
              <a:t>Majmu</a:t>
            </a:r>
            <a:r>
              <a:rPr lang="en-US" sz="2000" b="0" i="1" dirty="0">
                <a:effectLst/>
                <a:latin typeface="inherit"/>
              </a:rPr>
              <a:t>’</a:t>
            </a:r>
            <a:r>
              <a:rPr lang="en-US" sz="2000" b="0" i="0" dirty="0">
                <a:effectLst/>
                <a:latin typeface="inherit"/>
              </a:rPr>
              <a:t>, 3/14).</a:t>
            </a:r>
            <a:endParaRPr lang="en-US" sz="2000" b="0" i="0" dirty="0">
              <a:effectLst/>
              <a:latin typeface="Inter"/>
            </a:endParaRPr>
          </a:p>
          <a:p>
            <a:pPr marL="0" indent="0" algn="l" fontAlgn="base">
              <a:lnSpc>
                <a:spcPct val="120000"/>
              </a:lnSpc>
              <a:spcBef>
                <a:spcPts val="0"/>
              </a:spcBef>
              <a:buNone/>
            </a:pPr>
            <a:endParaRPr lang="en-US" sz="2000" b="0" i="0" dirty="0">
              <a:effectLst/>
              <a:latin typeface="inherit"/>
            </a:endParaRPr>
          </a:p>
          <a:p>
            <a:pPr marL="0" indent="0" algn="l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 i="0" dirty="0" err="1">
                <a:effectLst/>
                <a:latin typeface="inherit"/>
              </a:rPr>
              <a:t>Sedangkan</a:t>
            </a:r>
            <a:r>
              <a:rPr lang="en-US" sz="2000" b="0" i="0" dirty="0">
                <a:effectLst/>
                <a:latin typeface="inherit"/>
              </a:rPr>
              <a:t> orang yang </a:t>
            </a:r>
            <a:r>
              <a:rPr lang="en-US" sz="2000" b="0" i="0" dirty="0" err="1">
                <a:effectLst/>
                <a:latin typeface="inherit"/>
              </a:rPr>
              <a:t>meninggalkan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shalat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bukan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karena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mengingkari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wajibnya</a:t>
            </a:r>
            <a:r>
              <a:rPr lang="en-US" sz="2000" b="0" i="0" dirty="0">
                <a:effectLst/>
                <a:latin typeface="inherit"/>
              </a:rPr>
              <a:t>, </a:t>
            </a:r>
            <a:r>
              <a:rPr lang="en-US" sz="2000" b="0" i="0" dirty="0" err="1">
                <a:effectLst/>
                <a:latin typeface="inherit"/>
              </a:rPr>
              <a:t>namun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karena</a:t>
            </a:r>
            <a:r>
              <a:rPr lang="en-US" sz="2000" b="0" i="0" dirty="0">
                <a:effectLst/>
                <a:latin typeface="inherit"/>
              </a:rPr>
              <a:t> malas dan </a:t>
            </a:r>
            <a:r>
              <a:rPr lang="en-US" sz="2000" b="0" i="0" dirty="0" err="1">
                <a:effectLst/>
                <a:latin typeface="inherit"/>
              </a:rPr>
              <a:t>meremehkan</a:t>
            </a:r>
            <a:r>
              <a:rPr lang="en-US" sz="2000" b="0" i="0" dirty="0">
                <a:effectLst/>
                <a:latin typeface="inherit"/>
              </a:rPr>
              <a:t>, </a:t>
            </a:r>
            <a:r>
              <a:rPr lang="en-US" sz="2000" b="0" i="0" dirty="0" err="1">
                <a:effectLst/>
                <a:latin typeface="inherit"/>
              </a:rPr>
              <a:t>statusnya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diperselisihkan</a:t>
            </a:r>
            <a:r>
              <a:rPr lang="en-US" sz="2000" b="0" i="0" dirty="0">
                <a:effectLst/>
                <a:latin typeface="inherit"/>
              </a:rPr>
              <a:t> oleh ulama:</a:t>
            </a:r>
            <a:endParaRPr lang="en-US" sz="2000" b="0" i="0" dirty="0">
              <a:effectLst/>
              <a:latin typeface="Inter"/>
            </a:endParaRPr>
          </a:p>
          <a:p>
            <a:pPr fontAlgn="base">
              <a:lnSpc>
                <a:spcPct val="120000"/>
              </a:lnSpc>
              <a:spcBef>
                <a:spcPts val="0"/>
              </a:spcBef>
            </a:pPr>
            <a:r>
              <a:rPr lang="en-US" sz="2000" b="0" i="0" dirty="0" err="1">
                <a:effectLst/>
                <a:latin typeface="inherit"/>
              </a:rPr>
              <a:t>Madzhab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Hambali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berpendapat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kafirnya</a:t>
            </a:r>
            <a:r>
              <a:rPr lang="en-US" sz="2000" b="0" i="0" dirty="0">
                <a:effectLst/>
                <a:latin typeface="inherit"/>
              </a:rPr>
              <a:t> orang yang </a:t>
            </a:r>
            <a:r>
              <a:rPr lang="en-US" sz="2000" b="0" i="0" dirty="0" err="1">
                <a:effectLst/>
                <a:latin typeface="inherit"/>
              </a:rPr>
              <a:t>meninggalkan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shalat</a:t>
            </a:r>
            <a:r>
              <a:rPr lang="en-US" sz="2000" b="0" i="0" dirty="0">
                <a:effectLst/>
                <a:latin typeface="inherit"/>
              </a:rPr>
              <a:t>. </a:t>
            </a:r>
            <a:r>
              <a:rPr lang="en-US" sz="2000" b="0" i="0" dirty="0" err="1">
                <a:effectLst/>
                <a:latin typeface="inherit"/>
              </a:rPr>
              <a:t>Demikian</a:t>
            </a:r>
            <a:r>
              <a:rPr lang="en-US" sz="2000" b="0" i="0" dirty="0">
                <a:effectLst/>
                <a:latin typeface="inherit"/>
              </a:rPr>
              <a:t> juga salah </a:t>
            </a:r>
            <a:r>
              <a:rPr lang="en-US" sz="2000" b="0" i="0" dirty="0" err="1">
                <a:effectLst/>
                <a:latin typeface="inherit"/>
              </a:rPr>
              <a:t>satu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pendapat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dalam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madzhab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Syafi’i</a:t>
            </a:r>
            <a:r>
              <a:rPr lang="en-US" sz="2000" b="0" i="0" dirty="0">
                <a:effectLst/>
                <a:latin typeface="inherit"/>
              </a:rPr>
              <a:t> dan Maliki. Dan </a:t>
            </a:r>
            <a:r>
              <a:rPr lang="en-US" sz="2000" b="0" i="0" dirty="0" err="1">
                <a:effectLst/>
                <a:latin typeface="inherit"/>
              </a:rPr>
              <a:t>pendapat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ini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dikuatkan</a:t>
            </a:r>
            <a:r>
              <a:rPr lang="en-US" sz="2000" b="0" i="0" dirty="0">
                <a:effectLst/>
                <a:latin typeface="inherit"/>
              </a:rPr>
              <a:t> oleh </a:t>
            </a:r>
            <a:r>
              <a:rPr lang="en-US" sz="2000" b="0" i="0" dirty="0" err="1">
                <a:effectLst/>
                <a:latin typeface="inherit"/>
              </a:rPr>
              <a:t>Syaikhul</a:t>
            </a:r>
            <a:r>
              <a:rPr lang="en-US" sz="2000" b="0" i="0" dirty="0">
                <a:effectLst/>
                <a:latin typeface="inherit"/>
              </a:rPr>
              <a:t> Islam </a:t>
            </a:r>
            <a:r>
              <a:rPr lang="en-US" sz="2000" b="0" i="0" dirty="0" err="1">
                <a:effectLst/>
                <a:latin typeface="inherit"/>
              </a:rPr>
              <a:t>Ibnu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Taimiyah</a:t>
            </a:r>
            <a:r>
              <a:rPr lang="en-US" sz="2000" b="0" i="0" dirty="0">
                <a:effectLst/>
                <a:latin typeface="inherit"/>
              </a:rPr>
              <a:t> dan </a:t>
            </a:r>
            <a:r>
              <a:rPr lang="en-US" sz="2000" b="0" i="0" dirty="0" err="1">
                <a:effectLst/>
                <a:latin typeface="inherit"/>
              </a:rPr>
              <a:t>Ibnul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Qayyim</a:t>
            </a:r>
            <a:r>
              <a:rPr lang="en-US" sz="2000" b="0" i="0" dirty="0">
                <a:effectLst/>
                <a:latin typeface="inherit"/>
              </a:rPr>
              <a:t>.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</a:pPr>
            <a:r>
              <a:rPr lang="en-US" sz="2000" b="0" i="0" dirty="0" err="1">
                <a:effectLst/>
                <a:latin typeface="inherit"/>
              </a:rPr>
              <a:t>Pendapat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madzhab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Syafi’i</a:t>
            </a:r>
            <a:r>
              <a:rPr lang="en-US" sz="2000" b="0" i="0" dirty="0">
                <a:effectLst/>
                <a:latin typeface="inherit"/>
              </a:rPr>
              <a:t> dan Maliki </a:t>
            </a:r>
            <a:r>
              <a:rPr lang="en-US" sz="2000" b="0" i="0" dirty="0" err="1">
                <a:effectLst/>
                <a:latin typeface="inherit"/>
              </a:rPr>
              <a:t>mengatakan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bahwa</a:t>
            </a:r>
            <a:r>
              <a:rPr lang="en-US" sz="2000" b="0" i="0" dirty="0">
                <a:effectLst/>
                <a:latin typeface="inherit"/>
              </a:rPr>
              <a:t> orang yang </a:t>
            </a:r>
            <a:r>
              <a:rPr lang="en-US" sz="2000" b="0" i="0" dirty="0" err="1">
                <a:effectLst/>
                <a:latin typeface="inherit"/>
              </a:rPr>
              <a:t>meninggalkan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shalat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tidak</a:t>
            </a:r>
            <a:r>
              <a:rPr lang="en-US" sz="2000" b="0" i="0" dirty="0">
                <a:effectLst/>
                <a:latin typeface="inherit"/>
              </a:rPr>
              <a:t> kafir, </a:t>
            </a:r>
            <a:r>
              <a:rPr lang="en-US" sz="2000" b="0" i="0" dirty="0" err="1">
                <a:effectLst/>
                <a:latin typeface="inherit"/>
              </a:rPr>
              <a:t>namun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mereka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dihukum</a:t>
            </a:r>
            <a:r>
              <a:rPr lang="en-US" sz="2000" b="0" i="0" dirty="0">
                <a:effectLst/>
                <a:latin typeface="inherit"/>
              </a:rPr>
              <a:t> oleh </a:t>
            </a:r>
            <a:r>
              <a:rPr lang="en-US" sz="2000" b="0" i="0" dirty="0" err="1">
                <a:effectLst/>
                <a:latin typeface="inherit"/>
              </a:rPr>
              <a:t>ulil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amri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dengan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hukuman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mati</a:t>
            </a:r>
            <a:r>
              <a:rPr lang="en-US" sz="2000" b="0" i="0" dirty="0">
                <a:effectLst/>
                <a:latin typeface="inherit"/>
              </a:rPr>
              <a:t>.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</a:pPr>
            <a:r>
              <a:rPr lang="en-US" sz="2000" b="0" i="0" dirty="0" err="1">
                <a:effectLst/>
                <a:latin typeface="inherit"/>
              </a:rPr>
              <a:t>Pendapat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madzhab</a:t>
            </a:r>
            <a:r>
              <a:rPr lang="en-US" sz="2000" b="0" i="0" dirty="0">
                <a:effectLst/>
                <a:latin typeface="inherit"/>
              </a:rPr>
              <a:t> Hanafi </a:t>
            </a:r>
            <a:r>
              <a:rPr lang="en-US" sz="2000" b="0" i="0" dirty="0" err="1">
                <a:effectLst/>
                <a:latin typeface="inherit"/>
              </a:rPr>
              <a:t>mengatakan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bahwa</a:t>
            </a:r>
            <a:r>
              <a:rPr lang="en-US" sz="2000" b="0" i="0" dirty="0">
                <a:effectLst/>
                <a:latin typeface="inherit"/>
              </a:rPr>
              <a:t> orang yang </a:t>
            </a:r>
            <a:r>
              <a:rPr lang="en-US" sz="2000" b="0" i="0" dirty="0" err="1">
                <a:effectLst/>
                <a:latin typeface="inherit"/>
              </a:rPr>
              <a:t>meninggalkan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shalat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tidak</a:t>
            </a:r>
            <a:r>
              <a:rPr lang="en-US" sz="2000" b="0" i="0" dirty="0">
                <a:effectLst/>
                <a:latin typeface="inherit"/>
              </a:rPr>
              <a:t> kafir, </a:t>
            </a:r>
            <a:r>
              <a:rPr lang="en-US" sz="2000" b="0" i="0" dirty="0" err="1">
                <a:effectLst/>
                <a:latin typeface="inherit"/>
              </a:rPr>
              <a:t>namun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mereka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dipenjara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sampai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kembali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shalat</a:t>
            </a:r>
            <a:r>
              <a:rPr lang="en-US" sz="2000" b="0" i="0" dirty="0">
                <a:effectLst/>
                <a:latin typeface="inherit"/>
              </a:rPr>
              <a:t>.</a:t>
            </a:r>
          </a:p>
          <a:p>
            <a:pPr marL="0" indent="0" algn="l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 i="0" dirty="0" err="1">
                <a:effectLst/>
                <a:latin typeface="inherit"/>
              </a:rPr>
              <a:t>Pendapat</a:t>
            </a:r>
            <a:r>
              <a:rPr lang="en-US" sz="2000" b="0" i="0" dirty="0">
                <a:effectLst/>
                <a:latin typeface="inherit"/>
              </a:rPr>
              <a:t> yang </a:t>
            </a:r>
            <a:r>
              <a:rPr lang="en-US" sz="2000" b="0" i="0" dirty="0" err="1">
                <a:effectLst/>
                <a:latin typeface="inherit"/>
              </a:rPr>
              <a:t>rajih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dalam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masalah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ini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adalah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pendapat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pertama</a:t>
            </a:r>
            <a:r>
              <a:rPr lang="en-US" sz="2000" b="0" i="0" dirty="0">
                <a:effectLst/>
                <a:latin typeface="inherit"/>
              </a:rPr>
              <a:t>, yang </a:t>
            </a:r>
            <a:r>
              <a:rPr lang="en-US" sz="2000" b="0" i="0" dirty="0" err="1">
                <a:effectLst/>
                <a:latin typeface="inherit"/>
              </a:rPr>
              <a:t>mengatakan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bahwa</a:t>
            </a:r>
            <a:r>
              <a:rPr lang="en-US" sz="2000" b="0" i="0" dirty="0">
                <a:effectLst/>
                <a:latin typeface="inherit"/>
              </a:rPr>
              <a:t> orang yang </a:t>
            </a:r>
            <a:r>
              <a:rPr lang="en-US" sz="2000" b="0" i="0" dirty="0" err="1">
                <a:effectLst/>
                <a:latin typeface="inherit"/>
              </a:rPr>
              <a:t>meninggalkan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shalat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itu</a:t>
            </a:r>
            <a:r>
              <a:rPr lang="en-US" sz="2000" b="0" i="0" dirty="0">
                <a:effectLst/>
                <a:latin typeface="inherit"/>
              </a:rPr>
              <a:t> kafir </a:t>
            </a:r>
            <a:r>
              <a:rPr lang="en-US" sz="2000" b="0" i="0" dirty="0" err="1">
                <a:effectLst/>
                <a:latin typeface="inherit"/>
              </a:rPr>
              <a:t>keluar</a:t>
            </a:r>
            <a:r>
              <a:rPr lang="en-US" sz="2000" b="0" i="0" dirty="0">
                <a:effectLst/>
                <a:latin typeface="inherit"/>
              </a:rPr>
              <a:t> </a:t>
            </a:r>
            <a:r>
              <a:rPr lang="en-US" sz="2000" b="0" i="0" dirty="0" err="1">
                <a:effectLst/>
                <a:latin typeface="inherit"/>
              </a:rPr>
              <a:t>dari</a:t>
            </a:r>
            <a:r>
              <a:rPr lang="en-US" sz="2000" b="0" i="0" dirty="0">
                <a:effectLst/>
                <a:latin typeface="inherit"/>
              </a:rPr>
              <a:t> Islam</a:t>
            </a:r>
            <a:endParaRPr lang="en-US" sz="2000" b="0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394185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DA48E-4CC3-445D-BE50-84CFFD35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6319"/>
            <a:ext cx="10515600" cy="61198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Syarah</a:t>
            </a:r>
            <a:r>
              <a:rPr lang="en-US" b="1" dirty="0"/>
              <a:t> </a:t>
            </a:r>
            <a:r>
              <a:rPr lang="en-US" b="1" dirty="0" err="1"/>
              <a:t>sah</a:t>
            </a:r>
            <a:r>
              <a:rPr lang="en-US" b="1" dirty="0"/>
              <a:t> </a:t>
            </a:r>
            <a:r>
              <a:rPr lang="en-US" b="1" dirty="0" err="1"/>
              <a:t>shalat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ED752-3774-4602-804E-B6A92E52B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306"/>
            <a:ext cx="10515600" cy="45882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 err="1">
                <a:effectLst/>
                <a:latin typeface="Inter"/>
              </a:rPr>
              <a:t>Syekh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Sa’id</a:t>
            </a:r>
            <a:r>
              <a:rPr lang="en-US" b="0" i="0" dirty="0">
                <a:effectLst/>
                <a:latin typeface="Inter"/>
              </a:rPr>
              <a:t> bin ‘Ali </a:t>
            </a:r>
            <a:r>
              <a:rPr lang="en-US" b="0" i="0" dirty="0" err="1">
                <a:effectLst/>
                <a:latin typeface="Inter"/>
              </a:rPr>
              <a:t>Wahf</a:t>
            </a:r>
            <a:r>
              <a:rPr lang="en-US" b="0" i="0" dirty="0">
                <a:effectLst/>
                <a:latin typeface="Inter"/>
              </a:rPr>
              <a:t> al-</a:t>
            </a:r>
            <a:r>
              <a:rPr lang="en-US" b="0" i="0" dirty="0" err="1">
                <a:effectLst/>
                <a:latin typeface="Inter"/>
              </a:rPr>
              <a:t>Qahthani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dalam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kitabnya</a:t>
            </a:r>
            <a:r>
              <a:rPr lang="en-US" b="0" i="0" dirty="0">
                <a:effectLst/>
                <a:latin typeface="Inter"/>
              </a:rPr>
              <a:t> </a:t>
            </a:r>
            <a:r>
              <a:rPr lang="en-US" b="0" i="1" dirty="0">
                <a:effectLst/>
                <a:latin typeface="Inter"/>
              </a:rPr>
              <a:t>“</a:t>
            </a:r>
            <a:r>
              <a:rPr lang="en-US" b="0" i="1" dirty="0" err="1">
                <a:effectLst/>
                <a:latin typeface="Inter"/>
              </a:rPr>
              <a:t>Shalatul</a:t>
            </a:r>
            <a:r>
              <a:rPr lang="en-US" b="0" i="1" dirty="0">
                <a:effectLst/>
                <a:latin typeface="Inter"/>
              </a:rPr>
              <a:t> Mu’min”</a:t>
            </a:r>
            <a:r>
              <a:rPr lang="en-US" b="0" i="0" dirty="0">
                <a:effectLst/>
                <a:latin typeface="Inter"/>
              </a:rPr>
              <a:t> </a:t>
            </a:r>
            <a:r>
              <a:rPr lang="en-US" b="0" i="0" dirty="0" err="1">
                <a:effectLst/>
                <a:latin typeface="Inter"/>
              </a:rPr>
              <a:t>mengemukakan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bahwa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terdapat</a:t>
            </a:r>
            <a:r>
              <a:rPr lang="en-US" b="0" i="0" dirty="0">
                <a:effectLst/>
                <a:latin typeface="Inter"/>
              </a:rPr>
              <a:t> 7 (</a:t>
            </a:r>
            <a:r>
              <a:rPr lang="en-US" b="0" i="0" dirty="0" err="1">
                <a:effectLst/>
                <a:latin typeface="Inter"/>
              </a:rPr>
              <a:t>tujuh</a:t>
            </a:r>
            <a:r>
              <a:rPr lang="en-US" b="0" i="0" dirty="0">
                <a:effectLst/>
                <a:latin typeface="Inter"/>
              </a:rPr>
              <a:t>) </a:t>
            </a:r>
            <a:r>
              <a:rPr lang="en-US" b="0" i="0" dirty="0" err="1">
                <a:effectLst/>
                <a:latin typeface="Inter"/>
              </a:rPr>
              <a:t>syarat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sah</a:t>
            </a:r>
            <a:r>
              <a:rPr lang="en-US" b="0" i="0" dirty="0">
                <a:effectLst/>
                <a:latin typeface="Inter"/>
              </a:rPr>
              <a:t> salat, di </a:t>
            </a:r>
            <a:r>
              <a:rPr lang="en-US" b="0" i="0" dirty="0" err="1">
                <a:effectLst/>
                <a:latin typeface="Inter"/>
              </a:rPr>
              <a:t>antaranya</a:t>
            </a:r>
            <a:r>
              <a:rPr lang="en-US" b="0" i="0" dirty="0">
                <a:effectLst/>
                <a:latin typeface="Inter"/>
              </a:rPr>
              <a:t>:</a:t>
            </a:r>
          </a:p>
          <a:p>
            <a:pPr marL="914400" indent="-509588">
              <a:buFont typeface="+mj-lt"/>
              <a:buAutoNum type="arabicPeriod"/>
            </a:pPr>
            <a:r>
              <a:rPr lang="en-US" dirty="0">
                <a:latin typeface="Inter"/>
              </a:rPr>
              <a:t>Islam</a:t>
            </a:r>
          </a:p>
          <a:p>
            <a:pPr marL="914400" indent="-509588">
              <a:buFont typeface="+mj-lt"/>
              <a:buAutoNum type="arabicPeriod"/>
            </a:pPr>
            <a:r>
              <a:rPr lang="en-US" dirty="0" err="1">
                <a:latin typeface="Inter"/>
              </a:rPr>
              <a:t>Berakal</a:t>
            </a:r>
            <a:r>
              <a:rPr lang="en-US" dirty="0">
                <a:latin typeface="Inter"/>
              </a:rPr>
              <a:t>/</a:t>
            </a:r>
            <a:r>
              <a:rPr lang="en-US" dirty="0" err="1">
                <a:latin typeface="Inter"/>
              </a:rPr>
              <a:t>Mumayyiz</a:t>
            </a:r>
            <a:endParaRPr lang="en-US" dirty="0">
              <a:latin typeface="Inter"/>
            </a:endParaRPr>
          </a:p>
          <a:p>
            <a:pPr marL="914400" indent="-509588">
              <a:buFont typeface="+mj-lt"/>
              <a:buAutoNum type="arabicPeriod"/>
            </a:pPr>
            <a:r>
              <a:rPr lang="en-US" dirty="0" err="1">
                <a:latin typeface="Inter"/>
              </a:rPr>
              <a:t>Sucu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dari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hadast</a:t>
            </a:r>
            <a:r>
              <a:rPr lang="en-US" dirty="0">
                <a:latin typeface="Inter"/>
              </a:rPr>
              <a:t> dan </a:t>
            </a:r>
            <a:r>
              <a:rPr lang="en-US" dirty="0" err="1">
                <a:latin typeface="Inter"/>
              </a:rPr>
              <a:t>najis</a:t>
            </a:r>
            <a:endParaRPr lang="en-US" dirty="0">
              <a:latin typeface="Inter"/>
            </a:endParaRPr>
          </a:p>
          <a:p>
            <a:pPr marL="914400" indent="-509588">
              <a:buFont typeface="+mj-lt"/>
              <a:buAutoNum type="arabicPeriod"/>
            </a:pPr>
            <a:r>
              <a:rPr lang="en-US" dirty="0" err="1">
                <a:latin typeface="Inter"/>
              </a:rPr>
              <a:t>Menutup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aurat</a:t>
            </a:r>
            <a:endParaRPr lang="en-US" dirty="0">
              <a:latin typeface="Inter"/>
            </a:endParaRPr>
          </a:p>
          <a:p>
            <a:pPr marL="914400" indent="-509588">
              <a:buFont typeface="+mj-lt"/>
              <a:buAutoNum type="arabicPeriod"/>
            </a:pPr>
            <a:r>
              <a:rPr lang="en-US" dirty="0">
                <a:latin typeface="Inter"/>
              </a:rPr>
              <a:t>Masuk </a:t>
            </a:r>
            <a:r>
              <a:rPr lang="en-US" dirty="0" err="1">
                <a:latin typeface="Inter"/>
              </a:rPr>
              <a:t>waktu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shalat</a:t>
            </a:r>
            <a:endParaRPr lang="en-US" dirty="0">
              <a:latin typeface="Inter"/>
            </a:endParaRPr>
          </a:p>
          <a:p>
            <a:pPr marL="914400" indent="-509588">
              <a:buFont typeface="+mj-lt"/>
              <a:buAutoNum type="arabicPeriod"/>
            </a:pPr>
            <a:r>
              <a:rPr lang="en-US" dirty="0" err="1"/>
              <a:t>Menghadap</a:t>
            </a:r>
            <a:r>
              <a:rPr lang="en-US" dirty="0"/>
              <a:t> </a:t>
            </a:r>
            <a:r>
              <a:rPr lang="en-US" dirty="0" err="1"/>
              <a:t>kiblat</a:t>
            </a:r>
            <a:endParaRPr lang="en-US" dirty="0"/>
          </a:p>
          <a:p>
            <a:pPr marL="914400" indent="-509588">
              <a:buFont typeface="+mj-lt"/>
              <a:buAutoNum type="arabicPeriod"/>
            </a:pPr>
            <a:r>
              <a:rPr lang="en-US" dirty="0" err="1"/>
              <a:t>Niat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1DD0B-E50B-4FF9-9035-B985C4A67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380" y="2618287"/>
            <a:ext cx="34290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0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778D-7030-47CA-913C-78F88445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Sholat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6154-D54C-4491-866A-C2C8D537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Wajib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Shalat</a:t>
            </a:r>
            <a:endParaRPr lang="en-US" b="1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Tasyahud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awwal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dan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duduknya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Takbir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ketika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rukuk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, sujud,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bangkit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dari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sujud, dan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bangkit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dari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tasyahud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pertama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Ucapan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“SUBHAANA ROBBIYAL ‘AZHIIM”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sekali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ketika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rukuk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Ucapan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“SUBHAANA ROBBIYAL A’LAA”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sekali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ketika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sujud.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Bacaan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“ROBBIGH-FIR LII” di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antara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dua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sujud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satu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kali;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jika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ditambah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lebih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dari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itu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maka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masuk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dalam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sunnah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shalat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Ucapan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“SAMI’ALLAHU LIMAN HAMIDAH”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ketika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bangkit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dari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rukuk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bagi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imam dan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munfarid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(orang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shalat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sendirian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).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Ucapan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“ROBBANAA LAKAL HAMDU”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untuk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imam,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munfarid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, dan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makmum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Sumber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  <a:hlinkClick r:id="rId2"/>
              </a:rPr>
              <a:t>https://rumaysho.com/22938-manhajus-salikin-rukun-shalat-ucapan-dan-gerakan-serta-wajib-shalat.html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37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7FD06-8798-4A7D-A360-9BDA6B9D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Apa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4000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perbedaan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4000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rukun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4000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shalat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dan </a:t>
            </a:r>
            <a:r>
              <a:rPr lang="en-US" sz="4000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wajib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4000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shalat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?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466B8-CCE6-4F7C-A5C5-8506476CC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Kata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Syaikh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As-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Sa’di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di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atas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dalam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matannya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, “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Wajib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shalat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bisa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gugur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karena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lupa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dan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ditutup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kelupaan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tersebut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dengan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sujud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sahwi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begitu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pula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gugur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jika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tidak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tahu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Sedangkan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rukun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shalat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tidaklah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bisa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gugur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walau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seseorang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lupa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tidak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tahu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atau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sengaja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.”</a:t>
            </a:r>
          </a:p>
          <a:p>
            <a:pPr marL="0" indent="0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Sumber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  <a:hlinkClick r:id="rId2"/>
              </a:rPr>
              <a:t>https://rumaysho.com/22938-manhajus-salikin-rukun-shalat-ucapan-dan-gerakan-serta-wajib-shalat.html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39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6E94E-7C9B-4224-B456-D9E40CD8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6318"/>
            <a:ext cx="10515600" cy="632665"/>
          </a:xfrm>
        </p:spPr>
        <p:txBody>
          <a:bodyPr>
            <a:normAutofit/>
          </a:bodyPr>
          <a:lstStyle/>
          <a:p>
            <a:r>
              <a:rPr lang="en-US" sz="3600" dirty="0"/>
              <a:t>Kapan </a:t>
            </a:r>
            <a:r>
              <a:rPr lang="en-US" sz="3600" dirty="0" err="1"/>
              <a:t>harus</a:t>
            </a:r>
            <a:r>
              <a:rPr lang="en-US" sz="3600" dirty="0"/>
              <a:t> </a:t>
            </a:r>
            <a:r>
              <a:rPr lang="en-US" sz="3600" dirty="0" err="1"/>
              <a:t>dilakukan</a:t>
            </a:r>
            <a:r>
              <a:rPr lang="en-US" sz="3600" dirty="0"/>
              <a:t> sujud </a:t>
            </a:r>
            <a:r>
              <a:rPr lang="en-US" sz="3600" dirty="0" err="1"/>
              <a:t>sahwi</a:t>
            </a:r>
            <a:r>
              <a:rPr lang="en-US" sz="36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4EC4D-4C73-45ED-B056-4BC2B4032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2491"/>
            <a:ext cx="10515600" cy="4479109"/>
          </a:xfrm>
        </p:spPr>
        <p:txBody>
          <a:bodyPr>
            <a:normAutofit fontScale="92500" lnSpcReduction="20000"/>
          </a:bodyPr>
          <a:lstStyle/>
          <a:p>
            <a:pPr marL="0" indent="0" algn="l" fontAlgn="base">
              <a:lnSpc>
                <a:spcPct val="110000"/>
              </a:lnSpc>
              <a:buNone/>
            </a:pPr>
            <a:r>
              <a:rPr lang="en-US" sz="1600" b="0" i="0" dirty="0">
                <a:effectLst/>
                <a:latin typeface="Inter"/>
              </a:rPr>
              <a:t>Adapun </a:t>
            </a:r>
            <a:r>
              <a:rPr lang="en-US" sz="1600" b="0" i="0" dirty="0" err="1">
                <a:effectLst/>
                <a:latin typeface="Inter"/>
              </a:rPr>
              <a:t>penjelasan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mengenai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letak</a:t>
            </a:r>
            <a:r>
              <a:rPr lang="en-US" sz="1600" b="0" i="0" dirty="0">
                <a:effectLst/>
                <a:latin typeface="Inter"/>
              </a:rPr>
              <a:t> sujud </a:t>
            </a:r>
            <a:r>
              <a:rPr lang="en-US" sz="1600" b="0" i="0" dirty="0" err="1">
                <a:effectLst/>
                <a:latin typeface="Inter"/>
              </a:rPr>
              <a:t>sahwi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sebelum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ataukah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sesudah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salam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dapat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dilihat</a:t>
            </a:r>
            <a:r>
              <a:rPr lang="en-US" sz="1600" b="0" i="0" dirty="0">
                <a:effectLst/>
                <a:latin typeface="Inter"/>
              </a:rPr>
              <a:t> pada </a:t>
            </a:r>
            <a:r>
              <a:rPr lang="en-US" sz="1600" b="0" i="0" dirty="0" err="1">
                <a:effectLst/>
                <a:latin typeface="Inter"/>
              </a:rPr>
              <a:t>rincian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berikut</a:t>
            </a:r>
            <a:r>
              <a:rPr lang="en-US" sz="1600" b="0" i="0" dirty="0">
                <a:effectLst/>
                <a:latin typeface="Inter"/>
              </a:rPr>
              <a:t>.</a:t>
            </a:r>
          </a:p>
          <a:p>
            <a:pPr algn="l" fontAlgn="base">
              <a:lnSpc>
                <a:spcPct val="110000"/>
              </a:lnSpc>
              <a:buFont typeface="+mj-lt"/>
              <a:buAutoNum type="arabicPeriod"/>
            </a:pPr>
            <a:r>
              <a:rPr lang="en-US" sz="1600" b="0" i="0" dirty="0">
                <a:effectLst/>
                <a:latin typeface="Inter"/>
              </a:rPr>
              <a:t>Jika </a:t>
            </a:r>
            <a:r>
              <a:rPr lang="en-US" sz="1600" b="0" i="0" dirty="0" err="1">
                <a:effectLst/>
                <a:latin typeface="Inter"/>
              </a:rPr>
              <a:t>terdapat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kekurangan</a:t>
            </a:r>
            <a:r>
              <a:rPr lang="en-US" sz="1600" b="0" i="0" dirty="0">
                <a:effectLst/>
                <a:latin typeface="Inter"/>
              </a:rPr>
              <a:t> pada </a:t>
            </a:r>
            <a:r>
              <a:rPr lang="en-US" sz="1600" b="0" i="0" dirty="0" err="1">
                <a:effectLst/>
                <a:latin typeface="Inter"/>
              </a:rPr>
              <a:t>shalat</a:t>
            </a:r>
            <a:r>
              <a:rPr lang="en-US" sz="1600" b="0" i="0" dirty="0">
                <a:effectLst/>
                <a:latin typeface="Inter"/>
              </a:rPr>
              <a:t> –</a:t>
            </a:r>
            <a:r>
              <a:rPr lang="en-US" sz="1600" b="0" i="0" dirty="0" err="1">
                <a:effectLst/>
                <a:latin typeface="Inter"/>
              </a:rPr>
              <a:t>seperti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kekurangan</a:t>
            </a:r>
            <a:r>
              <a:rPr lang="en-US" sz="1600" b="0" i="0" dirty="0">
                <a:effectLst/>
                <a:latin typeface="Inter"/>
              </a:rPr>
              <a:t> </a:t>
            </a:r>
            <a:r>
              <a:rPr lang="en-US" sz="1600" b="0" i="0" u="none" strike="noStrike" dirty="0" err="1">
                <a:effectLst/>
                <a:latin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tasyahud</a:t>
            </a:r>
            <a:r>
              <a:rPr lang="en-US" sz="1600" b="0" i="0" u="none" strike="noStrike" dirty="0">
                <a:effectLst/>
                <a:latin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600" b="0" i="0" u="none" strike="noStrike" dirty="0" err="1">
                <a:effectLst/>
                <a:latin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awal</a:t>
            </a:r>
            <a:r>
              <a:rPr lang="en-US" sz="1600" b="0" i="0" dirty="0">
                <a:effectLst/>
                <a:latin typeface="Inter"/>
              </a:rPr>
              <a:t>-, </a:t>
            </a:r>
            <a:r>
              <a:rPr lang="en-US" sz="1600" b="0" i="0" dirty="0" err="1">
                <a:effectLst/>
                <a:latin typeface="Inter"/>
              </a:rPr>
              <a:t>ini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berarti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kekurangan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tadi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butuh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ditambal</a:t>
            </a:r>
            <a:r>
              <a:rPr lang="en-US" sz="1600" b="0" i="0" dirty="0">
                <a:effectLst/>
                <a:latin typeface="Inter"/>
              </a:rPr>
              <a:t>, </a:t>
            </a:r>
            <a:r>
              <a:rPr lang="en-US" sz="1600" b="0" i="0" dirty="0" err="1">
                <a:effectLst/>
                <a:latin typeface="Inter"/>
              </a:rPr>
              <a:t>maka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menutupinya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tentu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saja</a:t>
            </a:r>
            <a:r>
              <a:rPr lang="en-US" sz="1600" b="0" i="0" dirty="0">
                <a:effectLst/>
                <a:latin typeface="Inter"/>
              </a:rPr>
              <a:t> </a:t>
            </a:r>
            <a:r>
              <a:rPr lang="en-US" sz="1600" b="1" i="0" dirty="0" err="1">
                <a:effectLst/>
                <a:latin typeface="inherit"/>
              </a:rPr>
              <a:t>dengan</a:t>
            </a:r>
            <a:r>
              <a:rPr lang="en-US" sz="1600" b="1" i="0" dirty="0">
                <a:effectLst/>
                <a:latin typeface="inherit"/>
              </a:rPr>
              <a:t> sujud </a:t>
            </a:r>
            <a:r>
              <a:rPr lang="en-US" sz="1600" b="1" i="0" dirty="0" err="1">
                <a:effectLst/>
                <a:latin typeface="inherit"/>
              </a:rPr>
              <a:t>sahwi</a:t>
            </a:r>
            <a:r>
              <a:rPr lang="en-US" sz="1600" b="1" i="0" dirty="0">
                <a:effectLst/>
                <a:latin typeface="inherit"/>
              </a:rPr>
              <a:t> </a:t>
            </a:r>
            <a:r>
              <a:rPr lang="en-US" sz="1600" b="1" i="0" dirty="0" err="1">
                <a:effectLst/>
                <a:latin typeface="inherit"/>
              </a:rPr>
              <a:t>sebelum</a:t>
            </a:r>
            <a:r>
              <a:rPr lang="en-US" sz="1600" b="1" i="0" dirty="0">
                <a:effectLst/>
                <a:latin typeface="inherit"/>
              </a:rPr>
              <a:t> </a:t>
            </a:r>
            <a:r>
              <a:rPr lang="en-US" sz="1600" b="1" i="0" dirty="0" err="1">
                <a:effectLst/>
                <a:latin typeface="inherit"/>
              </a:rPr>
              <a:t>salam</a:t>
            </a:r>
            <a:r>
              <a:rPr lang="en-US" sz="1600" b="0" i="0" dirty="0">
                <a:effectLst/>
                <a:latin typeface="Inter"/>
              </a:rPr>
              <a:t> </a:t>
            </a:r>
            <a:r>
              <a:rPr lang="en-US" sz="1600" b="0" i="0" dirty="0" err="1">
                <a:effectLst/>
                <a:latin typeface="Inter"/>
              </a:rPr>
              <a:t>untuk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menyempurnakan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shalat</a:t>
            </a:r>
            <a:r>
              <a:rPr lang="en-US" sz="1600" b="0" i="0" dirty="0">
                <a:effectLst/>
                <a:latin typeface="Inter"/>
              </a:rPr>
              <a:t>. Karena </a:t>
            </a:r>
            <a:r>
              <a:rPr lang="en-US" sz="1600" b="0" i="0" dirty="0" err="1">
                <a:effectLst/>
                <a:latin typeface="Inter"/>
              </a:rPr>
              <a:t>jika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seseorang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sudah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mengucapkan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salam</a:t>
            </a:r>
            <a:r>
              <a:rPr lang="en-US" sz="1600" b="0" i="0" dirty="0">
                <a:effectLst/>
                <a:latin typeface="Inter"/>
              </a:rPr>
              <a:t>, </a:t>
            </a:r>
            <a:r>
              <a:rPr lang="en-US" sz="1600" b="0" i="0" dirty="0" err="1">
                <a:effectLst/>
                <a:latin typeface="Inter"/>
              </a:rPr>
              <a:t>berarti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ia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sudah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selesai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dari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shalat</a:t>
            </a:r>
            <a:r>
              <a:rPr lang="en-US" sz="1600" b="0" i="0" dirty="0">
                <a:effectLst/>
                <a:latin typeface="Inter"/>
              </a:rPr>
              <a:t>.</a:t>
            </a:r>
          </a:p>
          <a:p>
            <a:pPr algn="l" fontAlgn="base">
              <a:lnSpc>
                <a:spcPct val="110000"/>
              </a:lnSpc>
              <a:buFont typeface="+mj-lt"/>
              <a:buAutoNum type="arabicPeriod"/>
            </a:pPr>
            <a:r>
              <a:rPr lang="en-US" sz="1600" b="0" i="0" dirty="0">
                <a:effectLst/>
                <a:latin typeface="Inter"/>
              </a:rPr>
              <a:t>Jika </a:t>
            </a:r>
            <a:r>
              <a:rPr lang="en-US" sz="1600" b="0" i="0" dirty="0" err="1">
                <a:effectLst/>
                <a:latin typeface="Inter"/>
              </a:rPr>
              <a:t>terdapat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kelebihan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dalam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shalat</a:t>
            </a:r>
            <a:r>
              <a:rPr lang="en-US" sz="1600" b="0" i="0" dirty="0">
                <a:effectLst/>
                <a:latin typeface="Inter"/>
              </a:rPr>
              <a:t> –</a:t>
            </a:r>
            <a:r>
              <a:rPr lang="en-US" sz="1600" b="0" i="0" dirty="0" err="1">
                <a:effectLst/>
                <a:latin typeface="Inter"/>
              </a:rPr>
              <a:t>seperti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terdapat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penambahan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satu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raka’aat</a:t>
            </a:r>
            <a:r>
              <a:rPr lang="en-US" sz="1600" b="0" i="0" dirty="0">
                <a:effectLst/>
                <a:latin typeface="Inter"/>
              </a:rPr>
              <a:t>-, </a:t>
            </a:r>
            <a:r>
              <a:rPr lang="en-US" sz="1600" b="0" i="0" dirty="0" err="1">
                <a:effectLst/>
                <a:latin typeface="Inter"/>
              </a:rPr>
              <a:t>maka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hendaklah</a:t>
            </a:r>
            <a:r>
              <a:rPr lang="en-US" sz="1600" b="0" i="0" dirty="0">
                <a:effectLst/>
                <a:latin typeface="Inter"/>
              </a:rPr>
              <a:t> </a:t>
            </a:r>
            <a:r>
              <a:rPr lang="en-US" sz="1600" b="1" i="0" dirty="0">
                <a:effectLst/>
                <a:latin typeface="inherit"/>
              </a:rPr>
              <a:t>sujud </a:t>
            </a:r>
            <a:r>
              <a:rPr lang="en-US" sz="1600" b="1" i="0" dirty="0" err="1">
                <a:effectLst/>
                <a:latin typeface="inherit"/>
              </a:rPr>
              <a:t>sahwi</a:t>
            </a:r>
            <a:r>
              <a:rPr lang="en-US" sz="1600" b="1" i="0" dirty="0">
                <a:effectLst/>
                <a:latin typeface="inherit"/>
              </a:rPr>
              <a:t> </a:t>
            </a:r>
            <a:r>
              <a:rPr lang="en-US" sz="1600" b="1" i="0" dirty="0" err="1">
                <a:effectLst/>
                <a:latin typeface="inherit"/>
              </a:rPr>
              <a:t>dilakukan</a:t>
            </a:r>
            <a:r>
              <a:rPr lang="en-US" sz="1600" b="1" i="0" dirty="0">
                <a:effectLst/>
                <a:latin typeface="inherit"/>
              </a:rPr>
              <a:t> </a:t>
            </a:r>
            <a:r>
              <a:rPr lang="en-US" sz="1600" b="1" i="0" dirty="0" err="1">
                <a:effectLst/>
                <a:latin typeface="inherit"/>
              </a:rPr>
              <a:t>sesudah</a:t>
            </a:r>
            <a:r>
              <a:rPr lang="en-US" sz="1600" b="1" i="0" dirty="0">
                <a:effectLst/>
                <a:latin typeface="inherit"/>
              </a:rPr>
              <a:t> </a:t>
            </a:r>
            <a:r>
              <a:rPr lang="en-US" sz="1600" b="1" i="0" dirty="0" err="1">
                <a:effectLst/>
                <a:latin typeface="inherit"/>
              </a:rPr>
              <a:t>salam</a:t>
            </a:r>
            <a:r>
              <a:rPr lang="en-US" sz="1600" b="0" i="0" dirty="0">
                <a:effectLst/>
                <a:latin typeface="Inter"/>
              </a:rPr>
              <a:t>. Karena sujud </a:t>
            </a:r>
            <a:r>
              <a:rPr lang="en-US" sz="1600" b="0" i="0" dirty="0" err="1">
                <a:effectLst/>
                <a:latin typeface="Inter"/>
              </a:rPr>
              <a:t>sahwi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ketika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itu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untuk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menghinakan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setan</a:t>
            </a:r>
            <a:r>
              <a:rPr lang="en-US" sz="1600" b="0" i="0" dirty="0">
                <a:effectLst/>
                <a:latin typeface="Inter"/>
              </a:rPr>
              <a:t>.</a:t>
            </a:r>
          </a:p>
          <a:p>
            <a:pPr algn="l" fontAlgn="base">
              <a:lnSpc>
                <a:spcPct val="110000"/>
              </a:lnSpc>
              <a:buFont typeface="+mj-lt"/>
              <a:buAutoNum type="arabicPeriod"/>
            </a:pPr>
            <a:r>
              <a:rPr lang="en-US" sz="1600" b="0" i="0" dirty="0">
                <a:effectLst/>
                <a:latin typeface="Inter"/>
              </a:rPr>
              <a:t>Jika </a:t>
            </a:r>
            <a:r>
              <a:rPr lang="en-US" sz="1600" b="0" i="0" dirty="0" err="1">
                <a:effectLst/>
                <a:latin typeface="Inter"/>
              </a:rPr>
              <a:t>seseorang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terlanjur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salam</a:t>
            </a:r>
            <a:r>
              <a:rPr lang="en-US" sz="1600" b="0" i="0" dirty="0">
                <a:effectLst/>
                <a:latin typeface="Inter"/>
              </a:rPr>
              <a:t>, </a:t>
            </a:r>
            <a:r>
              <a:rPr lang="en-US" sz="1600" b="0" i="0" dirty="0" err="1">
                <a:effectLst/>
                <a:latin typeface="Inter"/>
              </a:rPr>
              <a:t>namun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ternyata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masih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memiliki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kekurangan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raka’at</a:t>
            </a:r>
            <a:r>
              <a:rPr lang="en-US" sz="1600" b="0" i="0" dirty="0">
                <a:effectLst/>
                <a:latin typeface="Inter"/>
              </a:rPr>
              <a:t>, </a:t>
            </a:r>
            <a:r>
              <a:rPr lang="en-US" sz="1600" b="0" i="0" dirty="0" err="1">
                <a:effectLst/>
                <a:latin typeface="Inter"/>
              </a:rPr>
              <a:t>maka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hendaklah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ia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menyempurnakan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kekurangan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raka’at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tadi</a:t>
            </a:r>
            <a:r>
              <a:rPr lang="en-US" sz="1600" b="0" i="0" dirty="0">
                <a:effectLst/>
                <a:latin typeface="Inter"/>
              </a:rPr>
              <a:t>. Pada </a:t>
            </a:r>
            <a:r>
              <a:rPr lang="en-US" sz="1600" b="0" i="0" dirty="0" err="1">
                <a:effectLst/>
                <a:latin typeface="Inter"/>
              </a:rPr>
              <a:t>saat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ini</a:t>
            </a:r>
            <a:r>
              <a:rPr lang="en-US" sz="1600" b="0" i="0" dirty="0">
                <a:effectLst/>
                <a:latin typeface="Inter"/>
              </a:rPr>
              <a:t>, </a:t>
            </a:r>
            <a:r>
              <a:rPr lang="en-US" sz="1600" b="1" i="0" dirty="0">
                <a:effectLst/>
                <a:latin typeface="inherit"/>
              </a:rPr>
              <a:t>sujud </a:t>
            </a:r>
            <a:r>
              <a:rPr lang="en-US" sz="1600" b="1" i="0" dirty="0" err="1">
                <a:effectLst/>
                <a:latin typeface="inherit"/>
              </a:rPr>
              <a:t>sahwinya</a:t>
            </a:r>
            <a:r>
              <a:rPr lang="en-US" sz="1600" b="1" i="0" dirty="0">
                <a:effectLst/>
                <a:latin typeface="inherit"/>
              </a:rPr>
              <a:t> </a:t>
            </a:r>
            <a:r>
              <a:rPr lang="en-US" sz="1600" b="1" i="0" dirty="0" err="1">
                <a:effectLst/>
                <a:latin typeface="inherit"/>
              </a:rPr>
              <a:t>adalah</a:t>
            </a:r>
            <a:r>
              <a:rPr lang="en-US" sz="1600" b="1" i="0" dirty="0">
                <a:effectLst/>
                <a:latin typeface="inherit"/>
              </a:rPr>
              <a:t> </a:t>
            </a:r>
            <a:r>
              <a:rPr lang="en-US" sz="1600" b="1" i="0" dirty="0" err="1">
                <a:effectLst/>
                <a:latin typeface="inherit"/>
              </a:rPr>
              <a:t>sesudah</a:t>
            </a:r>
            <a:r>
              <a:rPr lang="en-US" sz="1600" b="1" i="0" dirty="0">
                <a:effectLst/>
                <a:latin typeface="inherit"/>
              </a:rPr>
              <a:t> </a:t>
            </a:r>
            <a:r>
              <a:rPr lang="en-US" sz="1600" b="1" i="0" dirty="0" err="1">
                <a:effectLst/>
                <a:latin typeface="inherit"/>
              </a:rPr>
              <a:t>salam</a:t>
            </a:r>
            <a:r>
              <a:rPr lang="en-US" sz="1600" b="0" i="0" dirty="0">
                <a:effectLst/>
                <a:latin typeface="Inter"/>
              </a:rPr>
              <a:t> </a:t>
            </a:r>
            <a:r>
              <a:rPr lang="en-US" sz="1600" b="0" i="0" dirty="0" err="1">
                <a:effectLst/>
                <a:latin typeface="Inter"/>
              </a:rPr>
              <a:t>dengan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tujuan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untuk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menghinakan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setan</a:t>
            </a:r>
            <a:r>
              <a:rPr lang="en-US" sz="1600" b="0" i="0" dirty="0">
                <a:effectLst/>
                <a:latin typeface="Inter"/>
              </a:rPr>
              <a:t>.</a:t>
            </a:r>
          </a:p>
          <a:p>
            <a:pPr algn="l" fontAlgn="base">
              <a:lnSpc>
                <a:spcPct val="110000"/>
              </a:lnSpc>
              <a:buFont typeface="+mj-lt"/>
              <a:buAutoNum type="arabicPeriod"/>
            </a:pPr>
            <a:r>
              <a:rPr lang="en-US" sz="1600" b="0" i="0" dirty="0">
                <a:effectLst/>
                <a:latin typeface="Inter"/>
              </a:rPr>
              <a:t>Jika </a:t>
            </a:r>
            <a:r>
              <a:rPr lang="en-US" sz="1600" b="0" i="0" dirty="0" err="1">
                <a:effectLst/>
                <a:latin typeface="Inter"/>
              </a:rPr>
              <a:t>terdapat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keragu-raguan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dalam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shalat</a:t>
            </a:r>
            <a:r>
              <a:rPr lang="en-US" sz="1600" b="0" i="0" dirty="0">
                <a:effectLst/>
                <a:latin typeface="Inter"/>
              </a:rPr>
              <a:t>, </a:t>
            </a:r>
            <a:r>
              <a:rPr lang="en-US" sz="1600" b="0" i="0" dirty="0" err="1">
                <a:effectLst/>
                <a:latin typeface="Inter"/>
              </a:rPr>
              <a:t>lalu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ia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mengingatnya</a:t>
            </a:r>
            <a:r>
              <a:rPr lang="en-US" sz="1600" b="0" i="0" dirty="0">
                <a:effectLst/>
                <a:latin typeface="Inter"/>
              </a:rPr>
              <a:t> dan </a:t>
            </a:r>
            <a:r>
              <a:rPr lang="en-US" sz="1600" b="0" i="0" dirty="0" err="1">
                <a:effectLst/>
                <a:latin typeface="Inter"/>
              </a:rPr>
              <a:t>bisa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memilih</a:t>
            </a:r>
            <a:r>
              <a:rPr lang="en-US" sz="1600" b="0" i="0" dirty="0">
                <a:effectLst/>
                <a:latin typeface="Inter"/>
              </a:rPr>
              <a:t> yang </a:t>
            </a:r>
            <a:r>
              <a:rPr lang="en-US" sz="1600" b="0" i="0" dirty="0" err="1">
                <a:effectLst/>
                <a:latin typeface="Inter"/>
              </a:rPr>
              <a:t>yakin</a:t>
            </a:r>
            <a:r>
              <a:rPr lang="en-US" sz="1600" b="0" i="0" dirty="0">
                <a:effectLst/>
                <a:latin typeface="Inter"/>
              </a:rPr>
              <a:t>, </a:t>
            </a:r>
            <a:r>
              <a:rPr lang="en-US" sz="1600" b="0" i="0" dirty="0" err="1">
                <a:effectLst/>
                <a:latin typeface="Inter"/>
              </a:rPr>
              <a:t>maka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hendaklah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ia</a:t>
            </a:r>
            <a:r>
              <a:rPr lang="en-US" sz="1600" b="0" i="0" dirty="0">
                <a:effectLst/>
                <a:latin typeface="Inter"/>
              </a:rPr>
              <a:t> </a:t>
            </a:r>
            <a:r>
              <a:rPr lang="en-US" sz="1600" b="1" i="0" dirty="0">
                <a:effectLst/>
                <a:latin typeface="inherit"/>
              </a:rPr>
              <a:t>sujud </a:t>
            </a:r>
            <a:r>
              <a:rPr lang="en-US" sz="1600" b="1" i="0" dirty="0" err="1">
                <a:effectLst/>
                <a:latin typeface="inherit"/>
              </a:rPr>
              <a:t>sahwi</a:t>
            </a:r>
            <a:r>
              <a:rPr lang="en-US" sz="1600" b="1" i="0" dirty="0">
                <a:effectLst/>
                <a:latin typeface="inherit"/>
              </a:rPr>
              <a:t> </a:t>
            </a:r>
            <a:r>
              <a:rPr lang="en-US" sz="1600" b="1" i="0" dirty="0" err="1">
                <a:effectLst/>
                <a:latin typeface="inherit"/>
              </a:rPr>
              <a:t>sesudah</a:t>
            </a:r>
            <a:r>
              <a:rPr lang="en-US" sz="1600" b="1" i="0" dirty="0">
                <a:effectLst/>
                <a:latin typeface="inherit"/>
              </a:rPr>
              <a:t> </a:t>
            </a:r>
            <a:r>
              <a:rPr lang="en-US" sz="1600" b="1" i="0" dirty="0" err="1">
                <a:effectLst/>
                <a:latin typeface="inherit"/>
              </a:rPr>
              <a:t>salam</a:t>
            </a:r>
            <a:r>
              <a:rPr lang="en-US" sz="1600" b="0" i="0" dirty="0">
                <a:effectLst/>
                <a:latin typeface="Inter"/>
              </a:rPr>
              <a:t> </a:t>
            </a:r>
            <a:r>
              <a:rPr lang="en-US" sz="1600" b="0" i="0" dirty="0" err="1">
                <a:effectLst/>
                <a:latin typeface="Inter"/>
              </a:rPr>
              <a:t>untuk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menghinakan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setan</a:t>
            </a:r>
            <a:r>
              <a:rPr lang="en-US" sz="1600" b="0" i="0" dirty="0">
                <a:effectLst/>
                <a:latin typeface="Inter"/>
              </a:rPr>
              <a:t>.</a:t>
            </a:r>
          </a:p>
          <a:p>
            <a:pPr algn="l" fontAlgn="base">
              <a:lnSpc>
                <a:spcPct val="110000"/>
              </a:lnSpc>
              <a:buFont typeface="+mj-lt"/>
              <a:buAutoNum type="arabicPeriod"/>
            </a:pPr>
            <a:r>
              <a:rPr lang="en-US" sz="1600" b="0" i="0" dirty="0">
                <a:effectLst/>
                <a:latin typeface="Inter"/>
              </a:rPr>
              <a:t>Jika </a:t>
            </a:r>
            <a:r>
              <a:rPr lang="en-US" sz="1600" b="0" i="0" dirty="0" err="1">
                <a:effectLst/>
                <a:latin typeface="Inter"/>
              </a:rPr>
              <a:t>terdapat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keragu-raguan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dalam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shalat</a:t>
            </a:r>
            <a:r>
              <a:rPr lang="en-US" sz="1600" b="0" i="0" dirty="0">
                <a:effectLst/>
                <a:latin typeface="Inter"/>
              </a:rPr>
              <a:t>, </a:t>
            </a:r>
            <a:r>
              <a:rPr lang="en-US" sz="1600" b="0" i="0" dirty="0" err="1">
                <a:effectLst/>
                <a:latin typeface="Inter"/>
              </a:rPr>
              <a:t>lalu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tidak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nampak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baginya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keadaan</a:t>
            </a:r>
            <a:r>
              <a:rPr lang="en-US" sz="1600" b="0" i="0" dirty="0">
                <a:effectLst/>
                <a:latin typeface="Inter"/>
              </a:rPr>
              <a:t> yang </a:t>
            </a:r>
            <a:r>
              <a:rPr lang="en-US" sz="1600" b="0" i="0" dirty="0" err="1">
                <a:effectLst/>
                <a:latin typeface="Inter"/>
              </a:rPr>
              <a:t>yakin</a:t>
            </a:r>
            <a:r>
              <a:rPr lang="en-US" sz="1600" b="0" i="0" dirty="0">
                <a:effectLst/>
                <a:latin typeface="Inter"/>
              </a:rPr>
              <a:t>. </a:t>
            </a:r>
            <a:r>
              <a:rPr lang="en-US" sz="1600" b="0" i="0" dirty="0" err="1">
                <a:effectLst/>
                <a:latin typeface="Inter"/>
              </a:rPr>
              <a:t>Semisal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ia</a:t>
            </a:r>
            <a:r>
              <a:rPr lang="en-US" sz="1600" b="0" i="0" dirty="0">
                <a:effectLst/>
                <a:latin typeface="Inter"/>
              </a:rPr>
              <a:t> ragu </a:t>
            </a:r>
            <a:r>
              <a:rPr lang="en-US" sz="1600" b="0" i="0" dirty="0" err="1">
                <a:effectLst/>
                <a:latin typeface="Inter"/>
              </a:rPr>
              <a:t>apakah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shalatnya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empat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atau</a:t>
            </a:r>
            <a:r>
              <a:rPr lang="en-US" sz="1600" b="0" i="0" dirty="0">
                <a:effectLst/>
                <a:latin typeface="Inter"/>
              </a:rPr>
              <a:t> lima </a:t>
            </a:r>
            <a:r>
              <a:rPr lang="en-US" sz="1600" b="0" i="0" dirty="0" err="1">
                <a:effectLst/>
                <a:latin typeface="Inter"/>
              </a:rPr>
              <a:t>raka’at</a:t>
            </a:r>
            <a:r>
              <a:rPr lang="en-US" sz="1600" b="0" i="0" dirty="0">
                <a:effectLst/>
                <a:latin typeface="Inter"/>
              </a:rPr>
              <a:t>. Jika </a:t>
            </a:r>
            <a:r>
              <a:rPr lang="en-US" sz="1600" b="0" i="0" dirty="0" err="1">
                <a:effectLst/>
                <a:latin typeface="Inter"/>
              </a:rPr>
              <a:t>ternyata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shalatnya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benar</a:t>
            </a:r>
            <a:r>
              <a:rPr lang="en-US" sz="1600" b="0" i="0" dirty="0">
                <a:effectLst/>
                <a:latin typeface="Inter"/>
              </a:rPr>
              <a:t> lima </a:t>
            </a:r>
            <a:r>
              <a:rPr lang="en-US" sz="1600" b="0" i="0" dirty="0" err="1">
                <a:effectLst/>
                <a:latin typeface="Inter"/>
              </a:rPr>
              <a:t>raka’at</a:t>
            </a:r>
            <a:r>
              <a:rPr lang="en-US" sz="1600" b="0" i="0" dirty="0">
                <a:effectLst/>
                <a:latin typeface="Inter"/>
              </a:rPr>
              <a:t>, </a:t>
            </a:r>
            <a:r>
              <a:rPr lang="en-US" sz="1600" b="0" i="0" dirty="0" err="1">
                <a:effectLst/>
                <a:latin typeface="Inter"/>
              </a:rPr>
              <a:t>maka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tambahan</a:t>
            </a:r>
            <a:r>
              <a:rPr lang="en-US" sz="1600" b="0" i="0" dirty="0">
                <a:effectLst/>
                <a:latin typeface="Inter"/>
              </a:rPr>
              <a:t> sujud </a:t>
            </a:r>
            <a:r>
              <a:rPr lang="en-US" sz="1600" b="0" i="0" dirty="0" err="1">
                <a:effectLst/>
                <a:latin typeface="Inter"/>
              </a:rPr>
              <a:t>tadi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untuk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menggenapkan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shalatnya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tersebut</a:t>
            </a:r>
            <a:r>
              <a:rPr lang="en-US" sz="1600" b="0" i="0" dirty="0">
                <a:effectLst/>
                <a:latin typeface="Inter"/>
              </a:rPr>
              <a:t>. Jadi </a:t>
            </a:r>
            <a:r>
              <a:rPr lang="en-US" sz="1600" b="0" i="0" dirty="0" err="1">
                <a:effectLst/>
                <a:latin typeface="Inter"/>
              </a:rPr>
              <a:t>seakan-akan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ia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shalat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enam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raka’at</a:t>
            </a:r>
            <a:r>
              <a:rPr lang="en-US" sz="1600" b="0" i="0" dirty="0">
                <a:effectLst/>
                <a:latin typeface="Inter"/>
              </a:rPr>
              <a:t>, </a:t>
            </a:r>
            <a:r>
              <a:rPr lang="en-US" sz="1600" b="0" i="0" dirty="0" err="1">
                <a:effectLst/>
                <a:latin typeface="Inter"/>
              </a:rPr>
              <a:t>bukan</a:t>
            </a:r>
            <a:r>
              <a:rPr lang="en-US" sz="1600" b="0" i="0" dirty="0">
                <a:effectLst/>
                <a:latin typeface="Inter"/>
              </a:rPr>
              <a:t> lima </a:t>
            </a:r>
            <a:r>
              <a:rPr lang="en-US" sz="1600" b="0" i="0" dirty="0" err="1">
                <a:effectLst/>
                <a:latin typeface="Inter"/>
              </a:rPr>
              <a:t>raka’at</a:t>
            </a:r>
            <a:r>
              <a:rPr lang="en-US" sz="1600" b="0" i="0" dirty="0">
                <a:effectLst/>
                <a:latin typeface="Inter"/>
              </a:rPr>
              <a:t>. Pada </a:t>
            </a:r>
            <a:r>
              <a:rPr lang="en-US" sz="1600" b="0" i="0" dirty="0" err="1">
                <a:effectLst/>
                <a:latin typeface="Inter"/>
              </a:rPr>
              <a:t>saat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ini</a:t>
            </a:r>
            <a:r>
              <a:rPr lang="en-US" sz="1600" b="0" i="0" dirty="0">
                <a:effectLst/>
                <a:latin typeface="Inter"/>
              </a:rPr>
              <a:t> </a:t>
            </a:r>
            <a:r>
              <a:rPr lang="en-US" sz="1600" b="1" i="0" dirty="0">
                <a:effectLst/>
                <a:latin typeface="inherit"/>
              </a:rPr>
              <a:t>sujud </a:t>
            </a:r>
            <a:r>
              <a:rPr lang="en-US" sz="1600" b="1" i="0" dirty="0" err="1">
                <a:effectLst/>
                <a:latin typeface="inherit"/>
              </a:rPr>
              <a:t>sahwinya</a:t>
            </a:r>
            <a:r>
              <a:rPr lang="en-US" sz="1600" b="1" i="0" dirty="0">
                <a:effectLst/>
                <a:latin typeface="inherit"/>
              </a:rPr>
              <a:t> </a:t>
            </a:r>
            <a:r>
              <a:rPr lang="en-US" sz="1600" b="1" i="0" dirty="0" err="1">
                <a:effectLst/>
                <a:latin typeface="inherit"/>
              </a:rPr>
              <a:t>adalah</a:t>
            </a:r>
            <a:r>
              <a:rPr lang="en-US" sz="1600" b="1" i="0" dirty="0">
                <a:effectLst/>
                <a:latin typeface="inherit"/>
              </a:rPr>
              <a:t> </a:t>
            </a:r>
            <a:r>
              <a:rPr lang="en-US" sz="1600" b="1" i="0" dirty="0" err="1">
                <a:effectLst/>
                <a:latin typeface="inherit"/>
              </a:rPr>
              <a:t>sebelum</a:t>
            </a:r>
            <a:r>
              <a:rPr lang="en-US" sz="1600" b="1" i="0" dirty="0">
                <a:effectLst/>
                <a:latin typeface="inherit"/>
              </a:rPr>
              <a:t> </a:t>
            </a:r>
            <a:r>
              <a:rPr lang="en-US" sz="1600" b="1" i="0" dirty="0" err="1">
                <a:effectLst/>
                <a:latin typeface="inherit"/>
              </a:rPr>
              <a:t>salam</a:t>
            </a:r>
            <a:r>
              <a:rPr lang="en-US" sz="1600" b="0" i="0" dirty="0">
                <a:effectLst/>
                <a:latin typeface="Inter"/>
              </a:rPr>
              <a:t> </a:t>
            </a:r>
            <a:r>
              <a:rPr lang="en-US" sz="1600" b="0" i="0" dirty="0" err="1">
                <a:effectLst/>
                <a:latin typeface="Inter"/>
              </a:rPr>
              <a:t>karena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shalatnya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ketika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itu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seakan-akan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perlu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ditambal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disebabkan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masih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ada</a:t>
            </a:r>
            <a:r>
              <a:rPr lang="en-US" sz="1600" b="0" i="0" dirty="0">
                <a:effectLst/>
                <a:latin typeface="Inter"/>
              </a:rPr>
              <a:t> yang </a:t>
            </a:r>
            <a:r>
              <a:rPr lang="en-US" sz="1600" b="0" i="0" dirty="0" err="1">
                <a:effectLst/>
                <a:latin typeface="Inter"/>
              </a:rPr>
              <a:t>kurang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yaitu</a:t>
            </a:r>
            <a:r>
              <a:rPr lang="en-US" sz="1600" b="0" i="0" dirty="0">
                <a:effectLst/>
                <a:latin typeface="Inter"/>
              </a:rPr>
              <a:t> yang </a:t>
            </a:r>
            <a:r>
              <a:rPr lang="en-US" sz="1600" b="0" i="0" dirty="0" err="1">
                <a:effectLst/>
                <a:latin typeface="Inter"/>
              </a:rPr>
              <a:t>belum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ia</a:t>
            </a: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yakini</a:t>
            </a:r>
            <a:r>
              <a:rPr lang="en-US" sz="1600" b="0" i="0" dirty="0">
                <a:effectLst/>
                <a:latin typeface="Inter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br>
              <a:rPr lang="en-US" sz="1600" dirty="0"/>
            </a:br>
            <a:r>
              <a:rPr lang="en-US" sz="1600" b="0" i="0" dirty="0" err="1">
                <a:effectLst/>
                <a:latin typeface="Inter"/>
              </a:rPr>
              <a:t>Sumber</a:t>
            </a:r>
            <a:r>
              <a:rPr lang="en-US" sz="1600" b="0" i="0" dirty="0">
                <a:effectLst/>
                <a:latin typeface="Inter"/>
              </a:rPr>
              <a:t>: </a:t>
            </a:r>
            <a:r>
              <a:rPr lang="en-US" sz="1600" b="0" i="0" u="none" strike="noStrike" dirty="0">
                <a:effectLst/>
                <a:latin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https://muslim.or.id/10305-sujud-sahwi-3-tata-cara-sujud-sahwi.html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3128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916B-7318-49CE-A8A6-0781152E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491" y="360113"/>
            <a:ext cx="4452257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Tata </a:t>
            </a:r>
            <a:r>
              <a:rPr lang="en-US" sz="3600" dirty="0" err="1"/>
              <a:t>cara</a:t>
            </a:r>
            <a:r>
              <a:rPr lang="en-US" sz="3600" dirty="0"/>
              <a:t> sujud </a:t>
            </a:r>
            <a:r>
              <a:rPr lang="en-US" sz="3600" dirty="0" err="1"/>
              <a:t>sahwi</a:t>
            </a:r>
            <a:endParaRPr lang="en-US" sz="3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CBF905-8B30-4D80-ADAB-86B43917F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5004" b="294"/>
          <a:stretch/>
        </p:blipFill>
        <p:spPr>
          <a:xfrm>
            <a:off x="7366085" y="2176630"/>
            <a:ext cx="4538532" cy="250473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DB42E0-9ABE-42E4-BDC7-5B2725116EAF}"/>
              </a:ext>
            </a:extLst>
          </p:cNvPr>
          <p:cNvSpPr txBox="1"/>
          <p:nvPr/>
        </p:nvSpPr>
        <p:spPr>
          <a:xfrm>
            <a:off x="287383" y="1542684"/>
            <a:ext cx="687106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 err="1">
                <a:effectLst/>
                <a:latin typeface="Inter"/>
              </a:rPr>
              <a:t>Contoh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cara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melakukan</a:t>
            </a:r>
            <a:r>
              <a:rPr lang="en-US" b="0" i="0" dirty="0">
                <a:effectLst/>
                <a:latin typeface="Inter"/>
              </a:rPr>
              <a:t> sujud </a:t>
            </a:r>
            <a:r>
              <a:rPr lang="en-US" b="0" i="0" dirty="0" err="1">
                <a:effectLst/>
                <a:latin typeface="Inter"/>
              </a:rPr>
              <a:t>sahwi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sebelum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salam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dijelaskan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dalam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hadits</a:t>
            </a:r>
            <a:r>
              <a:rPr lang="en-US" b="0" i="0" dirty="0">
                <a:effectLst/>
                <a:latin typeface="Inter"/>
              </a:rPr>
              <a:t> ‘Abdullah bin </a:t>
            </a:r>
            <a:r>
              <a:rPr lang="en-US" b="0" i="0" dirty="0" err="1">
                <a:effectLst/>
                <a:latin typeface="Inter"/>
              </a:rPr>
              <a:t>Buhainah</a:t>
            </a:r>
            <a:r>
              <a:rPr lang="en-US" b="0" i="0" dirty="0">
                <a:effectLst/>
                <a:latin typeface="Inter"/>
              </a:rPr>
              <a:t>,</a:t>
            </a:r>
          </a:p>
          <a:p>
            <a:pPr algn="ctr" rtl="1" fontAlgn="base"/>
            <a:r>
              <a:rPr lang="ar-AE" sz="1400" b="0" i="0" dirty="0">
                <a:effectLst/>
                <a:latin typeface="inherit"/>
              </a:rPr>
              <a:t>ف</a:t>
            </a:r>
            <a:r>
              <a:rPr lang="ar-AE" b="0" i="0" dirty="0">
                <a:effectLst/>
                <a:latin typeface="inherit"/>
              </a:rPr>
              <a:t>َلَمَّا أَتَمَّ صَلَاتَهُ سَجَدَ سَجْدَتَيْنِ فَكَبَّرَ فِي كُلِّ سَجْدَةٍ وَهُوَ جَالِسٌ قَبْلَ أَنْ يُسَلِّمَ</a:t>
            </a:r>
            <a:endParaRPr lang="ar-AE" sz="2400" b="0" i="0" dirty="0">
              <a:effectLst/>
              <a:latin typeface="Inter"/>
            </a:endParaRPr>
          </a:p>
          <a:p>
            <a:pPr algn="l" fontAlgn="base"/>
            <a:r>
              <a:rPr lang="ar-AE" b="0" i="0" dirty="0">
                <a:effectLst/>
                <a:latin typeface="Inter"/>
              </a:rPr>
              <a:t>“</a:t>
            </a:r>
            <a:r>
              <a:rPr lang="en-US" b="0" i="1" dirty="0">
                <a:effectLst/>
                <a:latin typeface="inherit"/>
              </a:rPr>
              <a:t>Setelah </a:t>
            </a:r>
            <a:r>
              <a:rPr lang="en-US" b="0" i="1" dirty="0" err="1">
                <a:effectLst/>
                <a:latin typeface="inherit"/>
              </a:rPr>
              <a:t>beliau</a:t>
            </a:r>
            <a:r>
              <a:rPr lang="en-US" b="0" i="1" dirty="0">
                <a:effectLst/>
                <a:latin typeface="inherit"/>
              </a:rPr>
              <a:t> </a:t>
            </a:r>
            <a:r>
              <a:rPr lang="en-US" b="0" i="1" dirty="0" err="1">
                <a:effectLst/>
                <a:latin typeface="inherit"/>
              </a:rPr>
              <a:t>menyempurnakan</a:t>
            </a:r>
            <a:r>
              <a:rPr lang="en-US" b="0" i="1" dirty="0">
                <a:effectLst/>
                <a:latin typeface="inherit"/>
              </a:rPr>
              <a:t> </a:t>
            </a:r>
            <a:r>
              <a:rPr lang="en-US" b="0" i="1" dirty="0" err="1">
                <a:effectLst/>
                <a:latin typeface="inherit"/>
              </a:rPr>
              <a:t>shalatnya</a:t>
            </a:r>
            <a:r>
              <a:rPr lang="en-US" b="0" i="1" dirty="0">
                <a:effectLst/>
                <a:latin typeface="inherit"/>
              </a:rPr>
              <a:t>, </a:t>
            </a:r>
            <a:r>
              <a:rPr lang="en-US" b="0" i="1" dirty="0" err="1">
                <a:effectLst/>
                <a:latin typeface="inherit"/>
              </a:rPr>
              <a:t>beliau</a:t>
            </a:r>
            <a:r>
              <a:rPr lang="en-US" b="0" i="1" dirty="0">
                <a:effectLst/>
                <a:latin typeface="inherit"/>
              </a:rPr>
              <a:t> sujud </a:t>
            </a:r>
            <a:r>
              <a:rPr lang="en-US" b="0" i="1" dirty="0" err="1">
                <a:effectLst/>
                <a:latin typeface="inherit"/>
              </a:rPr>
              <a:t>dua</a:t>
            </a:r>
            <a:r>
              <a:rPr lang="en-US" b="0" i="1" dirty="0">
                <a:effectLst/>
                <a:latin typeface="inherit"/>
              </a:rPr>
              <a:t> kali. Ketika </a:t>
            </a:r>
            <a:r>
              <a:rPr lang="en-US" b="0" i="1" dirty="0" err="1">
                <a:effectLst/>
                <a:latin typeface="inherit"/>
              </a:rPr>
              <a:t>itu</a:t>
            </a:r>
            <a:r>
              <a:rPr lang="en-US" b="0" i="1" dirty="0">
                <a:effectLst/>
                <a:latin typeface="inherit"/>
              </a:rPr>
              <a:t> </a:t>
            </a:r>
            <a:r>
              <a:rPr lang="en-US" b="0" i="1" dirty="0" err="1">
                <a:effectLst/>
                <a:latin typeface="inherit"/>
              </a:rPr>
              <a:t>beliau</a:t>
            </a:r>
            <a:r>
              <a:rPr lang="en-US" b="0" i="1" dirty="0">
                <a:effectLst/>
                <a:latin typeface="inherit"/>
              </a:rPr>
              <a:t> </a:t>
            </a:r>
            <a:r>
              <a:rPr lang="en-US" b="0" i="1" dirty="0" err="1">
                <a:effectLst/>
                <a:latin typeface="inherit"/>
              </a:rPr>
              <a:t>bertakbir</a:t>
            </a:r>
            <a:r>
              <a:rPr lang="en-US" b="0" i="1" dirty="0">
                <a:effectLst/>
                <a:latin typeface="inherit"/>
              </a:rPr>
              <a:t> pada </a:t>
            </a:r>
            <a:r>
              <a:rPr lang="en-US" b="0" i="1" dirty="0" err="1">
                <a:effectLst/>
                <a:latin typeface="inherit"/>
              </a:rPr>
              <a:t>setiap</a:t>
            </a:r>
            <a:r>
              <a:rPr lang="en-US" b="0" i="1" dirty="0">
                <a:effectLst/>
                <a:latin typeface="inherit"/>
              </a:rPr>
              <a:t> </a:t>
            </a:r>
            <a:r>
              <a:rPr lang="en-US" b="0" i="1" dirty="0" err="1">
                <a:effectLst/>
                <a:latin typeface="inherit"/>
              </a:rPr>
              <a:t>akan</a:t>
            </a:r>
            <a:r>
              <a:rPr lang="en-US" b="0" i="1" dirty="0">
                <a:effectLst/>
                <a:latin typeface="inherit"/>
              </a:rPr>
              <a:t> sujud </a:t>
            </a:r>
            <a:r>
              <a:rPr lang="en-US" b="0" i="1" dirty="0" err="1">
                <a:effectLst/>
                <a:latin typeface="inherit"/>
              </a:rPr>
              <a:t>dalam</a:t>
            </a:r>
            <a:r>
              <a:rPr lang="en-US" b="0" i="1" dirty="0">
                <a:effectLst/>
                <a:latin typeface="inherit"/>
              </a:rPr>
              <a:t> </a:t>
            </a:r>
            <a:r>
              <a:rPr lang="en-US" b="0" i="1" dirty="0" err="1">
                <a:effectLst/>
                <a:latin typeface="inherit"/>
              </a:rPr>
              <a:t>posisi</a:t>
            </a:r>
            <a:r>
              <a:rPr lang="en-US" b="0" i="1" dirty="0">
                <a:effectLst/>
                <a:latin typeface="inherit"/>
              </a:rPr>
              <a:t> duduk. </a:t>
            </a:r>
            <a:r>
              <a:rPr lang="en-US" b="0" i="1" dirty="0" err="1">
                <a:effectLst/>
                <a:latin typeface="inherit"/>
              </a:rPr>
              <a:t>Beliau</a:t>
            </a:r>
            <a:r>
              <a:rPr lang="en-US" b="0" i="1" dirty="0">
                <a:effectLst/>
                <a:latin typeface="inherit"/>
              </a:rPr>
              <a:t> </a:t>
            </a:r>
            <a:r>
              <a:rPr lang="en-US" b="0" i="1" dirty="0" err="1">
                <a:effectLst/>
                <a:latin typeface="inherit"/>
              </a:rPr>
              <a:t>lakukan</a:t>
            </a:r>
            <a:r>
              <a:rPr lang="en-US" b="0" i="1" dirty="0">
                <a:effectLst/>
                <a:latin typeface="inherit"/>
              </a:rPr>
              <a:t> sujud </a:t>
            </a:r>
            <a:r>
              <a:rPr lang="en-US" b="0" i="1" dirty="0" err="1">
                <a:effectLst/>
                <a:latin typeface="inherit"/>
              </a:rPr>
              <a:t>sahwi</a:t>
            </a:r>
            <a:r>
              <a:rPr lang="en-US" b="0" i="1" dirty="0">
                <a:effectLst/>
                <a:latin typeface="inherit"/>
              </a:rPr>
              <a:t> </a:t>
            </a:r>
            <a:r>
              <a:rPr lang="en-US" b="0" i="1" dirty="0" err="1">
                <a:effectLst/>
                <a:latin typeface="inherit"/>
              </a:rPr>
              <a:t>ini</a:t>
            </a:r>
            <a:r>
              <a:rPr lang="en-US" b="0" i="1" dirty="0">
                <a:effectLst/>
                <a:latin typeface="inherit"/>
              </a:rPr>
              <a:t> </a:t>
            </a:r>
            <a:r>
              <a:rPr lang="en-US" b="0" i="1" dirty="0" err="1">
                <a:effectLst/>
                <a:latin typeface="inherit"/>
              </a:rPr>
              <a:t>sebelum</a:t>
            </a:r>
            <a:r>
              <a:rPr lang="en-US" b="0" i="1" dirty="0">
                <a:effectLst/>
                <a:latin typeface="inherit"/>
              </a:rPr>
              <a:t> </a:t>
            </a:r>
            <a:r>
              <a:rPr lang="en-US" b="0" i="1" dirty="0" err="1">
                <a:effectLst/>
                <a:latin typeface="inherit"/>
              </a:rPr>
              <a:t>salam</a:t>
            </a:r>
            <a:r>
              <a:rPr lang="en-US" b="0" i="1" dirty="0">
                <a:effectLst/>
                <a:latin typeface="inherit"/>
              </a:rPr>
              <a:t>.</a:t>
            </a:r>
            <a:r>
              <a:rPr lang="en-US" b="0" i="0" dirty="0">
                <a:effectLst/>
                <a:latin typeface="Inter"/>
              </a:rPr>
              <a:t>” (HR. Bukhari no. 1224 dan Muslim no. 570)</a:t>
            </a:r>
          </a:p>
          <a:p>
            <a:pPr algn="l" fontAlgn="base"/>
            <a:r>
              <a:rPr lang="en-US" b="0" i="0" dirty="0" err="1">
                <a:effectLst/>
                <a:latin typeface="Inter"/>
              </a:rPr>
              <a:t>Contoh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cara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melakukan</a:t>
            </a:r>
            <a:r>
              <a:rPr lang="en-US" b="0" i="0" dirty="0">
                <a:effectLst/>
                <a:latin typeface="Inter"/>
              </a:rPr>
              <a:t> sujud </a:t>
            </a:r>
            <a:r>
              <a:rPr lang="en-US" b="0" i="0" dirty="0" err="1">
                <a:effectLst/>
                <a:latin typeface="Inter"/>
              </a:rPr>
              <a:t>sahwi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sesudah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salam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dijelaskan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dalam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hadits</a:t>
            </a:r>
            <a:r>
              <a:rPr lang="en-US" b="0" i="0" dirty="0">
                <a:effectLst/>
                <a:latin typeface="Inter"/>
              </a:rPr>
              <a:t> </a:t>
            </a:r>
            <a:r>
              <a:rPr lang="en-US" b="0" i="0" u="none" strike="noStrike" dirty="0">
                <a:effectLst/>
                <a:latin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Abu Hurairah</a:t>
            </a:r>
            <a:r>
              <a:rPr lang="en-US" b="0" i="0" dirty="0">
                <a:effectLst/>
                <a:latin typeface="Inter"/>
              </a:rPr>
              <a:t>,</a:t>
            </a:r>
          </a:p>
          <a:p>
            <a:pPr algn="ctr" rtl="1" fontAlgn="base"/>
            <a:r>
              <a:rPr lang="ar-AE" b="0" i="0" dirty="0">
                <a:effectLst/>
                <a:latin typeface="inherit"/>
              </a:rPr>
              <a:t>فَصَلَّى رَكْعَتَيْنِ وَسَلَّمَ ثُمَّ كَبَّرَ ثُمَّ سَجَدَ ثُمَّ كَبَّرَ فَرَفَعَ ثُمَّ كَبَّرَ وَسَجَدَ ثُمَّ كَبَّرَ وَرَفَعَ</a:t>
            </a:r>
            <a:endParaRPr lang="ar-AE" sz="2400" b="0" i="0" dirty="0">
              <a:effectLst/>
              <a:latin typeface="Inter"/>
            </a:endParaRPr>
          </a:p>
          <a:p>
            <a:pPr algn="l" fontAlgn="base"/>
            <a:r>
              <a:rPr lang="ar-AE" b="0" i="0" dirty="0">
                <a:effectLst/>
                <a:latin typeface="Inter"/>
              </a:rPr>
              <a:t>“</a:t>
            </a:r>
            <a:r>
              <a:rPr lang="en-US" b="0" i="1" dirty="0">
                <a:effectLst/>
                <a:latin typeface="inherit"/>
              </a:rPr>
              <a:t>Lalu </a:t>
            </a:r>
            <a:r>
              <a:rPr lang="en-US" b="0" i="1" dirty="0" err="1">
                <a:effectLst/>
                <a:latin typeface="inherit"/>
              </a:rPr>
              <a:t>beliau</a:t>
            </a:r>
            <a:r>
              <a:rPr lang="en-US" b="0" i="1" dirty="0">
                <a:effectLst/>
                <a:latin typeface="inherit"/>
              </a:rPr>
              <a:t> </a:t>
            </a:r>
            <a:r>
              <a:rPr lang="en-US" b="0" i="1" dirty="0" err="1">
                <a:effectLst/>
                <a:latin typeface="inherit"/>
              </a:rPr>
              <a:t>shalat</a:t>
            </a:r>
            <a:r>
              <a:rPr lang="en-US" b="0" i="1" dirty="0">
                <a:effectLst/>
                <a:latin typeface="inherit"/>
              </a:rPr>
              <a:t> </a:t>
            </a:r>
            <a:r>
              <a:rPr lang="en-US" b="0" i="1" dirty="0" err="1">
                <a:effectLst/>
                <a:latin typeface="inherit"/>
              </a:rPr>
              <a:t>dua</a:t>
            </a:r>
            <a:r>
              <a:rPr lang="en-US" b="0" i="1" dirty="0">
                <a:effectLst/>
                <a:latin typeface="inherit"/>
              </a:rPr>
              <a:t> </a:t>
            </a:r>
            <a:r>
              <a:rPr lang="en-US" b="0" i="1" dirty="0" err="1">
                <a:effectLst/>
                <a:latin typeface="inherit"/>
              </a:rPr>
              <a:t>rakaat</a:t>
            </a:r>
            <a:r>
              <a:rPr lang="en-US" b="0" i="1" dirty="0">
                <a:effectLst/>
                <a:latin typeface="inherit"/>
              </a:rPr>
              <a:t> </a:t>
            </a:r>
            <a:r>
              <a:rPr lang="en-US" b="0" i="1" dirty="0" err="1">
                <a:effectLst/>
                <a:latin typeface="inherit"/>
              </a:rPr>
              <a:t>lagi</a:t>
            </a:r>
            <a:r>
              <a:rPr lang="en-US" b="0" i="1" dirty="0">
                <a:effectLst/>
                <a:latin typeface="inherit"/>
              </a:rPr>
              <a:t> (yang </a:t>
            </a:r>
            <a:r>
              <a:rPr lang="en-US" b="0" i="1" dirty="0" err="1">
                <a:effectLst/>
                <a:latin typeface="inherit"/>
              </a:rPr>
              <a:t>tertinggal</a:t>
            </a:r>
            <a:r>
              <a:rPr lang="en-US" b="0" i="1" dirty="0">
                <a:effectLst/>
                <a:latin typeface="inherit"/>
              </a:rPr>
              <a:t>), </a:t>
            </a:r>
            <a:r>
              <a:rPr lang="en-US" b="0" i="1" dirty="0" err="1">
                <a:effectLst/>
                <a:latin typeface="inherit"/>
              </a:rPr>
              <a:t>kemudia</a:t>
            </a:r>
            <a:r>
              <a:rPr lang="en-US" b="0" i="1" dirty="0">
                <a:effectLst/>
                <a:latin typeface="inherit"/>
              </a:rPr>
              <a:t> </a:t>
            </a:r>
            <a:r>
              <a:rPr lang="en-US" b="0" i="1" dirty="0" err="1">
                <a:effectLst/>
                <a:latin typeface="inherit"/>
              </a:rPr>
              <a:t>beliau</a:t>
            </a:r>
            <a:r>
              <a:rPr lang="en-US" b="0" i="1" dirty="0">
                <a:effectLst/>
                <a:latin typeface="inherit"/>
              </a:rPr>
              <a:t> </a:t>
            </a:r>
            <a:r>
              <a:rPr lang="en-US" b="0" i="1" dirty="0" err="1">
                <a:effectLst/>
                <a:latin typeface="inherit"/>
              </a:rPr>
              <a:t>salam</a:t>
            </a:r>
            <a:r>
              <a:rPr lang="en-US" b="0" i="1" dirty="0">
                <a:effectLst/>
                <a:latin typeface="inherit"/>
              </a:rPr>
              <a:t>. </a:t>
            </a:r>
            <a:r>
              <a:rPr lang="en-US" b="0" i="1" dirty="0" err="1">
                <a:effectLst/>
                <a:latin typeface="inherit"/>
              </a:rPr>
              <a:t>Sesudah</a:t>
            </a:r>
            <a:r>
              <a:rPr lang="en-US" b="0" i="1" dirty="0">
                <a:effectLst/>
                <a:latin typeface="inherit"/>
              </a:rPr>
              <a:t> </a:t>
            </a:r>
            <a:r>
              <a:rPr lang="en-US" b="0" i="1" dirty="0" err="1">
                <a:effectLst/>
                <a:latin typeface="inherit"/>
              </a:rPr>
              <a:t>itu</a:t>
            </a:r>
            <a:r>
              <a:rPr lang="en-US" b="0" i="1" dirty="0">
                <a:effectLst/>
                <a:latin typeface="inherit"/>
              </a:rPr>
              <a:t> </a:t>
            </a:r>
            <a:r>
              <a:rPr lang="en-US" b="0" i="1" dirty="0" err="1">
                <a:effectLst/>
                <a:latin typeface="inherit"/>
              </a:rPr>
              <a:t>beliau</a:t>
            </a:r>
            <a:r>
              <a:rPr lang="en-US" b="0" i="1" dirty="0">
                <a:effectLst/>
                <a:latin typeface="inherit"/>
              </a:rPr>
              <a:t> </a:t>
            </a:r>
            <a:r>
              <a:rPr lang="en-US" b="0" i="1" dirty="0" err="1">
                <a:effectLst/>
                <a:latin typeface="inherit"/>
              </a:rPr>
              <a:t>bertakbir</a:t>
            </a:r>
            <a:r>
              <a:rPr lang="en-US" b="0" i="1" dirty="0">
                <a:effectLst/>
                <a:latin typeface="inherit"/>
              </a:rPr>
              <a:t>, </a:t>
            </a:r>
            <a:r>
              <a:rPr lang="en-US" b="0" i="1" dirty="0" err="1">
                <a:effectLst/>
                <a:latin typeface="inherit"/>
              </a:rPr>
              <a:t>lalu</a:t>
            </a:r>
            <a:r>
              <a:rPr lang="en-US" b="0" i="1" dirty="0">
                <a:effectLst/>
                <a:latin typeface="inherit"/>
              </a:rPr>
              <a:t> </a:t>
            </a:r>
            <a:r>
              <a:rPr lang="en-US" b="0" i="1" dirty="0" err="1">
                <a:effectLst/>
                <a:latin typeface="inherit"/>
              </a:rPr>
              <a:t>bersujud</a:t>
            </a:r>
            <a:r>
              <a:rPr lang="en-US" b="0" i="1" dirty="0">
                <a:effectLst/>
                <a:latin typeface="inherit"/>
              </a:rPr>
              <a:t>. </a:t>
            </a:r>
            <a:r>
              <a:rPr lang="en-US" b="0" i="1" dirty="0" err="1">
                <a:effectLst/>
                <a:latin typeface="inherit"/>
              </a:rPr>
              <a:t>Kemudian</a:t>
            </a:r>
            <a:r>
              <a:rPr lang="en-US" b="0" i="1" dirty="0">
                <a:effectLst/>
                <a:latin typeface="inherit"/>
              </a:rPr>
              <a:t> </a:t>
            </a:r>
            <a:r>
              <a:rPr lang="en-US" b="0" i="1" dirty="0" err="1">
                <a:effectLst/>
                <a:latin typeface="inherit"/>
              </a:rPr>
              <a:t>bertakbir</a:t>
            </a:r>
            <a:r>
              <a:rPr lang="en-US" b="0" i="1" dirty="0">
                <a:effectLst/>
                <a:latin typeface="inherit"/>
              </a:rPr>
              <a:t> </a:t>
            </a:r>
            <a:r>
              <a:rPr lang="en-US" b="0" i="1" dirty="0" err="1">
                <a:effectLst/>
                <a:latin typeface="inherit"/>
              </a:rPr>
              <a:t>lagi</a:t>
            </a:r>
            <a:r>
              <a:rPr lang="en-US" b="0" i="1" dirty="0">
                <a:effectLst/>
                <a:latin typeface="inherit"/>
              </a:rPr>
              <a:t>, </a:t>
            </a:r>
            <a:r>
              <a:rPr lang="en-US" b="0" i="1" dirty="0" err="1">
                <a:effectLst/>
                <a:latin typeface="inherit"/>
              </a:rPr>
              <a:t>lalu</a:t>
            </a:r>
            <a:r>
              <a:rPr lang="en-US" b="0" i="1" dirty="0">
                <a:effectLst/>
                <a:latin typeface="inherit"/>
              </a:rPr>
              <a:t> </a:t>
            </a:r>
            <a:r>
              <a:rPr lang="en-US" b="0" i="1" dirty="0" err="1">
                <a:effectLst/>
                <a:latin typeface="inherit"/>
              </a:rPr>
              <a:t>beliau</a:t>
            </a:r>
            <a:r>
              <a:rPr lang="en-US" b="0" i="1" dirty="0">
                <a:effectLst/>
                <a:latin typeface="inherit"/>
              </a:rPr>
              <a:t> </a:t>
            </a:r>
            <a:r>
              <a:rPr lang="en-US" b="0" i="1" dirty="0" err="1">
                <a:effectLst/>
                <a:latin typeface="inherit"/>
              </a:rPr>
              <a:t>bangkit</a:t>
            </a:r>
            <a:r>
              <a:rPr lang="en-US" b="0" i="1" dirty="0">
                <a:effectLst/>
                <a:latin typeface="inherit"/>
              </a:rPr>
              <a:t>. </a:t>
            </a:r>
            <a:r>
              <a:rPr lang="en-US" b="0" i="1" dirty="0" err="1">
                <a:effectLst/>
                <a:latin typeface="inherit"/>
              </a:rPr>
              <a:t>Kemudian</a:t>
            </a:r>
            <a:r>
              <a:rPr lang="en-US" b="0" i="1" dirty="0">
                <a:effectLst/>
                <a:latin typeface="inherit"/>
              </a:rPr>
              <a:t> </a:t>
            </a:r>
            <a:r>
              <a:rPr lang="en-US" b="0" i="1" dirty="0" err="1">
                <a:effectLst/>
                <a:latin typeface="inherit"/>
              </a:rPr>
              <a:t>bertakbir</a:t>
            </a:r>
            <a:r>
              <a:rPr lang="en-US" b="0" i="1" dirty="0">
                <a:effectLst/>
                <a:latin typeface="inherit"/>
              </a:rPr>
              <a:t> </a:t>
            </a:r>
            <a:r>
              <a:rPr lang="en-US" b="0" i="1" dirty="0" err="1">
                <a:effectLst/>
                <a:latin typeface="inherit"/>
              </a:rPr>
              <a:t>kembali</a:t>
            </a:r>
            <a:r>
              <a:rPr lang="en-US" b="0" i="1" dirty="0">
                <a:effectLst/>
                <a:latin typeface="inherit"/>
              </a:rPr>
              <a:t>, </a:t>
            </a:r>
            <a:r>
              <a:rPr lang="en-US" b="0" i="1" dirty="0" err="1">
                <a:effectLst/>
                <a:latin typeface="inherit"/>
              </a:rPr>
              <a:t>lalu</a:t>
            </a:r>
            <a:r>
              <a:rPr lang="en-US" b="0" i="1" dirty="0">
                <a:effectLst/>
                <a:latin typeface="inherit"/>
              </a:rPr>
              <a:t> </a:t>
            </a:r>
            <a:r>
              <a:rPr lang="en-US" b="0" i="1" dirty="0" err="1">
                <a:effectLst/>
                <a:latin typeface="inherit"/>
              </a:rPr>
              <a:t>beliau</a:t>
            </a:r>
            <a:r>
              <a:rPr lang="en-US" b="0" i="1" dirty="0">
                <a:effectLst/>
                <a:latin typeface="inherit"/>
              </a:rPr>
              <a:t> sujud </a:t>
            </a:r>
            <a:r>
              <a:rPr lang="en-US" b="0" i="1" dirty="0" err="1">
                <a:effectLst/>
                <a:latin typeface="inherit"/>
              </a:rPr>
              <a:t>kedua</a:t>
            </a:r>
            <a:r>
              <a:rPr lang="en-US" b="0" i="1" dirty="0">
                <a:effectLst/>
                <a:latin typeface="inherit"/>
              </a:rPr>
              <a:t> </a:t>
            </a:r>
            <a:r>
              <a:rPr lang="en-US" b="0" i="1" dirty="0" err="1">
                <a:effectLst/>
                <a:latin typeface="inherit"/>
              </a:rPr>
              <a:t>kalinya</a:t>
            </a:r>
            <a:r>
              <a:rPr lang="en-US" b="0" i="1" dirty="0">
                <a:effectLst/>
                <a:latin typeface="inherit"/>
              </a:rPr>
              <a:t>. </a:t>
            </a:r>
            <a:r>
              <a:rPr lang="en-US" b="0" i="1" dirty="0" err="1">
                <a:effectLst/>
                <a:latin typeface="inherit"/>
              </a:rPr>
              <a:t>Sesudah</a:t>
            </a:r>
            <a:r>
              <a:rPr lang="en-US" b="0" i="1" dirty="0">
                <a:effectLst/>
                <a:latin typeface="inherit"/>
              </a:rPr>
              <a:t> </a:t>
            </a:r>
            <a:r>
              <a:rPr lang="en-US" b="0" i="1" dirty="0" err="1">
                <a:effectLst/>
                <a:latin typeface="inherit"/>
              </a:rPr>
              <a:t>itu</a:t>
            </a:r>
            <a:r>
              <a:rPr lang="en-US" b="0" i="1" dirty="0">
                <a:effectLst/>
                <a:latin typeface="inherit"/>
              </a:rPr>
              <a:t> </a:t>
            </a:r>
            <a:r>
              <a:rPr lang="en-US" b="0" i="1" dirty="0" err="1">
                <a:effectLst/>
                <a:latin typeface="inherit"/>
              </a:rPr>
              <a:t>bertakbir</a:t>
            </a:r>
            <a:r>
              <a:rPr lang="en-US" b="0" i="1" dirty="0">
                <a:effectLst/>
                <a:latin typeface="inherit"/>
              </a:rPr>
              <a:t>, </a:t>
            </a:r>
            <a:r>
              <a:rPr lang="en-US" b="0" i="1" dirty="0" err="1">
                <a:effectLst/>
                <a:latin typeface="inherit"/>
              </a:rPr>
              <a:t>lalu</a:t>
            </a:r>
            <a:r>
              <a:rPr lang="en-US" b="0" i="1" dirty="0">
                <a:effectLst/>
                <a:latin typeface="inherit"/>
              </a:rPr>
              <a:t> </a:t>
            </a:r>
            <a:r>
              <a:rPr lang="en-US" b="0" i="1" dirty="0" err="1">
                <a:effectLst/>
                <a:latin typeface="inherit"/>
              </a:rPr>
              <a:t>beliau</a:t>
            </a:r>
            <a:r>
              <a:rPr lang="en-US" b="0" i="1" dirty="0">
                <a:effectLst/>
                <a:latin typeface="inherit"/>
              </a:rPr>
              <a:t> </a:t>
            </a:r>
            <a:r>
              <a:rPr lang="en-US" b="0" i="1" dirty="0" err="1">
                <a:effectLst/>
                <a:latin typeface="inherit"/>
              </a:rPr>
              <a:t>bangkit</a:t>
            </a:r>
            <a:r>
              <a:rPr lang="en-US" b="0" i="0" dirty="0">
                <a:effectLst/>
                <a:latin typeface="Inter"/>
              </a:rPr>
              <a:t>.” (HR. Bukhari no. 1229 dan Muslim no. 573)</a:t>
            </a:r>
          </a:p>
          <a:p>
            <a:br>
              <a:rPr lang="en-US" dirty="0"/>
            </a:br>
            <a:r>
              <a:rPr lang="en-US" b="0" i="0" dirty="0" err="1">
                <a:effectLst/>
                <a:latin typeface="Inter"/>
              </a:rPr>
              <a:t>Sumber</a:t>
            </a:r>
            <a:r>
              <a:rPr lang="en-US" b="0" i="0" dirty="0">
                <a:effectLst/>
                <a:latin typeface="Inter"/>
              </a:rPr>
              <a:t>: </a:t>
            </a:r>
            <a:r>
              <a:rPr lang="en-US" b="0" i="0" u="none" strike="noStrike" dirty="0">
                <a:effectLst/>
                <a:latin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https://muslim.or.id/10305-sujud-sahwi-3-tata-cara-sujud-sahwi.html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8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5C55-6572-4847-A0D9-303CDB4D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798"/>
            <a:ext cx="10515600" cy="733471"/>
          </a:xfrm>
        </p:spPr>
        <p:txBody>
          <a:bodyPr/>
          <a:lstStyle/>
          <a:p>
            <a:pPr algn="ctr"/>
            <a:r>
              <a:rPr lang="en-US" dirty="0" err="1"/>
              <a:t>Sunah</a:t>
            </a:r>
            <a:r>
              <a:rPr lang="en-US" dirty="0"/>
              <a:t> – </a:t>
            </a:r>
            <a:r>
              <a:rPr lang="en-US" dirty="0" err="1"/>
              <a:t>sunah</a:t>
            </a:r>
            <a:r>
              <a:rPr lang="en-US" dirty="0"/>
              <a:t> </a:t>
            </a:r>
            <a:r>
              <a:rPr lang="en-US" dirty="0" err="1"/>
              <a:t>shalat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6BB0-7F64-43A3-8C7D-1D197CC6A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039"/>
            <a:ext cx="10515600" cy="4858362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Sunnah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berupa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ucapan</a:t>
            </a:r>
            <a:endParaRPr lang="en-US" sz="2000" b="1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Doa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istiftah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Isti’adzah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dan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basmalah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Membaca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“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aamiin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”.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Membaca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surah 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selain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Al-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Fatihah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)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atau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sebagian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surah pada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tiap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rakaat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dari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rakaat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pertama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dan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kedua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bisa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juga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dibaca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kadang-kadang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pada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rakaat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ketiga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dan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keempat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Takbir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intiqaal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berpindah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rukun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).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Membaca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dzikir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ketika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rukuk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dan sujud.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Membaca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at-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tasmii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’ 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sami’allahu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liman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hamidah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) dan at-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tahmid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robbanaa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wa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lakal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hamdu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). Hal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ini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berlaku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bagi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imam dan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makmum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sebagaimana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jadi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pendapat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dalam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madzhab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Syafii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Doa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di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antara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dua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sujud dan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doa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ketika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tasyahud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seperti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berlindung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dari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empat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hal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dari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siksa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Jahannam,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siksa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kubur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, fitnah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hidup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dan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mati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serta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kejelekan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fitnah Al-Masih Ad-Dajjal).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Membaca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shalawat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ketika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tasyahud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awal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dan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akhir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).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Dalam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madzhab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Syafii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dalam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sz="2000" b="0" i="0" u="none" strike="noStrike" dirty="0" err="1">
                <a:solidFill>
                  <a:srgbClr val="333333"/>
                </a:solidFill>
                <a:effectLst/>
                <a:latin typeface="-apple-system"/>
                <a:hlinkClick r:id="rId2"/>
              </a:rPr>
              <a:t>tasyahud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  <a:latin typeface="-apple-system"/>
                <a:hlinkClick r:id="rId2"/>
              </a:rPr>
              <a:t> </a:t>
            </a:r>
            <a:r>
              <a:rPr lang="en-US" sz="2000" b="0" i="0" u="none" strike="noStrike" dirty="0" err="1">
                <a:solidFill>
                  <a:srgbClr val="333333"/>
                </a:solidFill>
                <a:effectLst/>
                <a:latin typeface="-apple-system"/>
                <a:hlinkClick r:id="rId2"/>
              </a:rPr>
              <a:t>awal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  <a:latin typeface="-apple-system"/>
                <a:hlinkClick r:id="rId2"/>
              </a:rPr>
              <a:t> juga </a:t>
            </a:r>
            <a:r>
              <a:rPr lang="en-US" sz="2000" b="0" i="0" u="none" strike="noStrike" dirty="0" err="1">
                <a:solidFill>
                  <a:srgbClr val="333333"/>
                </a:solidFill>
                <a:effectLst/>
                <a:latin typeface="-apple-system"/>
                <a:hlinkClick r:id="rId2"/>
              </a:rPr>
              <a:t>disunnahkan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  <a:latin typeface="-apple-system"/>
                <a:hlinkClick r:id="rId2"/>
              </a:rPr>
              <a:t> </a:t>
            </a:r>
            <a:r>
              <a:rPr lang="en-US" sz="2000" b="0" i="0" u="none" strike="noStrike" dirty="0" err="1">
                <a:solidFill>
                  <a:srgbClr val="333333"/>
                </a:solidFill>
                <a:effectLst/>
                <a:latin typeface="-apple-system"/>
                <a:hlinkClick r:id="rId2"/>
              </a:rPr>
              <a:t>membaca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  <a:latin typeface="-apple-system"/>
                <a:hlinkClick r:id="rId2"/>
              </a:rPr>
              <a:t> </a:t>
            </a:r>
            <a:r>
              <a:rPr lang="en-US" sz="2000" b="0" i="0" u="none" strike="noStrike" dirty="0" err="1">
                <a:solidFill>
                  <a:srgbClr val="333333"/>
                </a:solidFill>
                <a:effectLst/>
                <a:latin typeface="-apple-system"/>
                <a:hlinkClick r:id="rId2"/>
              </a:rPr>
              <a:t>shalawat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Salam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kedua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karena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Nabi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shallallahu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‘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alaihi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wa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sallam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kadang-kadang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salam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hanya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sekali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sz="10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18126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5C55-6572-4847-A0D9-303CDB4D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799"/>
            <a:ext cx="10515600" cy="518002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sz="3200" b="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Sunnah 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berupa</a:t>
            </a:r>
            <a:r>
              <a:rPr lang="en-US" sz="3200" b="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perbuatan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6BB0-7F64-43A3-8C7D-1D197CC6A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3970"/>
            <a:ext cx="10515600" cy="5534932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Mengangkat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kedua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tangan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ketika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takbiratul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ihram,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rukuk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bangkit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rukuk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bangkit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tasyahud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awwal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Meletakkan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tangan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dada.</a:t>
            </a: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Membuka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kedua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telapak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kaki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sedikit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Membaca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bacaan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jahar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shalat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diperintahkan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jahar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membaca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bacaan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lirih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shalat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diperintahkan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lirih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Membaca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Alquran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tartil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berhenti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ayat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Membaca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surah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pilihan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muffashal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surah yang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panjang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pendek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pada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shalat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tertentu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misalnya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shalat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Shubuh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dianjurkan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membaca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surah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thiwalul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mufashshal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Memegang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lutut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telapak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tangan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sambil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tangannya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direnggangkan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ketika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rukuk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Sedangkan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punggung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keadaan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rata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kepala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juga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menjauhkan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lengan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lambung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Mendahulukan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kedua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telapak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tangan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lutut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ketika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turun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sujud. Bisa pula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sebaliknya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mendahulukan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lutut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dahulu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telapak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tangan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sebagaimana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pendapat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jumhur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ulama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Syafiiyah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Hanafiyah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Hambali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Bangkit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sujud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berdiri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bertumpu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tangan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sebagaimana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pendapat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Malikiyyah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Syafiiyyah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sebagian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salaf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termasuk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pendapat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Syaikh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Al-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Albani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Menjadikan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kepala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telapak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tangan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ketika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sujud dan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lengan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terbuka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lalu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jari-jari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kaki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dihadapkan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arah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kiblat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Dilarang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kedua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lengan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iftirasy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menempel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lantai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sebagaimana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jadi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pendapat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empat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madzhab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Duduk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iq’a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duduk di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sujud 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kadang-kadang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dan duduk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iftirasy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ketika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begitu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pula duduk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iftirasy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tasyahud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awwal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Duduk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istirahat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sujud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kedua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sebelum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bangkit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rakaat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kedua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rakaat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keempat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Meletakkan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kedua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tangan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paha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duduk dan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tasyahud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Duduk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tawarruk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rakaat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terakhir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telunjuk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berisyarat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dengannya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ketika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tasyahud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Menoleh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kanan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kiri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salam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Salam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kedua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1716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E8ECA-19C7-4BBF-A2D9-28DFCD74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400"/>
            <a:ext cx="105156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Yang </a:t>
            </a:r>
            <a:r>
              <a:rPr lang="en-US" b="1" dirty="0" err="1"/>
              <a:t>membatalkan</a:t>
            </a:r>
            <a:r>
              <a:rPr lang="en-US" b="1" dirty="0"/>
              <a:t> </a:t>
            </a:r>
            <a:r>
              <a:rPr lang="en-US" b="1" dirty="0" err="1"/>
              <a:t>sholat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64563-94B7-4D8F-B5D7-13238C36F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485900"/>
            <a:ext cx="8132074" cy="49657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v-SE" dirty="0"/>
              <a:t>Yakin adanya hadats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Meninggalkan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rukun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sengaja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alasan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Makan</a:t>
            </a:r>
            <a:r>
              <a:rPr lang="en-US" dirty="0"/>
              <a:t> dan </a:t>
            </a:r>
            <a:r>
              <a:rPr lang="en-US" dirty="0" err="1"/>
              <a:t>minum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sengaja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Berbicara dengan sengaja bukan untuk kemaslahatan shalat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Tertawa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Lewatnya perempuan baligh, keledai, atau anjing hitam di antara orang yang shalat dan tempat sujudnya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70C4F-8FF7-424A-B5BF-DA364FB91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22" b="91413" l="7283" r="91196">
                        <a14:foregroundMark x1="20543" y1="11630" x2="22609" y2="6087"/>
                        <a14:foregroundMark x1="19783" y1="1739" x2="20543" y2="3478"/>
                        <a14:foregroundMark x1="15978" y1="7609" x2="21630" y2="8913"/>
                        <a14:foregroundMark x1="9891" y1="15978" x2="9674" y2="18478"/>
                        <a14:foregroundMark x1="90435" y1="74130" x2="91196" y2="76957"/>
                        <a14:foregroundMark x1="81848" y1="90326" x2="80543" y2="90435"/>
                        <a14:foregroundMark x1="7391" y1="72391" x2="8370" y2="81304"/>
                        <a14:foregroundMark x1="19022" y1="91413" x2="18587" y2="89565"/>
                        <a14:foregroundMark x1="76304" y1="1522" x2="76304" y2="15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47" y="2132669"/>
            <a:ext cx="3396343" cy="33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29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3AC3-C2F0-4CBA-B4E2-8DC2AB935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Video </a:t>
            </a:r>
            <a:r>
              <a:rPr lang="en-US" b="1" dirty="0" err="1"/>
              <a:t>cara</a:t>
            </a:r>
            <a:r>
              <a:rPr lang="en-US" b="1" dirty="0"/>
              <a:t> </a:t>
            </a:r>
            <a:r>
              <a:rPr lang="en-US" b="1" dirty="0" err="1"/>
              <a:t>sholat</a:t>
            </a:r>
            <a:r>
              <a:rPr lang="en-US" b="1" dirty="0"/>
              <a:t> </a:t>
            </a:r>
            <a:r>
              <a:rPr lang="en-US" b="1" dirty="0" err="1"/>
              <a:t>lengkap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BD00C5-3C50-4307-98B9-D175129ED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8097" y="3102080"/>
            <a:ext cx="5855806" cy="293296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E11856-E6FD-4BAC-A38E-1319A8A6201F}"/>
              </a:ext>
            </a:extLst>
          </p:cNvPr>
          <p:cNvSpPr txBox="1"/>
          <p:nvPr/>
        </p:nvSpPr>
        <p:spPr>
          <a:xfrm>
            <a:off x="1084218" y="2351881"/>
            <a:ext cx="109597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hlinkClick r:id="rId3"/>
              </a:rPr>
              <a:t>Link </a:t>
            </a:r>
            <a:r>
              <a:rPr lang="en-US" sz="3200" dirty="0" err="1">
                <a:hlinkClick r:id="rId3"/>
              </a:rPr>
              <a:t>Youtube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3229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erebut Mempersilakan Orang Lain Jadi Imam Salat, Ini Dalilnya">
            <a:extLst>
              <a:ext uri="{FF2B5EF4-FFF2-40B4-BE49-F238E27FC236}">
                <a16:creationId xmlns:a16="http://schemas.microsoft.com/office/drawing/2014/main" id="{3717E079-FDDD-4B55-92D6-4A1ACAF5B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0436FA-3436-4F22-879D-AFD3C0B7C8D2}"/>
              </a:ext>
            </a:extLst>
          </p:cNvPr>
          <p:cNvSpPr/>
          <p:nvPr/>
        </p:nvSpPr>
        <p:spPr>
          <a:xfrm>
            <a:off x="4920764" y="0"/>
            <a:ext cx="7271236" cy="6845300"/>
          </a:xfrm>
          <a:prstGeom prst="rect">
            <a:avLst/>
          </a:prstGeom>
          <a:solidFill>
            <a:schemeClr val="accent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4921250" y="361950"/>
            <a:ext cx="7270750" cy="768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600" b="1" dirty="0">
                <a:solidFill>
                  <a:schemeClr val="bg1"/>
                </a:solidFill>
              </a:rPr>
              <a:t>AGENDA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920764" y="1130300"/>
            <a:ext cx="7149316" cy="1719262"/>
          </a:xfrm>
        </p:spPr>
        <p:txBody>
          <a:bodyPr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en-US" altLang="ko-KR" sz="2000" b="1" dirty="0">
                <a:solidFill>
                  <a:schemeClr val="accent4"/>
                </a:solidFill>
              </a:rPr>
              <a:t>CPMK 1 Mampu </a:t>
            </a:r>
            <a:r>
              <a:rPr lang="en-US" altLang="ko-KR" sz="2000" b="1" dirty="0" err="1">
                <a:solidFill>
                  <a:schemeClr val="accent4"/>
                </a:solidFill>
              </a:rPr>
              <a:t>memahami</a:t>
            </a:r>
            <a:r>
              <a:rPr lang="en-US" altLang="ko-KR" sz="2000" b="1" dirty="0">
                <a:solidFill>
                  <a:schemeClr val="accent4"/>
                </a:solidFill>
              </a:rPr>
              <a:t> dan </a:t>
            </a:r>
            <a:r>
              <a:rPr lang="en-US" altLang="ko-KR" sz="2000" b="1" dirty="0" err="1">
                <a:solidFill>
                  <a:schemeClr val="accent4"/>
                </a:solidFill>
              </a:rPr>
              <a:t>menerapkan</a:t>
            </a:r>
            <a:r>
              <a:rPr lang="en-US" altLang="ko-KR" sz="2000" b="1" dirty="0">
                <a:solidFill>
                  <a:schemeClr val="accent4"/>
                </a:solidFill>
              </a:rPr>
              <a:t> </a:t>
            </a:r>
            <a:r>
              <a:rPr lang="en-US" altLang="ko-KR" sz="2000" b="1" dirty="0" err="1">
                <a:solidFill>
                  <a:schemeClr val="accent4"/>
                </a:solidFill>
              </a:rPr>
              <a:t>nilai</a:t>
            </a:r>
            <a:r>
              <a:rPr lang="en-US" altLang="ko-KR" sz="2000" b="1" dirty="0">
                <a:solidFill>
                  <a:schemeClr val="accent4"/>
                </a:solidFill>
              </a:rPr>
              <a:t> - </a:t>
            </a:r>
            <a:r>
              <a:rPr lang="en-US" altLang="ko-KR" sz="2000" b="1" dirty="0" err="1">
                <a:solidFill>
                  <a:schemeClr val="accent4"/>
                </a:solidFill>
              </a:rPr>
              <a:t>nilai</a:t>
            </a:r>
            <a:r>
              <a:rPr lang="en-US" altLang="ko-KR" sz="2000" b="1" dirty="0">
                <a:solidFill>
                  <a:schemeClr val="accent4"/>
                </a:solidFill>
              </a:rPr>
              <a:t> </a:t>
            </a:r>
            <a:r>
              <a:rPr lang="en-US" altLang="ko-KR" sz="2000" b="1" dirty="0" err="1">
                <a:solidFill>
                  <a:schemeClr val="accent4"/>
                </a:solidFill>
              </a:rPr>
              <a:t>Rukun</a:t>
            </a:r>
            <a:r>
              <a:rPr lang="en-US" altLang="ko-KR" sz="2000" b="1" dirty="0">
                <a:solidFill>
                  <a:schemeClr val="accent4"/>
                </a:solidFill>
              </a:rPr>
              <a:t> Islam </a:t>
            </a:r>
            <a:r>
              <a:rPr lang="en-US" altLang="ko-KR" sz="2000" b="1" dirty="0" err="1">
                <a:solidFill>
                  <a:schemeClr val="accent4"/>
                </a:solidFill>
              </a:rPr>
              <a:t>dalam</a:t>
            </a:r>
            <a:r>
              <a:rPr lang="en-US" altLang="ko-KR" sz="2000" b="1" dirty="0">
                <a:solidFill>
                  <a:schemeClr val="accent4"/>
                </a:solidFill>
              </a:rPr>
              <a:t> </a:t>
            </a:r>
            <a:r>
              <a:rPr lang="en-US" altLang="ko-KR" sz="2000" b="1" dirty="0" err="1">
                <a:solidFill>
                  <a:schemeClr val="accent4"/>
                </a:solidFill>
              </a:rPr>
              <a:t>kehidupan</a:t>
            </a:r>
            <a:r>
              <a:rPr lang="en-US" altLang="ko-KR" sz="2000" b="1" dirty="0">
                <a:solidFill>
                  <a:schemeClr val="accent4"/>
                </a:solidFill>
              </a:rPr>
              <a:t> </a:t>
            </a:r>
            <a:r>
              <a:rPr lang="en-US" altLang="ko-KR" sz="2000" b="1" dirty="0" err="1">
                <a:solidFill>
                  <a:schemeClr val="accent4"/>
                </a:solidFill>
              </a:rPr>
              <a:t>pribadi</a:t>
            </a:r>
            <a:r>
              <a:rPr lang="en-US" altLang="ko-KR" sz="2000" b="1" dirty="0">
                <a:solidFill>
                  <a:schemeClr val="accent4"/>
                </a:solidFill>
              </a:rPr>
              <a:t> </a:t>
            </a:r>
            <a:r>
              <a:rPr lang="en-US" altLang="ko-KR" sz="2000" b="1" dirty="0" err="1">
                <a:solidFill>
                  <a:schemeClr val="accent4"/>
                </a:solidFill>
              </a:rPr>
              <a:t>sebagai</a:t>
            </a:r>
            <a:r>
              <a:rPr lang="en-US" altLang="ko-KR" sz="2000" b="1" dirty="0">
                <a:solidFill>
                  <a:schemeClr val="accent4"/>
                </a:solidFill>
              </a:rPr>
              <a:t> </a:t>
            </a:r>
            <a:r>
              <a:rPr lang="en-US" altLang="ko-KR" sz="2000" b="1" dirty="0" err="1">
                <a:solidFill>
                  <a:schemeClr val="accent4"/>
                </a:solidFill>
              </a:rPr>
              <a:t>individu</a:t>
            </a:r>
            <a:r>
              <a:rPr lang="en-US" altLang="ko-KR" sz="2000" b="1" dirty="0">
                <a:solidFill>
                  <a:schemeClr val="accent4"/>
                </a:solidFill>
              </a:rPr>
              <a:t> dan </a:t>
            </a:r>
            <a:r>
              <a:rPr lang="en-US" altLang="ko-KR" sz="2000" b="1" dirty="0" err="1">
                <a:solidFill>
                  <a:schemeClr val="accent4"/>
                </a:solidFill>
              </a:rPr>
              <a:t>anggota</a:t>
            </a:r>
            <a:r>
              <a:rPr lang="en-US" altLang="ko-KR" sz="2000" b="1" dirty="0">
                <a:solidFill>
                  <a:schemeClr val="accent4"/>
                </a:solidFill>
              </a:rPr>
              <a:t> </a:t>
            </a:r>
            <a:r>
              <a:rPr lang="en-US" altLang="ko-KR" sz="2000" b="1" dirty="0" err="1">
                <a:solidFill>
                  <a:schemeClr val="accent4"/>
                </a:solidFill>
              </a:rPr>
              <a:t>masyarakat</a:t>
            </a:r>
            <a:r>
              <a:rPr lang="en-US" altLang="ko-KR" sz="2000" b="1" dirty="0">
                <a:solidFill>
                  <a:schemeClr val="accent4"/>
                </a:solidFill>
              </a:rPr>
              <a:t> </a:t>
            </a:r>
            <a:r>
              <a:rPr lang="en-US" altLang="ko-KR" sz="2000" b="1" dirty="0" err="1">
                <a:solidFill>
                  <a:schemeClr val="accent4"/>
                </a:solidFill>
              </a:rPr>
              <a:t>berdasarkan</a:t>
            </a:r>
            <a:r>
              <a:rPr lang="en-US" altLang="ko-KR" sz="2000" b="1" dirty="0">
                <a:solidFill>
                  <a:schemeClr val="accent4"/>
                </a:solidFill>
              </a:rPr>
              <a:t> </a:t>
            </a:r>
            <a:r>
              <a:rPr lang="en-US" altLang="ko-KR" sz="2000" b="1" dirty="0" err="1">
                <a:solidFill>
                  <a:schemeClr val="accent4"/>
                </a:solidFill>
              </a:rPr>
              <a:t>konsep</a:t>
            </a:r>
            <a:r>
              <a:rPr lang="en-US" altLang="ko-KR" sz="2000" b="1" dirty="0">
                <a:solidFill>
                  <a:schemeClr val="accent4"/>
                </a:solidFill>
              </a:rPr>
              <a:t> </a:t>
            </a:r>
            <a:r>
              <a:rPr lang="en-US" altLang="ko-KR" sz="2000" b="1" dirty="0" err="1">
                <a:solidFill>
                  <a:schemeClr val="accent4"/>
                </a:solidFill>
              </a:rPr>
              <a:t>teoritis</a:t>
            </a:r>
            <a:r>
              <a:rPr lang="en-US" altLang="ko-KR" sz="2000" b="1" dirty="0">
                <a:solidFill>
                  <a:schemeClr val="accent4"/>
                </a:solidFill>
              </a:rPr>
              <a:t> dan </a:t>
            </a:r>
            <a:r>
              <a:rPr lang="en-US" altLang="ko-KR" sz="2000" b="1" dirty="0" err="1">
                <a:solidFill>
                  <a:schemeClr val="accent4"/>
                </a:solidFill>
              </a:rPr>
              <a:t>praktek</a:t>
            </a:r>
            <a:r>
              <a:rPr lang="en-US" altLang="ko-KR" sz="2000" b="1" dirty="0">
                <a:solidFill>
                  <a:schemeClr val="accent4"/>
                </a:solidFill>
              </a:rPr>
              <a:t> </a:t>
            </a:r>
            <a:r>
              <a:rPr lang="en-US" altLang="ko-KR" sz="2000" b="1" dirty="0" err="1">
                <a:solidFill>
                  <a:schemeClr val="accent4"/>
                </a:solidFill>
              </a:rPr>
              <a:t>pelaksananan</a:t>
            </a:r>
            <a:r>
              <a:rPr lang="en-US" altLang="ko-KR" sz="2000" b="1" dirty="0">
                <a:solidFill>
                  <a:schemeClr val="accent4"/>
                </a:solidFill>
              </a:rPr>
              <a:t> </a:t>
            </a:r>
            <a:r>
              <a:rPr lang="en-US" altLang="ko-KR" sz="2000" b="1" dirty="0" err="1">
                <a:solidFill>
                  <a:schemeClr val="accent4"/>
                </a:solidFill>
              </a:rPr>
              <a:t>rukun</a:t>
            </a:r>
            <a:r>
              <a:rPr lang="en-US" altLang="ko-KR" sz="2000" b="1" dirty="0">
                <a:solidFill>
                  <a:schemeClr val="accent4"/>
                </a:solidFill>
              </a:rPr>
              <a:t> </a:t>
            </a:r>
            <a:r>
              <a:rPr lang="en-US" altLang="ko-KR" sz="2000" b="1" dirty="0" err="1">
                <a:solidFill>
                  <a:schemeClr val="accent4"/>
                </a:solidFill>
              </a:rPr>
              <a:t>islam</a:t>
            </a:r>
            <a:r>
              <a:rPr lang="en-US" altLang="ko-KR" sz="2000" b="1" dirty="0">
                <a:solidFill>
                  <a:schemeClr val="accent4"/>
                </a:solidFill>
              </a:rPr>
              <a:t>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en-US" altLang="ko-KR" sz="2000" b="1" dirty="0">
                <a:solidFill>
                  <a:schemeClr val="accent4"/>
                </a:solidFill>
              </a:rPr>
              <a:t>CPMK 2 Mampu </a:t>
            </a:r>
            <a:r>
              <a:rPr lang="en-US" altLang="ko-KR" sz="2000" b="1" dirty="0" err="1">
                <a:solidFill>
                  <a:schemeClr val="accent4"/>
                </a:solidFill>
              </a:rPr>
              <a:t>melaksanakan</a:t>
            </a:r>
            <a:r>
              <a:rPr lang="en-US" altLang="ko-KR" sz="2000" b="1" dirty="0">
                <a:solidFill>
                  <a:schemeClr val="accent4"/>
                </a:solidFill>
              </a:rPr>
              <a:t> </a:t>
            </a:r>
            <a:r>
              <a:rPr lang="en-US" altLang="ko-KR" sz="2000" b="1" dirty="0" err="1">
                <a:solidFill>
                  <a:schemeClr val="accent4"/>
                </a:solidFill>
              </a:rPr>
              <a:t>rutinitas</a:t>
            </a:r>
            <a:r>
              <a:rPr lang="en-US" altLang="ko-KR" sz="2000" b="1" dirty="0">
                <a:solidFill>
                  <a:schemeClr val="accent4"/>
                </a:solidFill>
              </a:rPr>
              <a:t> ibadah </a:t>
            </a:r>
            <a:r>
              <a:rPr lang="en-US" altLang="ko-KR" sz="2000" b="1" dirty="0" err="1">
                <a:solidFill>
                  <a:schemeClr val="accent4"/>
                </a:solidFill>
              </a:rPr>
              <a:t>wajib</a:t>
            </a:r>
            <a:r>
              <a:rPr lang="en-US" altLang="ko-KR" sz="2000" b="1" dirty="0">
                <a:solidFill>
                  <a:schemeClr val="accent4"/>
                </a:solidFill>
              </a:rPr>
              <a:t> dan sunnah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C05D0B59-C59B-4809-8119-E6709494C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990" y="5440688"/>
            <a:ext cx="1356010" cy="1417312"/>
          </a:xfrm>
          <a:prstGeom prst="rect">
            <a:avLst/>
          </a:prstGeom>
        </p:spPr>
      </p:pic>
      <p:sp>
        <p:nvSpPr>
          <p:cNvPr id="75" name="Text Placeholder 1">
            <a:extLst>
              <a:ext uri="{FF2B5EF4-FFF2-40B4-BE49-F238E27FC236}">
                <a16:creationId xmlns:a16="http://schemas.microsoft.com/office/drawing/2014/main" id="{11DD8485-9DCD-4394-8853-879D286E1232}"/>
              </a:ext>
            </a:extLst>
          </p:cNvPr>
          <p:cNvSpPr txBox="1">
            <a:spLocks/>
          </p:cNvSpPr>
          <p:nvPr/>
        </p:nvSpPr>
        <p:spPr>
          <a:xfrm>
            <a:off x="5272822" y="3184901"/>
            <a:ext cx="5765186" cy="3310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altLang="ko-KR" sz="2800" b="1" dirty="0">
                <a:solidFill>
                  <a:schemeClr val="bg1"/>
                </a:solidFill>
              </a:rPr>
              <a:t>KEDUDUKAN SHOLAT DALAM AGAMA ISLAM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altLang="ko-KR" sz="2800" b="1" dirty="0">
                <a:solidFill>
                  <a:schemeClr val="bg1"/>
                </a:solidFill>
              </a:rPr>
              <a:t>JENIS – JENIS SHOLAT &amp; WAKTU SHOLAT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altLang="ko-KR" sz="2800" b="1" dirty="0">
                <a:solidFill>
                  <a:schemeClr val="bg1"/>
                </a:solidFill>
              </a:rPr>
              <a:t>KONSEKUENSI MENINGGALKAN SHOLAT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altLang="ko-KR" sz="2800" b="1" dirty="0">
                <a:solidFill>
                  <a:schemeClr val="bg1"/>
                </a:solidFill>
              </a:rPr>
              <a:t>RUKUN SHOLAT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altLang="ko-KR" sz="2800" b="1" dirty="0">
                <a:solidFill>
                  <a:schemeClr val="bg1"/>
                </a:solidFill>
              </a:rPr>
              <a:t>SYARAT SAH SHOLAT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altLang="ko-KR" sz="2800" b="1" dirty="0">
                <a:solidFill>
                  <a:schemeClr val="bg1"/>
                </a:solidFill>
              </a:rPr>
              <a:t>SUNNAH SHOLAT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altLang="ko-KR" sz="2800" b="1" dirty="0">
                <a:solidFill>
                  <a:schemeClr val="bg1"/>
                </a:solidFill>
              </a:rPr>
              <a:t>YANG MEMBATALKAN SHOLAT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C10EC35-CCC8-4B50-AC70-4D2ACFFF8CC3}"/>
              </a:ext>
            </a:extLst>
          </p:cNvPr>
          <p:cNvSpPr/>
          <p:nvPr/>
        </p:nvSpPr>
        <p:spPr>
          <a:xfrm>
            <a:off x="0" y="0"/>
            <a:ext cx="4920764" cy="68453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7448A18-365A-4FF6-BD3F-DF17F1793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2" y="105165"/>
            <a:ext cx="2473452" cy="59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60711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6A56-350F-400E-B2D0-5E3B9E76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Inter"/>
              </a:rPr>
              <a:t>Kumpulan Artikel </a:t>
            </a:r>
            <a:r>
              <a:rPr lang="en-US" b="1" i="0" dirty="0" err="1">
                <a:effectLst/>
                <a:latin typeface="Inter"/>
              </a:rPr>
              <a:t>Fikih</a:t>
            </a:r>
            <a:r>
              <a:rPr lang="en-US" b="1" i="0" dirty="0">
                <a:effectLst/>
                <a:latin typeface="Inter"/>
              </a:rPr>
              <a:t> </a:t>
            </a:r>
            <a:r>
              <a:rPr lang="en-US" b="1" i="0" dirty="0" err="1">
                <a:effectLst/>
                <a:latin typeface="Inter"/>
              </a:rPr>
              <a:t>Shalat</a:t>
            </a:r>
            <a:r>
              <a:rPr lang="en-US" b="1" i="0" dirty="0">
                <a:effectLst/>
                <a:latin typeface="Inter"/>
              </a:rPr>
              <a:t> </a:t>
            </a:r>
            <a:r>
              <a:rPr lang="en-US" b="1" i="0" dirty="0" err="1">
                <a:effectLst/>
                <a:latin typeface="Inter"/>
              </a:rPr>
              <a:t>Sesuai</a:t>
            </a:r>
            <a:r>
              <a:rPr lang="en-US" b="1" i="0" dirty="0">
                <a:effectLst/>
                <a:latin typeface="Inter"/>
              </a:rPr>
              <a:t> Sunnah Nabi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C603D-C3DE-4675-92E0-B6952D764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Inter"/>
              </a:rPr>
              <a:t>© 2023 muslim.or.id</a:t>
            </a:r>
            <a:br>
              <a:rPr lang="en-US" dirty="0"/>
            </a:br>
            <a:r>
              <a:rPr lang="en-US" b="0" i="0" dirty="0" err="1">
                <a:effectLst/>
                <a:latin typeface="Inter"/>
              </a:rPr>
              <a:t>Sumber</a:t>
            </a:r>
            <a:r>
              <a:rPr lang="en-US" b="0" i="0" dirty="0">
                <a:effectLst/>
                <a:latin typeface="Inter"/>
              </a:rPr>
              <a:t>: </a:t>
            </a:r>
            <a:r>
              <a:rPr lang="en-US" b="0" i="0" u="none" strike="noStrike" dirty="0">
                <a:effectLst/>
                <a:latin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https://muslim.or.id/20587-kumpulan-artikel-fikih-shalat-sesuai-sunnah-nabi.html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89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735C6-1C04-4761-ACC9-C933F9F9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6318"/>
            <a:ext cx="10515600" cy="67185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Tugas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7DBE-4DFB-4952-A0C4-E1E609456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171"/>
            <a:ext cx="10515600" cy="4753429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2000" b="0" i="0" dirty="0" err="1">
                <a:effectLst/>
                <a:latin typeface="Söhne"/>
              </a:rPr>
              <a:t>Aisyah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sedang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menjalankan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shalat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Isya</a:t>
            </a:r>
            <a:r>
              <a:rPr lang="en-US" sz="2000" b="0" i="0" dirty="0">
                <a:effectLst/>
                <a:latin typeface="Söhne"/>
              </a:rPr>
              <a:t>', dan </a:t>
            </a:r>
            <a:r>
              <a:rPr lang="en-US" sz="2000" b="0" i="0" dirty="0" err="1">
                <a:effectLst/>
                <a:latin typeface="Söhne"/>
              </a:rPr>
              <a:t>saat</a:t>
            </a:r>
            <a:r>
              <a:rPr lang="en-US" sz="2000" b="0" i="0" dirty="0">
                <a:effectLst/>
                <a:latin typeface="Söhne"/>
              </a:rPr>
              <a:t> sujud, </a:t>
            </a:r>
            <a:r>
              <a:rPr lang="en-US" sz="2000" b="0" i="0" dirty="0" err="1">
                <a:effectLst/>
                <a:latin typeface="Söhne"/>
              </a:rPr>
              <a:t>dia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merasa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pusing</a:t>
            </a:r>
            <a:r>
              <a:rPr lang="en-US" sz="2000" b="0" i="0" dirty="0">
                <a:effectLst/>
                <a:latin typeface="Söhne"/>
              </a:rPr>
              <a:t> dan </a:t>
            </a:r>
            <a:r>
              <a:rPr lang="en-US" sz="2000" b="0" i="0" dirty="0" err="1">
                <a:effectLst/>
                <a:latin typeface="Söhne"/>
              </a:rPr>
              <a:t>terjatuh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sehingga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memutuskan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shalatnya</a:t>
            </a:r>
            <a:r>
              <a:rPr lang="en-US" sz="2000" b="0" i="0" dirty="0">
                <a:effectLst/>
                <a:latin typeface="Söhne"/>
              </a:rPr>
              <a:t>. </a:t>
            </a:r>
            <a:r>
              <a:rPr lang="en-US" sz="2000" b="0" i="0" dirty="0" err="1">
                <a:effectLst/>
                <a:latin typeface="Söhne"/>
              </a:rPr>
              <a:t>Apakah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shalat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Aisyah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masih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sah</a:t>
            </a:r>
            <a:r>
              <a:rPr lang="en-US" sz="2000" b="0" i="0" dirty="0">
                <a:effectLst/>
                <a:latin typeface="Söhne"/>
              </a:rPr>
              <a:t>, dan </a:t>
            </a:r>
            <a:r>
              <a:rPr lang="en-US" sz="2000" b="0" i="0" dirty="0" err="1">
                <a:effectLst/>
                <a:latin typeface="Söhne"/>
              </a:rPr>
              <a:t>apa</a:t>
            </a:r>
            <a:r>
              <a:rPr lang="en-US" sz="2000" b="0" i="0" dirty="0">
                <a:effectLst/>
                <a:latin typeface="Söhne"/>
              </a:rPr>
              <a:t> yang </a:t>
            </a:r>
            <a:r>
              <a:rPr lang="en-US" sz="2000" b="0" i="0" dirty="0" err="1">
                <a:effectLst/>
                <a:latin typeface="Söhne"/>
              </a:rPr>
              <a:t>harus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dia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lakukan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selanjutnya</a:t>
            </a:r>
            <a:r>
              <a:rPr lang="en-US" sz="2000" b="0" i="0" dirty="0">
                <a:effectLst/>
                <a:latin typeface="Söhne"/>
              </a:rPr>
              <a:t>?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b="0" i="0" dirty="0">
                <a:effectLst/>
                <a:latin typeface="Söhne"/>
              </a:rPr>
              <a:t>Umar </a:t>
            </a:r>
            <a:r>
              <a:rPr lang="en-US" sz="2000" b="0" i="0" dirty="0" err="1">
                <a:effectLst/>
                <a:latin typeface="Söhne"/>
              </a:rPr>
              <a:t>ingin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melaksanakan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shalat</a:t>
            </a:r>
            <a:r>
              <a:rPr lang="en-US" sz="2000" b="0" i="0" dirty="0">
                <a:effectLst/>
                <a:latin typeface="Söhne"/>
              </a:rPr>
              <a:t> Sunnah </a:t>
            </a:r>
            <a:r>
              <a:rPr lang="en-US" sz="2000" b="0" i="0" dirty="0" err="1">
                <a:effectLst/>
                <a:latin typeface="Söhne"/>
              </a:rPr>
              <a:t>Dhuha</a:t>
            </a:r>
            <a:r>
              <a:rPr lang="en-US" sz="2000" b="0" i="0" dirty="0">
                <a:effectLst/>
                <a:latin typeface="Söhne"/>
              </a:rPr>
              <a:t>, </a:t>
            </a:r>
            <a:r>
              <a:rPr lang="en-US" sz="2000" b="0" i="0" dirty="0" err="1">
                <a:effectLst/>
                <a:latin typeface="Söhne"/>
              </a:rPr>
              <a:t>tetapi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dia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tidak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tahu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berapa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banyak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rakaat</a:t>
            </a:r>
            <a:r>
              <a:rPr lang="en-US" sz="2000" b="0" i="0" dirty="0">
                <a:effectLst/>
                <a:latin typeface="Söhne"/>
              </a:rPr>
              <a:t> yang </a:t>
            </a:r>
            <a:r>
              <a:rPr lang="en-US" sz="2000" b="0" i="0" dirty="0" err="1">
                <a:effectLst/>
                <a:latin typeface="Söhne"/>
              </a:rPr>
              <a:t>harus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dia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lakukan</a:t>
            </a:r>
            <a:r>
              <a:rPr lang="en-US" sz="2000" b="0" i="0" dirty="0">
                <a:effectLst/>
                <a:latin typeface="Söhne"/>
              </a:rPr>
              <a:t>. </a:t>
            </a:r>
            <a:r>
              <a:rPr lang="en-US" sz="2000" b="0" i="0" dirty="0" err="1">
                <a:effectLst/>
                <a:latin typeface="Söhne"/>
              </a:rPr>
              <a:t>Bagaimana</a:t>
            </a:r>
            <a:r>
              <a:rPr lang="en-US" sz="2000" b="0" i="0" dirty="0">
                <a:effectLst/>
                <a:latin typeface="Söhne"/>
              </a:rPr>
              <a:t> Umar </a:t>
            </a:r>
            <a:r>
              <a:rPr lang="en-US" sz="2000" b="0" i="0" dirty="0" err="1">
                <a:effectLst/>
                <a:latin typeface="Söhne"/>
              </a:rPr>
              <a:t>seharusnya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menjalankan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shalat</a:t>
            </a:r>
            <a:r>
              <a:rPr lang="en-US" sz="2000" b="0" i="0" dirty="0">
                <a:effectLst/>
                <a:latin typeface="Söhne"/>
              </a:rPr>
              <a:t> Sunnah </a:t>
            </a:r>
            <a:r>
              <a:rPr lang="en-US" sz="2000" b="0" i="0" dirty="0" err="1">
                <a:effectLst/>
                <a:latin typeface="Söhne"/>
              </a:rPr>
              <a:t>Dhuha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dengan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benar</a:t>
            </a:r>
            <a:r>
              <a:rPr lang="en-US" sz="2000" b="0" i="0" dirty="0">
                <a:effectLst/>
                <a:latin typeface="Söhne"/>
              </a:rPr>
              <a:t>?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b="0" i="0" dirty="0">
                <a:effectLst/>
                <a:latin typeface="Söhne"/>
              </a:rPr>
              <a:t>Nadia </a:t>
            </a:r>
            <a:r>
              <a:rPr lang="en-US" sz="2000" b="0" i="0" dirty="0" err="1">
                <a:effectLst/>
                <a:latin typeface="Söhne"/>
              </a:rPr>
              <a:t>melakukan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shalat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Asar</a:t>
            </a:r>
            <a:r>
              <a:rPr lang="en-US" sz="2000" b="0" i="0" dirty="0">
                <a:effectLst/>
                <a:latin typeface="Söhne"/>
              </a:rPr>
              <a:t>, dan </a:t>
            </a:r>
            <a:r>
              <a:rPr lang="en-US" sz="2000" b="0" i="0" dirty="0" err="1">
                <a:effectLst/>
                <a:latin typeface="Söhne"/>
              </a:rPr>
              <a:t>setelah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selesai</a:t>
            </a:r>
            <a:r>
              <a:rPr lang="en-US" sz="2000" b="0" i="0" dirty="0">
                <a:effectLst/>
                <a:latin typeface="Söhne"/>
              </a:rPr>
              <a:t>, </a:t>
            </a:r>
            <a:r>
              <a:rPr lang="en-US" sz="2000" b="0" i="0" dirty="0" err="1">
                <a:effectLst/>
                <a:latin typeface="Söhne"/>
              </a:rPr>
              <a:t>dia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menyadari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bahwa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dia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telah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melewatkan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bacaan</a:t>
            </a:r>
            <a:r>
              <a:rPr lang="en-US" sz="2000" b="0" i="0" dirty="0">
                <a:effectLst/>
                <a:latin typeface="Söhne"/>
              </a:rPr>
              <a:t> Al-</a:t>
            </a:r>
            <a:r>
              <a:rPr lang="en-US" sz="2000" b="0" i="0" dirty="0" err="1">
                <a:effectLst/>
                <a:latin typeface="Söhne"/>
              </a:rPr>
              <a:t>Fatihah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dalam</a:t>
            </a:r>
            <a:r>
              <a:rPr lang="en-US" sz="2000" b="0" i="0" dirty="0">
                <a:effectLst/>
                <a:latin typeface="Söhne"/>
              </a:rPr>
              <a:t> salah </a:t>
            </a:r>
            <a:r>
              <a:rPr lang="en-US" sz="2000" b="0" i="0" dirty="0" err="1">
                <a:effectLst/>
                <a:latin typeface="Söhne"/>
              </a:rPr>
              <a:t>satu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rakaat</a:t>
            </a:r>
            <a:r>
              <a:rPr lang="en-US" sz="2000" b="0" i="0" dirty="0">
                <a:effectLst/>
                <a:latin typeface="Söhne"/>
              </a:rPr>
              <a:t>. </a:t>
            </a:r>
            <a:r>
              <a:rPr lang="en-US" sz="2000" b="0" i="0" dirty="0" err="1">
                <a:effectLst/>
                <a:latin typeface="Söhne"/>
              </a:rPr>
              <a:t>Apakah</a:t>
            </a:r>
            <a:r>
              <a:rPr lang="en-US" sz="2000" b="0" i="0" dirty="0">
                <a:effectLst/>
                <a:latin typeface="Söhne"/>
              </a:rPr>
              <a:t> yang </a:t>
            </a:r>
            <a:r>
              <a:rPr lang="en-US" sz="2000" b="0" i="0" dirty="0" err="1">
                <a:effectLst/>
                <a:latin typeface="Söhne"/>
              </a:rPr>
              <a:t>harus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dia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lakukan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sebagai</a:t>
            </a:r>
            <a:r>
              <a:rPr lang="en-US" sz="2000" b="0" i="0" dirty="0">
                <a:effectLst/>
                <a:latin typeface="Söhne"/>
              </a:rPr>
              <a:t> sujud </a:t>
            </a:r>
            <a:r>
              <a:rPr lang="en-US" sz="2000" b="0" i="0" dirty="0" err="1">
                <a:effectLst/>
                <a:latin typeface="Söhne"/>
              </a:rPr>
              <a:t>sahwi</a:t>
            </a:r>
            <a:r>
              <a:rPr lang="en-US" sz="2000" b="0" i="0" dirty="0">
                <a:effectLst/>
                <a:latin typeface="Söhne"/>
              </a:rPr>
              <a:t>, dan </a:t>
            </a:r>
            <a:r>
              <a:rPr lang="en-US" sz="2000" b="0" i="0" dirty="0" err="1">
                <a:effectLst/>
                <a:latin typeface="Söhne"/>
              </a:rPr>
              <a:t>bagaimana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itu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memengaruhi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sah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atau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tidaknya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shalatnya</a:t>
            </a:r>
            <a:r>
              <a:rPr lang="en-US" sz="2000" b="0" i="0" dirty="0">
                <a:effectLst/>
                <a:latin typeface="Söhne"/>
              </a:rPr>
              <a:t>?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b="0" i="0" dirty="0">
                <a:effectLst/>
                <a:latin typeface="Söhne"/>
              </a:rPr>
              <a:t>Ahmad </a:t>
            </a:r>
            <a:r>
              <a:rPr lang="en-US" sz="2000" b="0" i="0" dirty="0" err="1">
                <a:effectLst/>
                <a:latin typeface="Söhne"/>
              </a:rPr>
              <a:t>bekerja</a:t>
            </a:r>
            <a:r>
              <a:rPr lang="en-US" sz="2000" b="0" i="0" dirty="0">
                <a:effectLst/>
                <a:latin typeface="Söhne"/>
              </a:rPr>
              <a:t> di </a:t>
            </a:r>
            <a:r>
              <a:rPr lang="en-US" sz="2000" b="0" i="0" dirty="0" err="1">
                <a:effectLst/>
                <a:latin typeface="Söhne"/>
              </a:rPr>
              <a:t>tempat</a:t>
            </a:r>
            <a:r>
              <a:rPr lang="en-US" sz="2000" b="0" i="0" dirty="0">
                <a:effectLst/>
                <a:latin typeface="Söhne"/>
              </a:rPr>
              <a:t> yang </a:t>
            </a:r>
            <a:r>
              <a:rPr lang="en-US" sz="2000" b="0" i="0" dirty="0" err="1">
                <a:effectLst/>
                <a:latin typeface="Söhne"/>
              </a:rPr>
              <a:t>tidak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memiliki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waktu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sholat</a:t>
            </a:r>
            <a:r>
              <a:rPr lang="en-US" sz="2000" b="0" i="0" dirty="0">
                <a:effectLst/>
                <a:latin typeface="Söhne"/>
              </a:rPr>
              <a:t> yang </a:t>
            </a:r>
            <a:r>
              <a:rPr lang="en-US" sz="2000" b="0" i="0" dirty="0" err="1">
                <a:effectLst/>
                <a:latin typeface="Söhne"/>
              </a:rPr>
              <a:t>tetap</a:t>
            </a:r>
            <a:r>
              <a:rPr lang="en-US" sz="2000" b="0" i="0" dirty="0">
                <a:effectLst/>
                <a:latin typeface="Söhne"/>
              </a:rPr>
              <a:t>. </a:t>
            </a:r>
            <a:r>
              <a:rPr lang="en-US" sz="2000" b="0" i="0" dirty="0" err="1">
                <a:effectLst/>
                <a:latin typeface="Söhne"/>
              </a:rPr>
              <a:t>Dia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ingin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tahu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bagaimana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cara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menentukan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waktu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sholat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wajib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dengan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benar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ketika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tidak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ada</a:t>
            </a:r>
            <a:r>
              <a:rPr lang="en-US" sz="2000" b="0" i="0" dirty="0">
                <a:effectLst/>
                <a:latin typeface="Söhne"/>
              </a:rPr>
              <a:t> jam </a:t>
            </a:r>
            <a:r>
              <a:rPr lang="en-US" sz="2000" b="0" i="0" dirty="0" err="1">
                <a:effectLst/>
                <a:latin typeface="Söhne"/>
              </a:rPr>
              <a:t>atau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penunjuk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waktu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lainnya</a:t>
            </a:r>
            <a:r>
              <a:rPr lang="en-US" sz="2000" b="0" i="0" dirty="0">
                <a:effectLst/>
                <a:latin typeface="Söhne"/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b="0" i="0" dirty="0">
                <a:effectLst/>
                <a:latin typeface="Söhne"/>
              </a:rPr>
              <a:t>Siti </a:t>
            </a:r>
            <a:r>
              <a:rPr lang="en-US" sz="2000" b="0" i="0" dirty="0" err="1">
                <a:effectLst/>
                <a:latin typeface="Söhne"/>
              </a:rPr>
              <a:t>ingin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memahami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syarat-syarat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sah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shalat</a:t>
            </a:r>
            <a:r>
              <a:rPr lang="en-US" sz="2000" b="0" i="0" dirty="0">
                <a:effectLst/>
                <a:latin typeface="Söhne"/>
              </a:rPr>
              <a:t>. </a:t>
            </a:r>
            <a:r>
              <a:rPr lang="en-US" sz="2000" b="0" i="0" dirty="0" err="1">
                <a:effectLst/>
                <a:latin typeface="Söhne"/>
              </a:rPr>
              <a:t>Dia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memiliki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beberapa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pertanyaan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tentang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hal-hal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seperti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aurat</a:t>
            </a:r>
            <a:r>
              <a:rPr lang="en-US" sz="2000" b="0" i="0" dirty="0">
                <a:effectLst/>
                <a:latin typeface="Söhne"/>
              </a:rPr>
              <a:t>, </a:t>
            </a:r>
            <a:r>
              <a:rPr lang="en-US" sz="2000" b="0" i="0" dirty="0" err="1">
                <a:effectLst/>
                <a:latin typeface="Söhne"/>
              </a:rPr>
              <a:t>niat</a:t>
            </a:r>
            <a:r>
              <a:rPr lang="en-US" sz="2000" b="0" i="0" dirty="0">
                <a:effectLst/>
                <a:latin typeface="Söhne"/>
              </a:rPr>
              <a:t>, dan </a:t>
            </a:r>
            <a:r>
              <a:rPr lang="en-US" sz="2000" b="0" i="0" dirty="0" err="1">
                <a:effectLst/>
                <a:latin typeface="Söhne"/>
              </a:rPr>
              <a:t>kebersihan</a:t>
            </a:r>
            <a:r>
              <a:rPr lang="en-US" sz="2000" b="0" i="0" dirty="0">
                <a:effectLst/>
                <a:latin typeface="Söhne"/>
              </a:rPr>
              <a:t>. </a:t>
            </a:r>
            <a:r>
              <a:rPr lang="en-US" sz="2000" b="0" i="0" dirty="0" err="1">
                <a:effectLst/>
                <a:latin typeface="Söhne"/>
              </a:rPr>
              <a:t>Bagaimana</a:t>
            </a:r>
            <a:r>
              <a:rPr lang="en-US" sz="2000" b="0" i="0" dirty="0">
                <a:effectLst/>
                <a:latin typeface="Söhne"/>
              </a:rPr>
              <a:t> Anda </a:t>
            </a:r>
            <a:r>
              <a:rPr lang="en-US" sz="2000" b="0" i="0" dirty="0" err="1">
                <a:effectLst/>
                <a:latin typeface="Söhne"/>
              </a:rPr>
              <a:t>menjelaskan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syarat-syarat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sah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shalat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kepada</a:t>
            </a:r>
            <a:r>
              <a:rPr lang="en-US" sz="2000" b="0" i="0" dirty="0">
                <a:effectLst/>
                <a:latin typeface="Söhne"/>
              </a:rPr>
              <a:t> Siti?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b="0" i="0" dirty="0">
                <a:effectLst/>
                <a:latin typeface="Söhne"/>
              </a:rPr>
              <a:t>Amir </a:t>
            </a:r>
            <a:r>
              <a:rPr lang="en-US" sz="2000" b="0" i="0" dirty="0" err="1">
                <a:effectLst/>
                <a:latin typeface="Söhne"/>
              </a:rPr>
              <a:t>ingin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mengenal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lebih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dalam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tentang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kedudukan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shalat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dalam</a:t>
            </a:r>
            <a:r>
              <a:rPr lang="en-US" sz="2000" b="0" i="0" dirty="0">
                <a:effectLst/>
                <a:latin typeface="Söhne"/>
              </a:rPr>
              <a:t> Islam. </a:t>
            </a:r>
            <a:r>
              <a:rPr lang="en-US" sz="2000" b="0" i="0" dirty="0" err="1">
                <a:effectLst/>
                <a:latin typeface="Söhne"/>
              </a:rPr>
              <a:t>Dia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ingin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tahu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mengapa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shalat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menjadi</a:t>
            </a:r>
            <a:r>
              <a:rPr lang="en-US" sz="2000" b="0" i="0" dirty="0">
                <a:effectLst/>
                <a:latin typeface="Söhne"/>
              </a:rPr>
              <a:t> salah </a:t>
            </a:r>
            <a:r>
              <a:rPr lang="en-US" sz="2000" b="0" i="0" dirty="0" err="1">
                <a:effectLst/>
                <a:latin typeface="Söhne"/>
              </a:rPr>
              <a:t>satu</a:t>
            </a:r>
            <a:r>
              <a:rPr lang="en-US" sz="2000" b="0" i="0" dirty="0">
                <a:effectLst/>
                <a:latin typeface="Söhne"/>
              </a:rPr>
              <a:t> pilar </a:t>
            </a:r>
            <a:r>
              <a:rPr lang="en-US" sz="2000" b="0" i="0" dirty="0" err="1">
                <a:effectLst/>
                <a:latin typeface="Söhne"/>
              </a:rPr>
              <a:t>utama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dalam</a:t>
            </a:r>
            <a:r>
              <a:rPr lang="en-US" sz="2000" b="0" i="0" dirty="0">
                <a:effectLst/>
                <a:latin typeface="Söhne"/>
              </a:rPr>
              <a:t> agama Islam dan </a:t>
            </a:r>
            <a:r>
              <a:rPr lang="en-US" sz="2000" b="0" i="0" dirty="0" err="1">
                <a:effectLst/>
                <a:latin typeface="Söhne"/>
              </a:rPr>
              <a:t>bagaimana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shalat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memengaruhi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kehidupan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sehari-hari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seorang</a:t>
            </a:r>
            <a:r>
              <a:rPr lang="en-US" sz="2000" b="0" i="0" dirty="0">
                <a:effectLst/>
                <a:latin typeface="Söhne"/>
              </a:rPr>
              <a:t> Muslim.</a:t>
            </a:r>
          </a:p>
        </p:txBody>
      </p:sp>
    </p:spTree>
    <p:extLst>
      <p:ext uri="{BB962C8B-B14F-4D97-AF65-F5344CB8AC3E}">
        <p14:creationId xmlns:p14="http://schemas.microsoft.com/office/powerpoint/2010/main" val="868038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536989" y="1784103"/>
            <a:ext cx="9118023" cy="3235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14"/>
              </a:lnSpc>
            </a:pPr>
            <a:r>
              <a:rPr lang="en-US" sz="4934" spc="-49" dirty="0" err="1">
                <a:latin typeface="Roboto"/>
              </a:rPr>
              <a:t>Wallahu</a:t>
            </a:r>
            <a:r>
              <a:rPr lang="en-US" sz="4934" spc="-49" dirty="0">
                <a:latin typeface="Roboto"/>
              </a:rPr>
              <a:t> </a:t>
            </a:r>
            <a:r>
              <a:rPr lang="en-US" sz="4934" spc="-49" dirty="0" err="1">
                <a:latin typeface="Roboto"/>
              </a:rPr>
              <a:t>a'lam</a:t>
            </a:r>
            <a:r>
              <a:rPr lang="en-US" sz="4934" spc="-49" dirty="0">
                <a:latin typeface="Roboto"/>
              </a:rPr>
              <a:t> </a:t>
            </a:r>
            <a:r>
              <a:rPr lang="en-US" sz="4934" spc="-49" dirty="0" err="1">
                <a:latin typeface="Roboto"/>
              </a:rPr>
              <a:t>bish-shawab</a:t>
            </a:r>
            <a:endParaRPr lang="en-US" sz="4934" spc="-49" dirty="0">
              <a:latin typeface="Roboto"/>
            </a:endParaRPr>
          </a:p>
          <a:p>
            <a:pPr algn="ctr">
              <a:lnSpc>
                <a:spcPts val="6413"/>
              </a:lnSpc>
            </a:pPr>
            <a:r>
              <a:rPr lang="en-US" sz="4933" spc="-49" dirty="0">
                <a:latin typeface="Roboto"/>
              </a:rPr>
              <a:t>“</a:t>
            </a:r>
            <a:r>
              <a:rPr lang="en-US" sz="4933" spc="-49" dirty="0" err="1">
                <a:latin typeface="Roboto"/>
              </a:rPr>
              <a:t>Hanya</a:t>
            </a:r>
            <a:r>
              <a:rPr lang="en-US" sz="4933" spc="-49" dirty="0">
                <a:latin typeface="Roboto"/>
              </a:rPr>
              <a:t> Allah yang </a:t>
            </a:r>
            <a:r>
              <a:rPr lang="en-US" sz="4933" spc="-49" dirty="0" err="1">
                <a:latin typeface="Roboto"/>
              </a:rPr>
              <a:t>lebih</a:t>
            </a:r>
            <a:r>
              <a:rPr lang="en-US" sz="4933" spc="-49" dirty="0">
                <a:latin typeface="Roboto"/>
              </a:rPr>
              <a:t> </a:t>
            </a:r>
            <a:r>
              <a:rPr lang="en-US" sz="4933" spc="-49" dirty="0" err="1">
                <a:latin typeface="Roboto"/>
              </a:rPr>
              <a:t>mengetahui</a:t>
            </a:r>
            <a:r>
              <a:rPr lang="en-US" sz="4933" spc="-49" dirty="0">
                <a:latin typeface="Roboto"/>
              </a:rPr>
              <a:t> </a:t>
            </a:r>
            <a:r>
              <a:rPr lang="en-US" sz="4933" spc="-49" dirty="0" err="1">
                <a:latin typeface="Roboto"/>
              </a:rPr>
              <a:t>kebenaran</a:t>
            </a:r>
            <a:r>
              <a:rPr lang="en-US" sz="4933" spc="-49" dirty="0">
                <a:latin typeface="Roboto"/>
              </a:rPr>
              <a:t> yang </a:t>
            </a:r>
            <a:r>
              <a:rPr lang="en-US" sz="4933" spc="-49" dirty="0" err="1">
                <a:latin typeface="Roboto"/>
              </a:rPr>
              <a:t>sesungguhnya</a:t>
            </a:r>
            <a:r>
              <a:rPr lang="en-US" sz="4933" spc="-49" dirty="0">
                <a:latin typeface="Roboto"/>
              </a:rPr>
              <a:t>”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49CBC-D709-4297-9E9C-0419163D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15E1-74EF-4306-A377-0700FC021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7806"/>
            <a:ext cx="10515600" cy="4413794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Hakim, 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Saifudin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1442H/2020M.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Kedudukan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Shalat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islam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bag-1. https://muslim.or.id/59192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Shalatul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Mu’min,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Syaikh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Dr.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Sa’id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 ‘Abi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Wahf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Qohthoni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terbitan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Maktabah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Malik Fahd,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cetakan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ketiga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1431 H.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Tuasikal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Muhammad Abduh, 1435H/2014.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Kedudukan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Islam. www.rumaysho.com.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Fiqhu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Manhaji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‘ala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Madzhabil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Imam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Asy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Syafi’i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Dr.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Musthofa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Dr.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Musthofa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Bugho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terbitan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Qalam,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cetakan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kesepuluh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1430 H.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Tuasikal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Muhammad Abduh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2015.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Sifat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Nabi 30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rukun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www. rumaysho.com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Purnama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Yulian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2023. Status orang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meninggalkan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shalat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fardhu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www.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muslim.or.id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Tuntunan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Tanya Jawab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Akidah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Shalat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Zakat,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Puasa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Haji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Fatawa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Arkanul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Syaikh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Muhammad bin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Shalih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Utsaimin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Falah, 2007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Referensi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 </a:t>
            </a:r>
            <a:r>
              <a:rPr lang="en-US" sz="1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https://konsultasisyariah.com/1386-kapan-waktu-terlarang-untuk-sholat.html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HIDAYAT,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Fauzan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2021.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 </a:t>
            </a: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https://muslim.or.id/68210-menuju-kesempurnaan-ibadah-shalat-bag-9-syarat-sah-salat.html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Ghayah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Al-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Muqtashidin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Syarh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Manhaj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As-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Salikin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Cetakan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1434 H. Abu ‘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Abdirrahman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Ahmad bin ‘Abdurrahman Az-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Zauman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Penerbit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Ibnul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Jauzi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Syarh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Manhaj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Salikin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Cetakan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kedua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1435 H. Dr.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Sulaiman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 ‘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Abdillah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Qushair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Penerbit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Maktabah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Dar Al-Minhaj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Tuasikal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Muhammad Abduh, 2019,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u="sng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https://rumaysho.com/22957-manhajus-salikin-sunnah-shalat.html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955476"/>
      </p:ext>
    </p:extLst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9673-040A-43C2-A298-8E9DA5E5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766" y="5708469"/>
            <a:ext cx="10515600" cy="756304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SEMOGA ALLAH MEMBERI TAUFIK &amp; HIDAYAH</a:t>
            </a:r>
            <a:br>
              <a:rPr lang="en-US" sz="2800" b="1" dirty="0"/>
            </a:br>
            <a:r>
              <a:rPr lang="en-US" sz="2800" b="1" dirty="0"/>
              <a:t>JAZAKUMULLAHU KHAIRAN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30D2B-59E7-4A23-9030-DDEE46F77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7950"/>
            <a:ext cx="10515600" cy="1605026"/>
          </a:xfrm>
        </p:spPr>
        <p:txBody>
          <a:bodyPr>
            <a:noAutofit/>
          </a:bodyPr>
          <a:lstStyle/>
          <a:p>
            <a:pPr algn="r" fontAlgn="base"/>
            <a:r>
              <a:rPr lang="ar-AE" sz="2400" b="0" i="0" dirty="0">
                <a:effectLst/>
                <a:latin typeface="Helvetica Neue"/>
              </a:rPr>
              <a:t>إِذَا مَاتَ الْإِنْسَانُ انْقَطَعَ عَمَلُهُ إِلَّا مِنْ ثَلَاثٍ: صَدَقَةٍ جَارِيَةٍ، أَوْ عِلْمٍ يُنْتَفَعُ بِهِ، أَوْ وَلَدٍ صَالِحٍ يَدْعُو لَهُ</a:t>
            </a:r>
          </a:p>
          <a:p>
            <a:pPr algn="l" fontAlgn="base"/>
            <a:r>
              <a:rPr lang="ar-AE" sz="2400" b="0" i="1" dirty="0">
                <a:effectLst/>
                <a:latin typeface="inherit"/>
              </a:rPr>
              <a:t> “</a:t>
            </a:r>
            <a:r>
              <a:rPr lang="en-US" sz="2400" b="0" i="1" dirty="0">
                <a:effectLst/>
                <a:latin typeface="inherit"/>
              </a:rPr>
              <a:t>Jika </a:t>
            </a:r>
            <a:r>
              <a:rPr lang="en-US" sz="2400" b="0" i="1" dirty="0" err="1">
                <a:effectLst/>
                <a:latin typeface="inherit"/>
              </a:rPr>
              <a:t>seorang</a:t>
            </a:r>
            <a:r>
              <a:rPr lang="en-US" sz="2400" b="0" i="1" dirty="0">
                <a:effectLst/>
                <a:latin typeface="inherit"/>
              </a:rPr>
              <a:t> </a:t>
            </a:r>
            <a:r>
              <a:rPr lang="en-US" sz="2400" b="0" i="1" dirty="0" err="1">
                <a:effectLst/>
                <a:latin typeface="inherit"/>
              </a:rPr>
              <a:t>manusia</a:t>
            </a:r>
            <a:r>
              <a:rPr lang="en-US" sz="2400" b="0" i="1" dirty="0">
                <a:effectLst/>
                <a:latin typeface="inherit"/>
              </a:rPr>
              <a:t> </a:t>
            </a:r>
            <a:r>
              <a:rPr lang="en-US" sz="2400" b="0" i="1" dirty="0" err="1">
                <a:effectLst/>
                <a:latin typeface="inherit"/>
              </a:rPr>
              <a:t>meninggal</a:t>
            </a:r>
            <a:r>
              <a:rPr lang="en-US" sz="2400" b="0" i="1" dirty="0">
                <a:effectLst/>
                <a:latin typeface="inherit"/>
              </a:rPr>
              <a:t>, </a:t>
            </a:r>
            <a:r>
              <a:rPr lang="en-US" sz="2400" b="0" i="1" dirty="0" err="1">
                <a:effectLst/>
                <a:latin typeface="inherit"/>
              </a:rPr>
              <a:t>terputuslah</a:t>
            </a:r>
            <a:r>
              <a:rPr lang="en-US" sz="2400" b="0" i="1" dirty="0">
                <a:effectLst/>
                <a:latin typeface="inherit"/>
              </a:rPr>
              <a:t> </a:t>
            </a:r>
            <a:r>
              <a:rPr lang="en-US" sz="2400" b="0" i="1" dirty="0" err="1">
                <a:effectLst/>
                <a:latin typeface="inherit"/>
              </a:rPr>
              <a:t>amalnya</a:t>
            </a:r>
            <a:r>
              <a:rPr lang="en-US" sz="2400" b="0" i="1" dirty="0">
                <a:effectLst/>
                <a:latin typeface="inherit"/>
              </a:rPr>
              <a:t>, </a:t>
            </a:r>
            <a:r>
              <a:rPr lang="en-US" sz="2400" b="0" i="1" dirty="0" err="1">
                <a:effectLst/>
                <a:latin typeface="inherit"/>
              </a:rPr>
              <a:t>kecuali</a:t>
            </a:r>
            <a:r>
              <a:rPr lang="en-US" sz="2400" b="0" i="1" dirty="0">
                <a:effectLst/>
                <a:latin typeface="inherit"/>
              </a:rPr>
              <a:t> </a:t>
            </a:r>
            <a:r>
              <a:rPr lang="en-US" sz="2400" b="0" i="1" dirty="0" err="1">
                <a:effectLst/>
                <a:latin typeface="inherit"/>
              </a:rPr>
              <a:t>dari</a:t>
            </a:r>
            <a:r>
              <a:rPr lang="en-US" sz="2400" b="0" i="1" dirty="0">
                <a:effectLst/>
                <a:latin typeface="inherit"/>
              </a:rPr>
              <a:t> </a:t>
            </a:r>
            <a:r>
              <a:rPr lang="en-US" sz="2400" b="0" i="1" dirty="0" err="1">
                <a:effectLst/>
                <a:latin typeface="inherit"/>
              </a:rPr>
              <a:t>tiga</a:t>
            </a:r>
            <a:r>
              <a:rPr lang="en-US" sz="2400" b="0" i="1" dirty="0">
                <a:effectLst/>
                <a:latin typeface="inherit"/>
              </a:rPr>
              <a:t> </a:t>
            </a:r>
            <a:r>
              <a:rPr lang="en-US" sz="2400" b="0" i="1" dirty="0" err="1">
                <a:effectLst/>
                <a:latin typeface="inherit"/>
              </a:rPr>
              <a:t>hal</a:t>
            </a:r>
            <a:r>
              <a:rPr lang="en-US" sz="2400" b="0" i="1" dirty="0">
                <a:effectLst/>
                <a:latin typeface="inherit"/>
              </a:rPr>
              <a:t>: </a:t>
            </a:r>
            <a:r>
              <a:rPr lang="en-US" sz="2400" b="0" i="1" dirty="0" err="1">
                <a:effectLst/>
                <a:latin typeface="inherit"/>
              </a:rPr>
              <a:t>sedekah</a:t>
            </a:r>
            <a:r>
              <a:rPr lang="en-US" sz="2400" b="0" i="1" dirty="0">
                <a:effectLst/>
                <a:latin typeface="inherit"/>
              </a:rPr>
              <a:t> </a:t>
            </a:r>
            <a:r>
              <a:rPr lang="en-US" sz="2400" b="0" i="1" dirty="0" err="1">
                <a:effectLst/>
                <a:latin typeface="inherit"/>
              </a:rPr>
              <a:t>jariyah</a:t>
            </a:r>
            <a:r>
              <a:rPr lang="en-US" sz="2400" b="0" i="1" dirty="0">
                <a:effectLst/>
                <a:latin typeface="inherit"/>
              </a:rPr>
              <a:t>, </a:t>
            </a:r>
            <a:r>
              <a:rPr lang="en-US" sz="2400" b="0" i="1" dirty="0" err="1">
                <a:effectLst/>
                <a:latin typeface="inherit"/>
              </a:rPr>
              <a:t>ilmu</a:t>
            </a:r>
            <a:r>
              <a:rPr lang="en-US" sz="2400" b="0" i="1" dirty="0">
                <a:effectLst/>
                <a:latin typeface="inherit"/>
              </a:rPr>
              <a:t> yang </a:t>
            </a:r>
            <a:r>
              <a:rPr lang="en-US" sz="2400" b="0" i="1" dirty="0" err="1">
                <a:effectLst/>
                <a:latin typeface="inherit"/>
              </a:rPr>
              <a:t>bermanfaat</a:t>
            </a:r>
            <a:r>
              <a:rPr lang="en-US" sz="2400" b="0" i="1" dirty="0">
                <a:effectLst/>
                <a:latin typeface="inherit"/>
              </a:rPr>
              <a:t>, </a:t>
            </a:r>
            <a:r>
              <a:rPr lang="en-US" sz="2400" b="0" i="1" dirty="0" err="1">
                <a:effectLst/>
                <a:latin typeface="inherit"/>
              </a:rPr>
              <a:t>atau</a:t>
            </a:r>
            <a:r>
              <a:rPr lang="en-US" sz="2400" b="0" i="1" dirty="0">
                <a:effectLst/>
                <a:latin typeface="inherit"/>
              </a:rPr>
              <a:t> </a:t>
            </a:r>
            <a:r>
              <a:rPr lang="en-US" sz="2400" b="0" i="1" dirty="0" err="1">
                <a:effectLst/>
                <a:latin typeface="inherit"/>
              </a:rPr>
              <a:t>anak</a:t>
            </a:r>
            <a:r>
              <a:rPr lang="en-US" sz="2400" b="0" i="1" dirty="0">
                <a:effectLst/>
                <a:latin typeface="inherit"/>
              </a:rPr>
              <a:t> </a:t>
            </a:r>
            <a:r>
              <a:rPr lang="en-US" sz="2400" b="0" i="1" dirty="0" err="1">
                <a:effectLst/>
                <a:latin typeface="inherit"/>
              </a:rPr>
              <a:t>shalih</a:t>
            </a:r>
            <a:r>
              <a:rPr lang="en-US" sz="2400" b="0" i="1" dirty="0">
                <a:effectLst/>
                <a:latin typeface="inherit"/>
              </a:rPr>
              <a:t> yang </a:t>
            </a:r>
            <a:r>
              <a:rPr lang="en-US" sz="2400" b="0" i="1" dirty="0" err="1">
                <a:effectLst/>
                <a:latin typeface="inherit"/>
              </a:rPr>
              <a:t>berdoa</a:t>
            </a:r>
            <a:r>
              <a:rPr lang="en-US" sz="2400" b="0" i="1" dirty="0">
                <a:effectLst/>
                <a:latin typeface="inherit"/>
              </a:rPr>
              <a:t> </a:t>
            </a:r>
            <a:r>
              <a:rPr lang="en-US" sz="2400" b="0" i="1" dirty="0" err="1">
                <a:effectLst/>
                <a:latin typeface="inherit"/>
              </a:rPr>
              <a:t>untuknya</a:t>
            </a:r>
            <a:r>
              <a:rPr lang="en-US" sz="2400" b="0" i="1" dirty="0">
                <a:effectLst/>
                <a:latin typeface="inherit"/>
              </a:rPr>
              <a:t>” (</a:t>
            </a:r>
            <a:r>
              <a:rPr lang="en-US" sz="2400" b="0" i="0" dirty="0">
                <a:effectLst/>
                <a:latin typeface="Helvetica Neue"/>
              </a:rPr>
              <a:t>HR. Muslim).</a:t>
            </a:r>
            <a:r>
              <a:rPr lang="en-US" sz="2400" b="1" i="0" dirty="0">
                <a:effectLst/>
                <a:latin typeface="inherit"/>
              </a:rPr>
              <a:t> </a:t>
            </a:r>
            <a:endParaRPr lang="en-US" sz="2400" b="0" i="0" dirty="0">
              <a:effectLst/>
              <a:latin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A08B3-C5E6-4F7B-BDAC-2507B35AFAD3}"/>
              </a:ext>
            </a:extLst>
          </p:cNvPr>
          <p:cNvSpPr txBox="1"/>
          <p:nvPr/>
        </p:nvSpPr>
        <p:spPr>
          <a:xfrm>
            <a:off x="617221" y="3879036"/>
            <a:ext cx="1073657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b="1" i="0" dirty="0">
                <a:solidFill>
                  <a:srgbClr val="040C28"/>
                </a:solidFill>
                <a:effectLst/>
                <a:latin typeface="Google Sans"/>
              </a:rPr>
              <a:t>DOA KAFARATUL MAJELIS:</a:t>
            </a:r>
            <a:r>
              <a:rPr lang="en-US" sz="22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040C28"/>
                </a:solidFill>
                <a:effectLst/>
                <a:latin typeface="Google Sans"/>
              </a:rPr>
              <a:t>Subhaanakallaahumma</a:t>
            </a:r>
            <a:r>
              <a:rPr lang="en-US" sz="22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040C28"/>
                </a:solidFill>
                <a:effectLst/>
                <a:latin typeface="Google Sans"/>
              </a:rPr>
              <a:t>wa</a:t>
            </a:r>
            <a:r>
              <a:rPr lang="en-US" sz="22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040C28"/>
                </a:solidFill>
                <a:effectLst/>
                <a:latin typeface="Google Sans"/>
              </a:rPr>
              <a:t>bihamdika</a:t>
            </a:r>
            <a:r>
              <a:rPr lang="en-US" sz="2200" b="0" i="0" dirty="0">
                <a:solidFill>
                  <a:srgbClr val="040C28"/>
                </a:solidFill>
                <a:effectLst/>
                <a:latin typeface="Google Sans"/>
              </a:rPr>
              <a:t>, </a:t>
            </a:r>
            <a:r>
              <a:rPr lang="en-US" sz="2200" b="0" i="0" dirty="0" err="1">
                <a:solidFill>
                  <a:srgbClr val="040C28"/>
                </a:solidFill>
                <a:effectLst/>
                <a:latin typeface="Google Sans"/>
              </a:rPr>
              <a:t>asyhadu</a:t>
            </a:r>
            <a:r>
              <a:rPr lang="en-US" sz="2200" b="0" i="0" dirty="0">
                <a:solidFill>
                  <a:srgbClr val="040C28"/>
                </a:solidFill>
                <a:effectLst/>
                <a:latin typeface="Google Sans"/>
              </a:rPr>
              <a:t> al-</a:t>
            </a:r>
            <a:r>
              <a:rPr lang="en-US" sz="2200" b="0" i="0" dirty="0" err="1">
                <a:solidFill>
                  <a:srgbClr val="040C28"/>
                </a:solidFill>
                <a:effectLst/>
                <a:latin typeface="Google Sans"/>
              </a:rPr>
              <a:t>laa</a:t>
            </a:r>
            <a:r>
              <a:rPr lang="en-US" sz="22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040C28"/>
                </a:solidFill>
                <a:effectLst/>
                <a:latin typeface="Google Sans"/>
              </a:rPr>
              <a:t>ilaaha</a:t>
            </a:r>
            <a:r>
              <a:rPr lang="en-US" sz="22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040C28"/>
                </a:solidFill>
                <a:effectLst/>
                <a:latin typeface="Google Sans"/>
              </a:rPr>
              <a:t>illaa</a:t>
            </a:r>
            <a:r>
              <a:rPr lang="en-US" sz="2200" b="0" i="0" dirty="0">
                <a:solidFill>
                  <a:srgbClr val="040C28"/>
                </a:solidFill>
                <a:effectLst/>
                <a:latin typeface="Google Sans"/>
              </a:rPr>
              <a:t> anta, </a:t>
            </a:r>
            <a:r>
              <a:rPr lang="en-US" sz="2200" b="0" i="0" dirty="0" err="1">
                <a:solidFill>
                  <a:srgbClr val="040C28"/>
                </a:solidFill>
                <a:effectLst/>
                <a:latin typeface="Google Sans"/>
              </a:rPr>
              <a:t>astaghfiruka</a:t>
            </a:r>
            <a:r>
              <a:rPr lang="en-US" sz="2200" b="0" i="0" dirty="0">
                <a:solidFill>
                  <a:srgbClr val="040C28"/>
                </a:solidFill>
                <a:effectLst/>
                <a:latin typeface="Google Sans"/>
              </a:rPr>
              <a:t>, </a:t>
            </a:r>
            <a:r>
              <a:rPr lang="en-US" sz="2200" b="0" i="0" dirty="0" err="1">
                <a:solidFill>
                  <a:srgbClr val="040C28"/>
                </a:solidFill>
                <a:effectLst/>
                <a:latin typeface="Google Sans"/>
              </a:rPr>
              <a:t>wa</a:t>
            </a:r>
            <a:r>
              <a:rPr lang="en-US" sz="22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040C28"/>
                </a:solidFill>
                <a:effectLst/>
                <a:latin typeface="Google Sans"/>
              </a:rPr>
              <a:t>atuubu</a:t>
            </a:r>
            <a:r>
              <a:rPr lang="en-US" sz="22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040C28"/>
                </a:solidFill>
                <a:effectLst/>
                <a:latin typeface="Google Sans"/>
              </a:rPr>
              <a:t>ilaik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. </a:t>
            </a:r>
          </a:p>
          <a:p>
            <a:pPr algn="just"/>
            <a:r>
              <a:rPr lang="en-US" sz="2200" b="1" i="0" dirty="0" err="1">
                <a:solidFill>
                  <a:srgbClr val="202124"/>
                </a:solidFill>
                <a:effectLst/>
                <a:latin typeface="Google Sans"/>
              </a:rPr>
              <a:t>Artinya</a:t>
            </a:r>
            <a:r>
              <a:rPr lang="en-US" sz="2200" b="1" i="0" dirty="0">
                <a:solidFill>
                  <a:srgbClr val="202124"/>
                </a:solidFill>
                <a:effectLst/>
                <a:latin typeface="Google Sans"/>
              </a:rPr>
              <a:t>, 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“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Maha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Suci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Engkau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ya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Allah,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aku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memuji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-Mu. Aku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bersaksi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bahwa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tidak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ada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sesembahan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yang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berhak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disembah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kecuali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Engkau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,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aku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minta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ampun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dan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bertobat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kepada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-Mu.”</a:t>
            </a:r>
            <a:endParaRPr lang="en-US" sz="2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3CA904-5B5B-4537-994F-00D9E5D6D8DE}"/>
              </a:ext>
            </a:extLst>
          </p:cNvPr>
          <p:cNvGrpSpPr/>
          <p:nvPr/>
        </p:nvGrpSpPr>
        <p:grpSpPr>
          <a:xfrm>
            <a:off x="3094706" y="267146"/>
            <a:ext cx="6237719" cy="1672046"/>
            <a:chOff x="3140428" y="188769"/>
            <a:chExt cx="6237719" cy="1672046"/>
          </a:xfrm>
        </p:grpSpPr>
        <p:pic>
          <p:nvPicPr>
            <p:cNvPr id="6" name="Picture 2" descr="Tujuh Macam Air Mutlak; Air yang Sah Untuk Bersuci">
              <a:extLst>
                <a:ext uri="{FF2B5EF4-FFF2-40B4-BE49-F238E27FC236}">
                  <a16:creationId xmlns:a16="http://schemas.microsoft.com/office/drawing/2014/main" id="{49FDEFCA-AECD-4A24-A194-F962EC0102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0428" y="188769"/>
              <a:ext cx="3056708" cy="164592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Solusi Wudhu Bagi Orang Selesai Operasi Mata | Bimbingan Islam">
              <a:extLst>
                <a:ext uri="{FF2B5EF4-FFF2-40B4-BE49-F238E27FC236}">
                  <a16:creationId xmlns:a16="http://schemas.microsoft.com/office/drawing/2014/main" id="{B74899C9-A260-4EAB-AA04-A659CCD610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606" t="4424" r="3884" b="4989"/>
            <a:stretch/>
          </p:blipFill>
          <p:spPr bwMode="auto">
            <a:xfrm>
              <a:off x="6090014" y="188769"/>
              <a:ext cx="1069848" cy="164592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Bolehkah Tayamum saat Kedinginan? Ini Penjelasannya">
              <a:extLst>
                <a:ext uri="{FF2B5EF4-FFF2-40B4-BE49-F238E27FC236}">
                  <a16:creationId xmlns:a16="http://schemas.microsoft.com/office/drawing/2014/main" id="{4CD0B141-5E78-426D-B7C3-D43358BC67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17" r="23426"/>
            <a:stretch/>
          </p:blipFill>
          <p:spPr bwMode="auto">
            <a:xfrm>
              <a:off x="7042514" y="188769"/>
              <a:ext cx="1252728" cy="164592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BFA762A-1902-4606-9539-E98E41763B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51" r="2290"/>
            <a:stretch/>
          </p:blipFill>
          <p:spPr bwMode="auto">
            <a:xfrm>
              <a:off x="8177409" y="214895"/>
              <a:ext cx="1200738" cy="164592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3980756719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caan Sholat Fardhu 5 Waktu Lengkap dari Niat sampai Salam">
            <a:extLst>
              <a:ext uri="{FF2B5EF4-FFF2-40B4-BE49-F238E27FC236}">
                <a16:creationId xmlns:a16="http://schemas.microsoft.com/office/drawing/2014/main" id="{95C167E8-1BC1-4F1D-A268-8789BEA48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91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184E84-0A8E-45EC-93CE-28079F66BE19}"/>
              </a:ext>
            </a:extLst>
          </p:cNvPr>
          <p:cNvSpPr/>
          <p:nvPr/>
        </p:nvSpPr>
        <p:spPr>
          <a:xfrm>
            <a:off x="4449116" y="6453"/>
            <a:ext cx="7753036" cy="6918667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4BBB3-50F2-421C-9DD4-DD3A7C703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83" y="2891253"/>
            <a:ext cx="3635829" cy="893921"/>
          </a:xfrm>
          <a:solidFill>
            <a:schemeClr val="bg1">
              <a:alpha val="49000"/>
            </a:schemeClr>
          </a:solidFill>
        </p:spPr>
        <p:txBody>
          <a:bodyPr/>
          <a:lstStyle/>
          <a:p>
            <a:pPr algn="ctr"/>
            <a:r>
              <a:rPr lang="en-US" b="1" dirty="0"/>
              <a:t>SHOLAT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ECD88-2E5C-4721-B054-4E9BD6F05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291" y="2389096"/>
            <a:ext cx="7874726" cy="3547088"/>
          </a:xfrm>
          <a:solidFill>
            <a:schemeClr val="bg1">
              <a:alpha val="70000"/>
            </a:schemeClr>
          </a:solidFill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Sesungguhnya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ibadah yang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kewajiban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terbesar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Allah 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Ta’ala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perintahkan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hamba-Nya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shalat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Shalat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tiang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agama dan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rukun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paling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ditekankan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membaca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kalimat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syahadat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Shalat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penghubung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seorang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hamba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Rabb-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nya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Shalat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ibadah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kali yang Allah 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Ta’ala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hisab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kiamat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Jika ibadah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shalat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pula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seluruh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amal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ibadah yang lain.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Namun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ibadah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shalat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jelek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niscaya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jelek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pula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seluruh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amal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ibadah yang lain.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005008-7A11-40F0-80B2-4FAB69193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4" y="175915"/>
            <a:ext cx="2298821" cy="5364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90A468-2792-4A1C-B781-C606C81413B4}"/>
              </a:ext>
            </a:extLst>
          </p:cNvPr>
          <p:cNvSpPr txBox="1"/>
          <p:nvPr/>
        </p:nvSpPr>
        <p:spPr>
          <a:xfrm>
            <a:off x="4182291" y="516862"/>
            <a:ext cx="7753036" cy="1551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وَأَقِيمُواْ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الصَّلاَةَ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وَآتُواْ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الزَّكَاةَ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وَارْكَعُواْ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مَعَ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الرَّاكِعِين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“Dan </a:t>
            </a:r>
            <a:r>
              <a:rPr lang="en-US" sz="2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dirikanlah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shalat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tunaikanlah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zakat dan </a:t>
            </a:r>
            <a:r>
              <a:rPr lang="en-US" sz="2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rukuklah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beserta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orang-orang yang </a:t>
            </a:r>
            <a:r>
              <a:rPr lang="en-US" sz="2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rukuk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(QS. Al-Baqarah: 43).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1914CF-DF8E-40D9-9B4B-D8E0BF9BC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833" y="5490237"/>
            <a:ext cx="1333167" cy="140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9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ra Mengajarkan Sholat Pada Anak - Saung Aqiqah">
            <a:extLst>
              <a:ext uri="{FF2B5EF4-FFF2-40B4-BE49-F238E27FC236}">
                <a16:creationId xmlns:a16="http://schemas.microsoft.com/office/drawing/2014/main" id="{F53AF4D0-CC9A-42EF-8494-D2377DEDF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6" r="17157" b="5653"/>
          <a:stretch/>
        </p:blipFill>
        <p:spPr bwMode="auto">
          <a:xfrm>
            <a:off x="3958046" y="0"/>
            <a:ext cx="8233954" cy="686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184E84-0A8E-45EC-93CE-28079F66BE19}"/>
              </a:ext>
            </a:extLst>
          </p:cNvPr>
          <p:cNvSpPr/>
          <p:nvPr/>
        </p:nvSpPr>
        <p:spPr>
          <a:xfrm>
            <a:off x="3958046" y="0"/>
            <a:ext cx="8233954" cy="685799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4BBB3-50F2-421C-9DD4-DD3A7C703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83" y="2194561"/>
            <a:ext cx="3635829" cy="1590614"/>
          </a:xfrm>
          <a:solidFill>
            <a:schemeClr val="bg1">
              <a:alpha val="49000"/>
            </a:schemeClr>
          </a:solidFill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altLang="ko-KR" sz="3200" b="1" dirty="0"/>
              <a:t>KEDUDUKAN SHOLAT DALAM AGAMA ISLAM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ECD88-2E5C-4721-B054-4E9BD6F05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291" y="444137"/>
            <a:ext cx="7874726" cy="6087292"/>
          </a:xfrm>
          <a:solidFill>
            <a:schemeClr val="bg1">
              <a:alpha val="70000"/>
            </a:schemeClr>
          </a:solidFill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ibadah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membedakan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seorang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muslim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orang kafir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Shalat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tiang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Islam. Islam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seseorang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tidaklah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tegak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kecuali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shalat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amalan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kali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dihisab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Perkara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terakhir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hilang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manusia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akhir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wasiat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Nabi </a:t>
            </a:r>
            <a:r>
              <a:rPr lang="en-US" sz="2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shallallahu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‘</a:t>
            </a:r>
            <a:r>
              <a:rPr lang="en-US" sz="2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alaihi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sallam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Allah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memuji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orang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mengerjakan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Allah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mencela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orang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melalaikan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malas-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malasan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menunaikan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Rukun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Islam yang paling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utama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kalimat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syahadat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Shalat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diwajibkan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tanpa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perantara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Jibril 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‘</a:t>
            </a:r>
            <a:r>
              <a:rPr lang="en-US" sz="2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alaihis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salam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Awalnya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shalat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diwajibkan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sebanyak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50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shalat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menunjukkan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bahwa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Allah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amat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menyukai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ibadah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shalat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tersebut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71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ra Mengajarkan Sholat Pada Anak - Saung Aqiqah">
            <a:extLst>
              <a:ext uri="{FF2B5EF4-FFF2-40B4-BE49-F238E27FC236}">
                <a16:creationId xmlns:a16="http://schemas.microsoft.com/office/drawing/2014/main" id="{F53AF4D0-CC9A-42EF-8494-D2377DEDF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6" r="17157" b="5653"/>
          <a:stretch/>
        </p:blipFill>
        <p:spPr bwMode="auto">
          <a:xfrm>
            <a:off x="3958046" y="0"/>
            <a:ext cx="8233954" cy="686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184E84-0A8E-45EC-93CE-28079F66BE19}"/>
              </a:ext>
            </a:extLst>
          </p:cNvPr>
          <p:cNvSpPr/>
          <p:nvPr/>
        </p:nvSpPr>
        <p:spPr>
          <a:xfrm>
            <a:off x="3958046" y="0"/>
            <a:ext cx="8233954" cy="685799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4BBB3-50F2-421C-9DD4-DD3A7C703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83" y="2194561"/>
            <a:ext cx="3635829" cy="1590614"/>
          </a:xfrm>
          <a:solidFill>
            <a:schemeClr val="bg1">
              <a:alpha val="49000"/>
            </a:schemeClr>
          </a:solidFill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altLang="ko-KR" sz="3200" b="1" dirty="0"/>
              <a:t>KEDUDUKAN SHOLAT DALAM AGAMA ISLAM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ECD88-2E5C-4721-B054-4E9BD6F05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291" y="444137"/>
            <a:ext cx="7874726" cy="5747657"/>
          </a:xfrm>
          <a:solidFill>
            <a:schemeClr val="bg1">
              <a:alpha val="70000"/>
            </a:schemeClr>
          </a:solidFill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Awalnya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shalat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diwajibkan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sebanyak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50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shalat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menunjukkan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bahwa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Allah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amat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menyukai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ibadah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shalat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tersebut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Allah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membuka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amalan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seorang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muslim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mengakhirinya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pula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juga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ditekankannya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amalan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Allah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memerintahkan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kepada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Nabi Muhammad </a:t>
            </a:r>
            <a:r>
              <a:rPr lang="en-US" sz="2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shallallahu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‘</a:t>
            </a:r>
            <a:r>
              <a:rPr lang="en-US" sz="2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alaihi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sallam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dan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umatnya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memerintahkan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keluarga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mereka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supaya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menunaikan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shalat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Semenjak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anak-anak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diperintahkan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boleh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dipukul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berumur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Perintah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ditemukan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amalan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lainnya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sekaligus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mulianya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ibadah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Siapa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tertidur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lupa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hendaklah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mengqodhonya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kemuliaan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lima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mesti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diganti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738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ata Cara Sholat Maghrib Lengkap dengan Bacaan Latin dan Artinya - Suara.com">
            <a:extLst>
              <a:ext uri="{FF2B5EF4-FFF2-40B4-BE49-F238E27FC236}">
                <a16:creationId xmlns:a16="http://schemas.microsoft.com/office/drawing/2014/main" id="{E4F5729B-941B-404C-A208-1860C2D45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19" y="0"/>
            <a:ext cx="122284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F65AAA-D5F1-4F8C-85DC-198409103F1E}"/>
              </a:ext>
            </a:extLst>
          </p:cNvPr>
          <p:cNvSpPr/>
          <p:nvPr/>
        </p:nvSpPr>
        <p:spPr>
          <a:xfrm>
            <a:off x="4449116" y="6453"/>
            <a:ext cx="7753036" cy="6918667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9916A-9449-47EE-BD3A-55BD71AF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63" y="1268061"/>
            <a:ext cx="3704171" cy="1384664"/>
          </a:xfrm>
          <a:solidFill>
            <a:schemeClr val="bg1">
              <a:alpha val="56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 err="1"/>
              <a:t>Jenis</a:t>
            </a:r>
            <a:r>
              <a:rPr lang="en-US" dirty="0"/>
              <a:t> –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Sholat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7FCB-75F0-458A-A1B9-013545F6C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9117" y="1268061"/>
            <a:ext cx="7742884" cy="4334453"/>
          </a:xfrm>
          <a:solidFill>
            <a:schemeClr val="bg1">
              <a:alpha val="73000"/>
            </a:schemeClr>
          </a:solidFill>
          <a:ln>
            <a:noFill/>
          </a:ln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Shalat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macam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Shalat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wajib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lima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Shalat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sunnah,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berupa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shalat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sunnah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rawatib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selainnya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Hukum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shalat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lima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wajib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(1)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muslim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muslimah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(2) yang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terpenuhi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syaratnya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Allah </a:t>
            </a:r>
            <a:r>
              <a:rPr lang="en-US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Ta’ala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berfirman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وَأَقِيمُوا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۟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ٱلصَّلَوٰةَ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وَءَاتُوا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۟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ٱلزَّكَوٰةَ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وَٱرْكَعُوا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۟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مَعَ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ٱلرَّٰكِعِينَ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Dan </a:t>
            </a:r>
            <a:r>
              <a:rPr lang="en-US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dirikanlah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shalat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tunaikanlah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zakat dan </a:t>
            </a:r>
            <a:r>
              <a:rPr lang="en-US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rukuklah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beserta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orang-orang yang </a:t>
            </a:r>
            <a:r>
              <a:rPr lang="en-US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rukuk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.” (QS. Al-Baqarah: 43)</a:t>
            </a: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477F9D-66D0-4F89-A2E5-C48D922D9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2" y="105165"/>
            <a:ext cx="2473452" cy="5933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F22D1C-B254-45D7-A08B-B3715531C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990" y="5440688"/>
            <a:ext cx="1356010" cy="141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5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68C1-CDB6-4225-AFA5-0E75CA925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63" y="2506662"/>
            <a:ext cx="3916680" cy="1325563"/>
          </a:xfrm>
        </p:spPr>
        <p:txBody>
          <a:bodyPr/>
          <a:lstStyle/>
          <a:p>
            <a:pPr algn="ctr"/>
            <a:r>
              <a:rPr lang="en-US" b="1" dirty="0"/>
              <a:t>Waktu </a:t>
            </a:r>
            <a:r>
              <a:rPr lang="en-US" b="1" dirty="0" err="1"/>
              <a:t>Sholat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887C7-77F1-4CD3-BF98-9F330BCAE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5588" y="2506662"/>
            <a:ext cx="5828211" cy="39449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9C3E1F-AB21-4393-A127-70097267D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990" y="5440688"/>
            <a:ext cx="1356010" cy="1417312"/>
          </a:xfrm>
          <a:prstGeom prst="rect">
            <a:avLst/>
          </a:prstGeom>
        </p:spPr>
      </p:pic>
      <p:pic>
        <p:nvPicPr>
          <p:cNvPr id="4100" name="Picture 4" descr="The Importance of Clocking In and Out at Work">
            <a:extLst>
              <a:ext uri="{FF2B5EF4-FFF2-40B4-BE49-F238E27FC236}">
                <a16:creationId xmlns:a16="http://schemas.microsoft.com/office/drawing/2014/main" id="{75EC7457-B87A-4B1D-867F-BBAE346CBA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6" r="21607"/>
          <a:stretch/>
        </p:blipFill>
        <p:spPr bwMode="auto">
          <a:xfrm>
            <a:off x="4902926" y="0"/>
            <a:ext cx="728907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907A6AE-57A5-418B-A3F0-3BE777ADDE54}"/>
              </a:ext>
            </a:extLst>
          </p:cNvPr>
          <p:cNvSpPr/>
          <p:nvPr/>
        </p:nvSpPr>
        <p:spPr>
          <a:xfrm>
            <a:off x="4913078" y="6453"/>
            <a:ext cx="7289074" cy="6918667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6E1AAC-4FD3-465C-BC63-492318709232}"/>
              </a:ext>
            </a:extLst>
          </p:cNvPr>
          <p:cNvSpPr txBox="1">
            <a:spLocks/>
          </p:cNvSpPr>
          <p:nvPr/>
        </p:nvSpPr>
        <p:spPr>
          <a:xfrm>
            <a:off x="5081450" y="1268061"/>
            <a:ext cx="7001693" cy="4334453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Shalat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Zhuhur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awal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waktunya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saat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waktu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zawal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matahari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tergelincir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barat).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Shalat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‘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Ashar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awal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waktunya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saat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tinggi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bayangan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bertambah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tinggi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bendanya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Shalat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Maghrib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waktunya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hanya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dimulai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saat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matahari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tenggelam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Shalat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‘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Isyak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awal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waktunya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jika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awan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merah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ufuk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telah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hilang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Shalat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Shubuh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awal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waktunya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saat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terbit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fajar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kedua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fajar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shodiq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1602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68C1-CDB6-4225-AFA5-0E75CA925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63" y="2506662"/>
            <a:ext cx="3916680" cy="1325563"/>
          </a:xfrm>
        </p:spPr>
        <p:txBody>
          <a:bodyPr/>
          <a:lstStyle/>
          <a:p>
            <a:pPr algn="ctr"/>
            <a:r>
              <a:rPr lang="en-US" b="1" dirty="0"/>
              <a:t>Waktu </a:t>
            </a:r>
            <a:r>
              <a:rPr lang="en-US" b="1" dirty="0" err="1"/>
              <a:t>Terlarang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Sholat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887C7-77F1-4CD3-BF98-9F330BCAE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5588" y="2506662"/>
            <a:ext cx="5828211" cy="39449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9C3E1F-AB21-4393-A127-70097267D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990" y="5440688"/>
            <a:ext cx="1356010" cy="1417312"/>
          </a:xfrm>
          <a:prstGeom prst="rect">
            <a:avLst/>
          </a:prstGeom>
        </p:spPr>
      </p:pic>
      <p:pic>
        <p:nvPicPr>
          <p:cNvPr id="4100" name="Picture 4" descr="The Importance of Clocking In and Out at Work">
            <a:extLst>
              <a:ext uri="{FF2B5EF4-FFF2-40B4-BE49-F238E27FC236}">
                <a16:creationId xmlns:a16="http://schemas.microsoft.com/office/drawing/2014/main" id="{75EC7457-B87A-4B1D-867F-BBAE346CBA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6" r="21607"/>
          <a:stretch/>
        </p:blipFill>
        <p:spPr bwMode="auto">
          <a:xfrm>
            <a:off x="4902926" y="0"/>
            <a:ext cx="728907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907A6AE-57A5-418B-A3F0-3BE777ADDE54}"/>
              </a:ext>
            </a:extLst>
          </p:cNvPr>
          <p:cNvSpPr/>
          <p:nvPr/>
        </p:nvSpPr>
        <p:spPr>
          <a:xfrm>
            <a:off x="4913078" y="6453"/>
            <a:ext cx="7289074" cy="6918667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6E1AAC-4FD3-465C-BC63-492318709232}"/>
              </a:ext>
            </a:extLst>
          </p:cNvPr>
          <p:cNvSpPr txBox="1">
            <a:spLocks/>
          </p:cNvSpPr>
          <p:nvPr/>
        </p:nvSpPr>
        <p:spPr>
          <a:xfrm>
            <a:off x="5081450" y="1268061"/>
            <a:ext cx="7001693" cy="4334453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b="1" i="0" u="sng" dirty="0">
                <a:solidFill>
                  <a:srgbClr val="FF0000"/>
                </a:solidFill>
                <a:effectLst/>
                <a:latin typeface="Archivo"/>
              </a:rPr>
              <a:t>Waktu </a:t>
            </a:r>
            <a:r>
              <a:rPr lang="en-US" sz="2000" b="1" i="0" u="sng" dirty="0" err="1">
                <a:solidFill>
                  <a:srgbClr val="FF0000"/>
                </a:solidFill>
                <a:effectLst/>
                <a:latin typeface="Archivo"/>
              </a:rPr>
              <a:t>pertama</a:t>
            </a:r>
            <a:r>
              <a:rPr lang="en-US" sz="2000" b="1" i="0" u="sng" dirty="0">
                <a:solidFill>
                  <a:srgbClr val="FF0000"/>
                </a:solidFill>
                <a:effectLst/>
                <a:latin typeface="Archivo"/>
              </a:rPr>
              <a:t>: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 Setelah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sholat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subuh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sampai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matahari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menyising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setingga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tombak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atau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hingga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setelah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matahari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terbit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selama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seperempat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atau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sepertiga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jam.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b="1" u="sng" dirty="0">
                <a:solidFill>
                  <a:srgbClr val="FF0000"/>
                </a:solidFill>
                <a:latin typeface="Archivo"/>
              </a:rPr>
              <a:t>Waktu </a:t>
            </a:r>
            <a:r>
              <a:rPr lang="en-US" sz="2000" b="1" u="sng" dirty="0" err="1">
                <a:solidFill>
                  <a:srgbClr val="FF0000"/>
                </a:solidFill>
                <a:latin typeface="Archivo"/>
              </a:rPr>
              <a:t>kedua</a:t>
            </a:r>
            <a:r>
              <a:rPr lang="en-US" sz="2000" b="0" i="0" u="sng" dirty="0">
                <a:solidFill>
                  <a:srgbClr val="000000"/>
                </a:solidFill>
                <a:effectLst/>
                <a:latin typeface="Archivo"/>
              </a:rPr>
              <a:t>: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Sekitar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sepuluh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menit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sebelum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matahari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condong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ke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barat;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yaitu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sekitar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sepuluh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menit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sebelum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masuk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waktu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dzuhur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.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b="1" u="sng" dirty="0">
                <a:solidFill>
                  <a:srgbClr val="FF0000"/>
                </a:solidFill>
                <a:latin typeface="Archivo"/>
              </a:rPr>
              <a:t>Waktu </a:t>
            </a:r>
            <a:r>
              <a:rPr lang="en-US" sz="2000" b="1" u="sng" dirty="0" err="1">
                <a:solidFill>
                  <a:srgbClr val="FF0000"/>
                </a:solidFill>
                <a:latin typeface="Archivo"/>
              </a:rPr>
              <a:t>ketiga</a:t>
            </a:r>
            <a:r>
              <a:rPr lang="en-US" sz="2000" b="0" i="0" u="sng" dirty="0">
                <a:solidFill>
                  <a:srgbClr val="000000"/>
                </a:solidFill>
                <a:effectLst/>
                <a:latin typeface="Archivo"/>
              </a:rPr>
              <a:t>: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 Dari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setelah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sholat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ashar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hingga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matahari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tenggelam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secara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sempurna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.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Itulah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waktu-waktu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yang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dilarang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sholat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di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dalamnya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.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chivo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b="1" i="0" dirty="0" err="1">
                <a:solidFill>
                  <a:srgbClr val="000000"/>
                </a:solidFill>
                <a:effectLst/>
                <a:latin typeface="Archivo"/>
              </a:rPr>
              <a:t>Catatan</a:t>
            </a:r>
            <a:endParaRPr lang="en-US" sz="2000" b="1" i="0" dirty="0">
              <a:solidFill>
                <a:srgbClr val="000000"/>
              </a:solidFill>
              <a:effectLst/>
              <a:latin typeface="Archivo"/>
            </a:endParaRP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Adapun yang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chivo"/>
              </a:rPr>
              <a:t>berkaitan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chivo"/>
              </a:rPr>
              <a:t>dengan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chivo"/>
              </a:rPr>
              <a:t>sholat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chivo"/>
              </a:rPr>
              <a:t>Tahiyatul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 Masjid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chivo"/>
              </a:rPr>
              <a:t>disyariatkan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 di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chivo"/>
              </a:rPr>
              <a:t>setiap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chivo"/>
              </a:rPr>
              <a:t>waktu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chivo"/>
              </a:rPr>
              <a:t>maka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chivo"/>
              </a:rPr>
              <a:t>kapan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 pun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chivo"/>
              </a:rPr>
              <a:t>anda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chivo"/>
              </a:rPr>
              <a:t>masuk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 masjid,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chivo"/>
              </a:rPr>
              <a:t>jangan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 duduk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chivo"/>
              </a:rPr>
              <a:t>sebelum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chivo"/>
              </a:rPr>
              <a:t>sholat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chivo"/>
              </a:rPr>
              <a:t>dua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chivo"/>
              </a:rPr>
              <a:t>rakaat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.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chivo"/>
              </a:rPr>
              <a:t>Hingga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chivo"/>
              </a:rPr>
              <a:t>dalam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chivo"/>
              </a:rPr>
              <a:t>waktu-waktu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chivo"/>
              </a:rPr>
              <a:t>terlarang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chivo"/>
              </a:rPr>
              <a:t>sekalipun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.</a:t>
            </a:r>
            <a:endParaRPr lang="en-US" sz="2400" b="0" i="0" dirty="0">
              <a:solidFill>
                <a:srgbClr val="000000"/>
              </a:solidFill>
              <a:effectLst/>
              <a:latin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500827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68C1-CDB6-4225-AFA5-0E75CA925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63" y="2506662"/>
            <a:ext cx="3916680" cy="1325563"/>
          </a:xfrm>
        </p:spPr>
        <p:txBody>
          <a:bodyPr/>
          <a:lstStyle/>
          <a:p>
            <a:pPr algn="ctr"/>
            <a:r>
              <a:rPr lang="en-US" b="1" dirty="0"/>
              <a:t>Waktu </a:t>
            </a:r>
            <a:r>
              <a:rPr lang="en-US" b="1" dirty="0" err="1"/>
              <a:t>Terlarang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Sholat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887C7-77F1-4CD3-BF98-9F330BCAE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5588" y="2506662"/>
            <a:ext cx="5828211" cy="39449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9C3E1F-AB21-4393-A127-70097267D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990" y="5440688"/>
            <a:ext cx="1356010" cy="1417312"/>
          </a:xfrm>
          <a:prstGeom prst="rect">
            <a:avLst/>
          </a:prstGeom>
        </p:spPr>
      </p:pic>
      <p:pic>
        <p:nvPicPr>
          <p:cNvPr id="4100" name="Picture 4" descr="The Importance of Clocking In and Out at Work">
            <a:extLst>
              <a:ext uri="{FF2B5EF4-FFF2-40B4-BE49-F238E27FC236}">
                <a16:creationId xmlns:a16="http://schemas.microsoft.com/office/drawing/2014/main" id="{75EC7457-B87A-4B1D-867F-BBAE346CBA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6" r="21607"/>
          <a:stretch/>
        </p:blipFill>
        <p:spPr bwMode="auto">
          <a:xfrm>
            <a:off x="4902926" y="0"/>
            <a:ext cx="728907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907A6AE-57A5-418B-A3F0-3BE777ADDE54}"/>
              </a:ext>
            </a:extLst>
          </p:cNvPr>
          <p:cNvSpPr/>
          <p:nvPr/>
        </p:nvSpPr>
        <p:spPr>
          <a:xfrm>
            <a:off x="4913078" y="6453"/>
            <a:ext cx="7289074" cy="6918667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6E1AAC-4FD3-465C-BC63-492318709232}"/>
              </a:ext>
            </a:extLst>
          </p:cNvPr>
          <p:cNvSpPr txBox="1">
            <a:spLocks/>
          </p:cNvSpPr>
          <p:nvPr/>
        </p:nvSpPr>
        <p:spPr>
          <a:xfrm>
            <a:off x="5081450" y="1268061"/>
            <a:ext cx="7001693" cy="4334453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b="1" i="0" u="sng" dirty="0">
                <a:solidFill>
                  <a:srgbClr val="FF0000"/>
                </a:solidFill>
                <a:effectLst/>
                <a:latin typeface="Archivo"/>
              </a:rPr>
              <a:t>Waktu </a:t>
            </a:r>
            <a:r>
              <a:rPr lang="en-US" sz="2000" b="1" i="0" u="sng" dirty="0" err="1">
                <a:solidFill>
                  <a:srgbClr val="FF0000"/>
                </a:solidFill>
                <a:effectLst/>
                <a:latin typeface="Archivo"/>
              </a:rPr>
              <a:t>pertama</a:t>
            </a:r>
            <a:r>
              <a:rPr lang="en-US" sz="2000" b="1" i="0" u="sng" dirty="0">
                <a:solidFill>
                  <a:srgbClr val="FF0000"/>
                </a:solidFill>
                <a:effectLst/>
                <a:latin typeface="Archivo"/>
              </a:rPr>
              <a:t>: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 Setelah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sholat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subuh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sampai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matahari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menyising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setingga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tombak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atau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hingga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setelah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matahari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terbit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selama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seperempat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atau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sepertiga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jam.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b="1" u="sng" dirty="0">
                <a:solidFill>
                  <a:srgbClr val="FF0000"/>
                </a:solidFill>
                <a:latin typeface="Archivo"/>
              </a:rPr>
              <a:t>Waktu </a:t>
            </a:r>
            <a:r>
              <a:rPr lang="en-US" sz="2000" b="1" u="sng" dirty="0" err="1">
                <a:solidFill>
                  <a:srgbClr val="FF0000"/>
                </a:solidFill>
                <a:latin typeface="Archivo"/>
              </a:rPr>
              <a:t>kedua</a:t>
            </a:r>
            <a:r>
              <a:rPr lang="en-US" sz="2000" b="0" i="0" u="sng" dirty="0">
                <a:solidFill>
                  <a:srgbClr val="000000"/>
                </a:solidFill>
                <a:effectLst/>
                <a:latin typeface="Archivo"/>
              </a:rPr>
              <a:t>: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Sekitar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sepuluh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menit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sebelum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matahari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condong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ke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barat;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yaitu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sekitar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sepuluh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menit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sebelum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masuk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waktu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dzuhur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.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b="1" u="sng" dirty="0">
                <a:solidFill>
                  <a:srgbClr val="FF0000"/>
                </a:solidFill>
                <a:latin typeface="Archivo"/>
              </a:rPr>
              <a:t>Waktu </a:t>
            </a:r>
            <a:r>
              <a:rPr lang="en-US" sz="2000" b="1" u="sng" dirty="0" err="1">
                <a:solidFill>
                  <a:srgbClr val="FF0000"/>
                </a:solidFill>
                <a:latin typeface="Archivo"/>
              </a:rPr>
              <a:t>ketiga</a:t>
            </a:r>
            <a:r>
              <a:rPr lang="en-US" sz="2000" b="0" i="0" u="sng" dirty="0">
                <a:solidFill>
                  <a:srgbClr val="000000"/>
                </a:solidFill>
                <a:effectLst/>
                <a:latin typeface="Archivo"/>
              </a:rPr>
              <a:t>: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 Dari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setelah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sholat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ashar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hingga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matahari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tenggelam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secara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sempurna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.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Itulah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waktu-waktu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yang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dilarang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sholat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 di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chivo"/>
              </a:rPr>
              <a:t>dalamnya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chivo"/>
              </a:rPr>
              <a:t>.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chivo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b="1" i="0" dirty="0" err="1">
                <a:solidFill>
                  <a:srgbClr val="000000"/>
                </a:solidFill>
                <a:effectLst/>
                <a:latin typeface="Archivo"/>
              </a:rPr>
              <a:t>Catatan</a:t>
            </a:r>
            <a:endParaRPr lang="en-US" sz="2000" b="1" i="0" dirty="0">
              <a:solidFill>
                <a:srgbClr val="000000"/>
              </a:solidFill>
              <a:effectLst/>
              <a:latin typeface="Archivo"/>
            </a:endParaRP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Adapun yang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chivo"/>
              </a:rPr>
              <a:t>berkaitan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chivo"/>
              </a:rPr>
              <a:t>dengan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chivo"/>
              </a:rPr>
              <a:t>sholat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chivo"/>
              </a:rPr>
              <a:t>Tahiyatul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 Masjid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chivo"/>
              </a:rPr>
              <a:t>disyariatkan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 di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chivo"/>
              </a:rPr>
              <a:t>setiap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chivo"/>
              </a:rPr>
              <a:t>waktu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chivo"/>
              </a:rPr>
              <a:t>maka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chivo"/>
              </a:rPr>
              <a:t>kapan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 pun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chivo"/>
              </a:rPr>
              <a:t>anda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chivo"/>
              </a:rPr>
              <a:t>masuk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 masjid,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chivo"/>
              </a:rPr>
              <a:t>jangan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 duduk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chivo"/>
              </a:rPr>
              <a:t>sebelum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chivo"/>
              </a:rPr>
              <a:t>sholat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chivo"/>
              </a:rPr>
              <a:t>dua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chivo"/>
              </a:rPr>
              <a:t>rakaat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.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chivo"/>
              </a:rPr>
              <a:t>Hingga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chivo"/>
              </a:rPr>
              <a:t>dalam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chivo"/>
              </a:rPr>
              <a:t>waktu-waktu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chivo"/>
              </a:rPr>
              <a:t>terlarang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chivo"/>
              </a:rPr>
              <a:t>sekalipun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chivo"/>
              </a:rPr>
              <a:t>.</a:t>
            </a:r>
            <a:endParaRPr lang="en-US" sz="2400" b="0" i="0" dirty="0">
              <a:solidFill>
                <a:srgbClr val="000000"/>
              </a:solidFill>
              <a:effectLst/>
              <a:latin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261650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3551</TotalTime>
  <Words>2820</Words>
  <Application>Microsoft Office PowerPoint</Application>
  <PresentationFormat>Widescreen</PresentationFormat>
  <Paragraphs>189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42" baseType="lpstr">
      <vt:lpstr>STHupo</vt:lpstr>
      <vt:lpstr>-apple-system</vt:lpstr>
      <vt:lpstr>Archivo</vt:lpstr>
      <vt:lpstr>Arial</vt:lpstr>
      <vt:lpstr>Bahnschrift Condensed</vt:lpstr>
      <vt:lpstr>Calibri</vt:lpstr>
      <vt:lpstr>Calibri Light</vt:lpstr>
      <vt:lpstr>Google Sans</vt:lpstr>
      <vt:lpstr>Helvetica Neue</vt:lpstr>
      <vt:lpstr>inherit</vt:lpstr>
      <vt:lpstr>Inter</vt:lpstr>
      <vt:lpstr>Open Sans</vt:lpstr>
      <vt:lpstr>Poppins</vt:lpstr>
      <vt:lpstr>Roboto</vt:lpstr>
      <vt:lpstr>Söhne</vt:lpstr>
      <vt:lpstr>Times New Roman</vt:lpstr>
      <vt:lpstr>Wingdings</vt:lpstr>
      <vt:lpstr>Office Theme</vt:lpstr>
      <vt:lpstr>PowerPoint Presentation</vt:lpstr>
      <vt:lpstr>PowerPoint Presentation</vt:lpstr>
      <vt:lpstr>SHOLAT</vt:lpstr>
      <vt:lpstr>KEDUDUKAN SHOLAT DALAM AGAMA ISLAM</vt:lpstr>
      <vt:lpstr>KEDUDUKAN SHOLAT DALAM AGAMA ISLAM</vt:lpstr>
      <vt:lpstr>Jenis – jenis Sholat</vt:lpstr>
      <vt:lpstr>Waktu Sholat</vt:lpstr>
      <vt:lpstr>Waktu Terlarang untuk Sholat</vt:lpstr>
      <vt:lpstr>Waktu Terlarang untuk Sholat</vt:lpstr>
      <vt:lpstr>Konsekuensi meninggalkan sholat</vt:lpstr>
      <vt:lpstr>Syarah sah shalat</vt:lpstr>
      <vt:lpstr>Wajib Sholat</vt:lpstr>
      <vt:lpstr>Apa perbedaan rukun shalat dan wajib shalat?</vt:lpstr>
      <vt:lpstr>Kapan harus dilakukan sujud sahwi?</vt:lpstr>
      <vt:lpstr>Tata cara sujud sahwi</vt:lpstr>
      <vt:lpstr>Sunah – sunah shalat</vt:lpstr>
      <vt:lpstr>Sunnah berupa perbuatan</vt:lpstr>
      <vt:lpstr>Yang membatalkan sholat</vt:lpstr>
      <vt:lpstr>Video cara sholat lengkap</vt:lpstr>
      <vt:lpstr>Kumpulan Artikel Fikih Shalat Sesuai Sunnah Nabi</vt:lpstr>
      <vt:lpstr>Tugas </vt:lpstr>
      <vt:lpstr>PowerPoint Presentation</vt:lpstr>
      <vt:lpstr>References</vt:lpstr>
      <vt:lpstr>SEMOGA ALLAH MEMBERI TAUFIK &amp; HIDAYAH JAZAKUMULLAHU KHAIRAN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Hendy</dc:creator>
  <cp:lastModifiedBy>Reviewer</cp:lastModifiedBy>
  <cp:revision>169</cp:revision>
  <dcterms:created xsi:type="dcterms:W3CDTF">2019-10-17T04:58:05Z</dcterms:created>
  <dcterms:modified xsi:type="dcterms:W3CDTF">2024-08-30T09:52:17Z</dcterms:modified>
</cp:coreProperties>
</file>