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772400" cy="12801600"/>
  <p:notesSz cx="7772400" cy="12801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968496"/>
            <a:ext cx="6606540" cy="26883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7168896"/>
            <a:ext cx="5440680" cy="320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944368"/>
            <a:ext cx="3380994" cy="8449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944368"/>
            <a:ext cx="3380994" cy="8449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512064"/>
            <a:ext cx="6995160" cy="2048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944368"/>
            <a:ext cx="6995160" cy="8449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11905488"/>
            <a:ext cx="2487168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11905488"/>
            <a:ext cx="1787652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11905488"/>
            <a:ext cx="1787652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95653" y="2263394"/>
            <a:ext cx="2013585" cy="175260"/>
          </a:xfrm>
          <a:custGeom>
            <a:avLst/>
            <a:gdLst/>
            <a:ahLst/>
            <a:cxnLst/>
            <a:rect l="l" t="t" r="r" b="b"/>
            <a:pathLst>
              <a:path w="2013585" h="175260">
                <a:moveTo>
                  <a:pt x="2013458" y="0"/>
                </a:moveTo>
                <a:lnTo>
                  <a:pt x="0" y="0"/>
                </a:lnTo>
                <a:lnTo>
                  <a:pt x="0" y="175259"/>
                </a:lnTo>
                <a:lnTo>
                  <a:pt x="2013458" y="175259"/>
                </a:lnTo>
                <a:lnTo>
                  <a:pt x="2013458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63372" y="837692"/>
            <a:ext cx="6644640" cy="336359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372110" marR="5080" indent="-360045">
              <a:lnSpc>
                <a:spcPts val="1380"/>
              </a:lnSpc>
              <a:spcBef>
                <a:spcPts val="195"/>
              </a:spcBef>
              <a:buAutoNum type="arabicPeriod"/>
              <a:tabLst>
                <a:tab pos="372110" algn="l"/>
              </a:tabLst>
            </a:pP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store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owner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wants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create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cashier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program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that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calculates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total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payment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based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 conditions:</a:t>
            </a:r>
            <a:endParaRPr sz="1200">
              <a:latin typeface="Times New Roman"/>
              <a:cs typeface="Times New Roman"/>
            </a:endParaRPr>
          </a:p>
          <a:p>
            <a:pPr lvl="1" marL="732155" marR="6985" indent="-360045">
              <a:lnSpc>
                <a:spcPts val="1380"/>
              </a:lnSpc>
              <a:buAutoNum type="arabicPeriod"/>
              <a:tabLst>
                <a:tab pos="732155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price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item,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quantity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items,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customer </a:t>
            </a:r>
            <a:r>
              <a:rPr dirty="0" sz="1200">
                <a:latin typeface="Times New Roman"/>
                <a:cs typeface="Times New Roman"/>
              </a:rPr>
              <a:t>(member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non-</a:t>
            </a:r>
            <a:r>
              <a:rPr dirty="0" sz="1200" spc="-10">
                <a:latin typeface="Times New Roman"/>
                <a:cs typeface="Times New Roman"/>
              </a:rPr>
              <a:t>member).</a:t>
            </a:r>
            <a:endParaRPr sz="1200">
              <a:latin typeface="Times New Roman"/>
              <a:cs typeface="Times New Roman"/>
            </a:endParaRPr>
          </a:p>
          <a:p>
            <a:pPr lvl="2" marL="913130" indent="-180975">
              <a:lnSpc>
                <a:spcPts val="1315"/>
              </a:lnSpc>
              <a:buAutoNum type="arabicPeriod"/>
              <a:tabLst>
                <a:tab pos="913130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b="1">
                <a:latin typeface="Times New Roman"/>
                <a:cs typeface="Times New Roman"/>
              </a:rPr>
              <a:t>float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type.</a:t>
            </a:r>
            <a:endParaRPr sz="1200">
              <a:latin typeface="Times New Roman"/>
              <a:cs typeface="Times New Roman"/>
            </a:endParaRPr>
          </a:p>
          <a:p>
            <a:pPr lvl="2" marL="913130" indent="-180975">
              <a:lnSpc>
                <a:spcPts val="1380"/>
              </a:lnSpc>
              <a:buAutoNum type="arabicPeriod"/>
              <a:tabLst>
                <a:tab pos="913130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quantity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integer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type.</a:t>
            </a:r>
            <a:endParaRPr sz="1200">
              <a:latin typeface="Times New Roman"/>
              <a:cs typeface="Times New Roman"/>
            </a:endParaRPr>
          </a:p>
          <a:p>
            <a:pPr lvl="2" marL="913130" indent="-180975">
              <a:lnSpc>
                <a:spcPts val="1380"/>
              </a:lnSpc>
              <a:buAutoNum type="arabicPeriod"/>
              <a:tabLst>
                <a:tab pos="913130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string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type.</a:t>
            </a:r>
            <a:endParaRPr sz="1200">
              <a:latin typeface="Times New Roman"/>
              <a:cs typeface="Times New Roman"/>
            </a:endParaRPr>
          </a:p>
          <a:p>
            <a:pPr lvl="1" marL="732155" indent="-360045">
              <a:lnSpc>
                <a:spcPts val="1380"/>
              </a:lnSpc>
              <a:buAutoNum type="arabicPeriod"/>
              <a:tabLst>
                <a:tab pos="732155" algn="l"/>
                <a:tab pos="1240790" algn="l"/>
                <a:tab pos="2030095" algn="l"/>
                <a:tab pos="2599690" algn="l"/>
                <a:tab pos="3411220" algn="l"/>
                <a:tab pos="3873500" algn="l"/>
                <a:tab pos="4441825" algn="l"/>
                <a:tab pos="5044440" algn="l"/>
                <a:tab pos="5648960" algn="l"/>
                <a:tab pos="6107430" algn="l"/>
              </a:tabLst>
            </a:pPr>
            <a:r>
              <a:rPr dirty="0" sz="1200" spc="-2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program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0">
                <a:latin typeface="Times New Roman"/>
                <a:cs typeface="Times New Roman"/>
              </a:rPr>
              <a:t>must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calculate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 b="1">
                <a:latin typeface="Times New Roman"/>
                <a:cs typeface="Times New Roman"/>
              </a:rPr>
              <a:t>total</a:t>
            </a:r>
            <a:r>
              <a:rPr dirty="0" sz="1200" b="1">
                <a:latin typeface="Times New Roman"/>
                <a:cs typeface="Times New Roman"/>
              </a:rPr>
              <a:t>	</a:t>
            </a:r>
            <a:r>
              <a:rPr dirty="0" sz="1200" spc="-10" b="1">
                <a:latin typeface="Times New Roman"/>
                <a:cs typeface="Times New Roman"/>
              </a:rPr>
              <a:t>price</a:t>
            </a:r>
            <a:r>
              <a:rPr dirty="0" sz="1200" b="1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using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formula:</a:t>
            </a:r>
            <a:endParaRPr sz="1200">
              <a:latin typeface="Times New Roman"/>
              <a:cs typeface="Times New Roman"/>
            </a:endParaRPr>
          </a:p>
          <a:p>
            <a:pPr marL="732155">
              <a:lnSpc>
                <a:spcPts val="1380"/>
              </a:lnSpc>
            </a:pPr>
            <a:r>
              <a:rPr dirty="0" sz="1200" b="1">
                <a:latin typeface="Times New Roman"/>
                <a:cs typeface="Times New Roman"/>
              </a:rPr>
              <a:t>Total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Price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=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(Price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*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Quantity)*Discount</a:t>
            </a:r>
            <a:endParaRPr sz="1200">
              <a:latin typeface="Times New Roman"/>
              <a:cs typeface="Times New Roman"/>
            </a:endParaRPr>
          </a:p>
          <a:p>
            <a:pPr lvl="1" marL="732155" indent="-360045">
              <a:lnSpc>
                <a:spcPts val="1380"/>
              </a:lnSpc>
              <a:buAutoNum type="arabicPeriod" startAt="3"/>
              <a:tabLst>
                <a:tab pos="732155" algn="l"/>
              </a:tabLst>
            </a:pPr>
            <a:r>
              <a:rPr dirty="0" sz="1200">
                <a:latin typeface="Times New Roman"/>
                <a:cs typeface="Times New Roman"/>
              </a:rPr>
              <a:t>Before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calculating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total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price,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must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validate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inputs:</a:t>
            </a:r>
            <a:endParaRPr sz="1200">
              <a:latin typeface="Times New Roman"/>
              <a:cs typeface="Times New Roman"/>
            </a:endParaRPr>
          </a:p>
          <a:p>
            <a:pPr lvl="2" marL="913130" indent="-180975">
              <a:lnSpc>
                <a:spcPts val="1380"/>
              </a:lnSpc>
              <a:buAutoNum type="arabicPeriod"/>
              <a:tabLst>
                <a:tab pos="913130" algn="l"/>
              </a:tabLst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price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less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equal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display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error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message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request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new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input.</a:t>
            </a:r>
            <a:endParaRPr sz="1200">
              <a:latin typeface="Times New Roman"/>
              <a:cs typeface="Times New Roman"/>
            </a:endParaRPr>
          </a:p>
          <a:p>
            <a:pPr lvl="2" marL="913130" indent="-180975">
              <a:lnSpc>
                <a:spcPts val="1380"/>
              </a:lnSpc>
              <a:buAutoNum type="arabicPeriod"/>
              <a:tabLst>
                <a:tab pos="913130" algn="l"/>
              </a:tabLst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quantity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less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display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error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message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request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new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input.</a:t>
            </a:r>
            <a:endParaRPr sz="1200">
              <a:latin typeface="Times New Roman"/>
              <a:cs typeface="Times New Roman"/>
            </a:endParaRPr>
          </a:p>
          <a:p>
            <a:pPr lvl="1" marL="732155" indent="-360045">
              <a:lnSpc>
                <a:spcPts val="1380"/>
              </a:lnSpc>
              <a:buAutoNum type="arabicPeriod" startAt="3"/>
              <a:tabLst>
                <a:tab pos="732155" algn="l"/>
              </a:tabLst>
            </a:pPr>
            <a:r>
              <a:rPr dirty="0" sz="1200">
                <a:latin typeface="Times New Roman"/>
                <a:cs typeface="Times New Roman"/>
              </a:rPr>
              <a:t>After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receiving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valid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calculates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total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price</a:t>
            </a:r>
            <a:r>
              <a:rPr dirty="0" sz="1200" spc="-1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lvl="2" marL="913130" indent="-180975">
              <a:lnSpc>
                <a:spcPts val="1380"/>
              </a:lnSpc>
              <a:buAutoNum type="arabicPeriod"/>
              <a:tabLst>
                <a:tab pos="913130" algn="l"/>
              </a:tabLst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total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price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$500,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receives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10%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discount.</a:t>
            </a:r>
            <a:endParaRPr sz="1200">
              <a:latin typeface="Times New Roman"/>
              <a:cs typeface="Times New Roman"/>
            </a:endParaRPr>
          </a:p>
          <a:p>
            <a:pPr lvl="2" marL="913130" indent="-180975">
              <a:lnSpc>
                <a:spcPts val="1380"/>
              </a:lnSpc>
              <a:buAutoNum type="arabicPeriod"/>
              <a:tabLst>
                <a:tab pos="913130" algn="l"/>
              </a:tabLst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total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$500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less,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receives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discount.</a:t>
            </a:r>
            <a:endParaRPr sz="1200">
              <a:latin typeface="Times New Roman"/>
              <a:cs typeface="Times New Roman"/>
            </a:endParaRPr>
          </a:p>
          <a:p>
            <a:pPr lvl="1" marL="732155" indent="-360045">
              <a:lnSpc>
                <a:spcPts val="1410"/>
              </a:lnSpc>
              <a:buAutoNum type="arabicPeriod" startAt="3"/>
              <a:tabLst>
                <a:tab pos="732155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display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total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paid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after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applying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discount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any).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372110" marR="5715">
              <a:lnSpc>
                <a:spcPts val="1380"/>
              </a:lnSpc>
            </a:pPr>
            <a:r>
              <a:rPr dirty="0" sz="1200" b="1">
                <a:latin typeface="Times New Roman"/>
                <a:cs typeface="Times New Roman"/>
              </a:rPr>
              <a:t>Create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flowchart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that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represents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program’s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logic,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including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input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validation,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branching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25" b="1">
                <a:latin typeface="Times New Roman"/>
                <a:cs typeface="Times New Roman"/>
              </a:rPr>
              <a:t>for </a:t>
            </a:r>
            <a:r>
              <a:rPr dirty="0" sz="1200" b="1">
                <a:latin typeface="Times New Roman"/>
                <a:cs typeface="Times New Roman"/>
              </a:rPr>
              <a:t>calculating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discounts,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determining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customer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type.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(25%)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63372" y="4694046"/>
            <a:ext cx="139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Times New Roman"/>
                <a:cs typeface="Times New Roman"/>
              </a:rPr>
              <a:t>2.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20876" y="4694046"/>
            <a:ext cx="33324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Write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Program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code,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with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follow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this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rules:</a:t>
            </a:r>
            <a:r>
              <a:rPr dirty="0" sz="1200" spc="26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(30%)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63372" y="4869306"/>
            <a:ext cx="6644005" cy="35388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32155" indent="-360045">
              <a:lnSpc>
                <a:spcPts val="1410"/>
              </a:lnSpc>
              <a:spcBef>
                <a:spcPts val="100"/>
              </a:spcBef>
              <a:buAutoNum type="arabicPeriod"/>
              <a:tabLst>
                <a:tab pos="732155" algn="l"/>
              </a:tabLst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divisible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3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print</a:t>
            </a:r>
            <a:r>
              <a:rPr dirty="0" sz="1200" spc="-10">
                <a:latin typeface="Times New Roman"/>
                <a:cs typeface="Times New Roman"/>
              </a:rPr>
              <a:t> "</a:t>
            </a:r>
            <a:r>
              <a:rPr dirty="0" sz="1200" spc="-10" b="1">
                <a:latin typeface="Times New Roman"/>
                <a:cs typeface="Times New Roman"/>
              </a:rPr>
              <a:t>Papa</a:t>
            </a:r>
            <a:r>
              <a:rPr dirty="0" sz="1200" spc="-10">
                <a:latin typeface="Times New Roman"/>
                <a:cs typeface="Times New Roman"/>
              </a:rPr>
              <a:t>".</a:t>
            </a:r>
            <a:endParaRPr sz="1200">
              <a:latin typeface="Times New Roman"/>
              <a:cs typeface="Times New Roman"/>
            </a:endParaRPr>
          </a:p>
          <a:p>
            <a:pPr marL="732155" indent="-360045">
              <a:lnSpc>
                <a:spcPts val="1380"/>
              </a:lnSpc>
              <a:buAutoNum type="arabicPeriod"/>
              <a:tabLst>
                <a:tab pos="732155" algn="l"/>
              </a:tabLst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divisible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5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print</a:t>
            </a:r>
            <a:r>
              <a:rPr dirty="0" sz="1200" spc="-10">
                <a:latin typeface="Times New Roman"/>
                <a:cs typeface="Times New Roman"/>
              </a:rPr>
              <a:t> "</a:t>
            </a:r>
            <a:r>
              <a:rPr dirty="0" sz="1200" spc="-10" b="1">
                <a:latin typeface="Times New Roman"/>
                <a:cs typeface="Times New Roman"/>
              </a:rPr>
              <a:t>Mama</a:t>
            </a:r>
            <a:r>
              <a:rPr dirty="0" sz="1200" spc="-10">
                <a:latin typeface="Times New Roman"/>
                <a:cs typeface="Times New Roman"/>
              </a:rPr>
              <a:t>".</a:t>
            </a:r>
            <a:endParaRPr sz="1200">
              <a:latin typeface="Times New Roman"/>
              <a:cs typeface="Times New Roman"/>
            </a:endParaRPr>
          </a:p>
          <a:p>
            <a:pPr marL="732155" indent="-360045">
              <a:lnSpc>
                <a:spcPts val="1380"/>
              </a:lnSpc>
              <a:buAutoNum type="arabicPeriod"/>
              <a:tabLst>
                <a:tab pos="732155" algn="l"/>
              </a:tabLst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divisible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both </a:t>
            </a:r>
            <a:r>
              <a:rPr dirty="0" sz="1200" b="1">
                <a:latin typeface="Times New Roman"/>
                <a:cs typeface="Times New Roman"/>
              </a:rPr>
              <a:t>3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5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"</a:t>
            </a:r>
            <a:r>
              <a:rPr dirty="0" sz="1200" spc="-10" b="1">
                <a:latin typeface="Times New Roman"/>
                <a:cs typeface="Times New Roman"/>
              </a:rPr>
              <a:t>PapaMama</a:t>
            </a:r>
            <a:r>
              <a:rPr dirty="0" sz="1200" spc="-10">
                <a:latin typeface="Times New Roman"/>
                <a:cs typeface="Times New Roman"/>
              </a:rPr>
              <a:t>".</a:t>
            </a:r>
            <a:endParaRPr sz="1200">
              <a:latin typeface="Times New Roman"/>
              <a:cs typeface="Times New Roman"/>
            </a:endParaRPr>
          </a:p>
          <a:p>
            <a:pPr marL="732155" indent="-360045">
              <a:lnSpc>
                <a:spcPts val="1410"/>
              </a:lnSpc>
              <a:buAutoNum type="arabicPeriod"/>
              <a:tabLst>
                <a:tab pos="732155" algn="l"/>
              </a:tabLst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divisible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either,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itself.</a:t>
            </a:r>
            <a:endParaRPr sz="1200">
              <a:latin typeface="Times New Roman"/>
              <a:cs typeface="Times New Roman"/>
            </a:endParaRPr>
          </a:p>
          <a:p>
            <a:pPr marL="372110">
              <a:lnSpc>
                <a:spcPts val="1410"/>
              </a:lnSpc>
              <a:spcBef>
                <a:spcPts val="1320"/>
              </a:spcBef>
            </a:pPr>
            <a:r>
              <a:rPr dirty="0" sz="1200" spc="-10" b="1">
                <a:latin typeface="Times New Roman"/>
                <a:cs typeface="Times New Roman"/>
              </a:rPr>
              <a:t>Input</a:t>
            </a:r>
            <a:r>
              <a:rPr dirty="0" sz="1200" spc="-1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algn="just" lvl="1" marL="732155" marR="5080" indent="-360045">
              <a:lnSpc>
                <a:spcPct val="95900"/>
              </a:lnSpc>
              <a:spcBef>
                <a:spcPts val="30"/>
              </a:spcBef>
              <a:buAutoNum type="arabicPeriod"/>
              <a:tabLst>
                <a:tab pos="732155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50.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represent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"index"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Papa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Mama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sequence.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example,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5,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determine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what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print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-25">
                <a:latin typeface="Times New Roman"/>
                <a:cs typeface="Times New Roman"/>
              </a:rPr>
              <a:t> 5.</a:t>
            </a:r>
            <a:endParaRPr sz="1200">
              <a:latin typeface="Times New Roman"/>
              <a:cs typeface="Times New Roman"/>
            </a:endParaRPr>
          </a:p>
          <a:p>
            <a:pPr algn="just" lvl="1" marL="732155" marR="5715" indent="-360045">
              <a:lnSpc>
                <a:spcPts val="1380"/>
              </a:lnSpc>
              <a:spcBef>
                <a:spcPts val="35"/>
              </a:spcBef>
              <a:buAutoNum type="arabicPeriod"/>
              <a:tabLst>
                <a:tab pos="732155" algn="l"/>
              </a:tabLst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 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50,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display an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error message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ask </a:t>
            </a:r>
            <a:r>
              <a:rPr dirty="0" sz="1200" spc="-2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valid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input.</a:t>
            </a:r>
            <a:endParaRPr sz="1200">
              <a:latin typeface="Times New Roman"/>
              <a:cs typeface="Times New Roman"/>
            </a:endParaRPr>
          </a:p>
          <a:p>
            <a:pPr algn="just" marL="372110">
              <a:lnSpc>
                <a:spcPts val="1315"/>
              </a:lnSpc>
            </a:pPr>
            <a:r>
              <a:rPr dirty="0" sz="1200" b="1">
                <a:latin typeface="Times New Roman"/>
                <a:cs typeface="Times New Roman"/>
              </a:rPr>
              <a:t>Example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Input/Output:</a:t>
            </a:r>
            <a:endParaRPr sz="1200">
              <a:latin typeface="Times New Roman"/>
              <a:cs typeface="Times New Roman"/>
            </a:endParaRPr>
          </a:p>
          <a:p>
            <a:pPr lvl="2" marL="732155" indent="-360045">
              <a:lnSpc>
                <a:spcPts val="1380"/>
              </a:lnSpc>
              <a:buAutoNum type="arabicPeriod"/>
              <a:tabLst>
                <a:tab pos="732155" algn="l"/>
              </a:tabLst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15,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prints: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"PapaMama"</a:t>
            </a:r>
            <a:r>
              <a:rPr dirty="0" sz="1200" spc="-1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lvl="2" marL="732155" indent="-360045">
              <a:lnSpc>
                <a:spcPts val="1380"/>
              </a:lnSpc>
              <a:buAutoNum type="arabicPeriod"/>
              <a:tabLst>
                <a:tab pos="732155" algn="l"/>
              </a:tabLst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9,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prints: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"Papa"</a:t>
            </a:r>
            <a:r>
              <a:rPr dirty="0" sz="1200" spc="-1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lvl="2" marL="732155" indent="-360045">
              <a:lnSpc>
                <a:spcPts val="1380"/>
              </a:lnSpc>
              <a:buAutoNum type="arabicPeriod"/>
              <a:tabLst>
                <a:tab pos="732155" algn="l"/>
              </a:tabLst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prints: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"Mama"</a:t>
            </a:r>
            <a:r>
              <a:rPr dirty="0" sz="1200" spc="-1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lvl="2" marL="732155" indent="-360045">
              <a:lnSpc>
                <a:spcPts val="1410"/>
              </a:lnSpc>
              <a:buAutoNum type="arabicPeriod"/>
              <a:tabLst>
                <a:tab pos="732155" algn="l"/>
              </a:tabLst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7,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prints: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5" b="1">
                <a:latin typeface="Times New Roman"/>
                <a:cs typeface="Times New Roman"/>
              </a:rPr>
              <a:t>7</a:t>
            </a:r>
            <a:r>
              <a:rPr dirty="0" sz="1200" spc="-2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320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lvl="1" marL="508000" indent="-495300">
              <a:lnSpc>
                <a:spcPts val="1410"/>
              </a:lnSpc>
              <a:buAutoNum type="arabicPeriod" startAt="3"/>
              <a:tabLst>
                <a:tab pos="508000" algn="l"/>
              </a:tabLst>
            </a:pPr>
            <a:r>
              <a:rPr dirty="0" sz="1200" b="1">
                <a:latin typeface="Times New Roman"/>
                <a:cs typeface="Times New Roman"/>
              </a:rPr>
              <a:t>Case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Study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Looping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(15%)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show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running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flowchart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294" y="8572500"/>
            <a:ext cx="2940050" cy="12816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63372" y="662431"/>
            <a:ext cx="139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Times New Roman"/>
                <a:cs typeface="Times New Roman"/>
              </a:rPr>
              <a:t>4.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20876" y="662431"/>
            <a:ext cx="34086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Write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Program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code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based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on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this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flowchart: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(30%)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189" y="1156468"/>
            <a:ext cx="4566014" cy="51013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Deli, S.Kom., MMSI</dc:creator>
  <dc:title>1</dc:title>
  <dcterms:created xsi:type="dcterms:W3CDTF">2024-10-16T12:40:45Z</dcterms:created>
  <dcterms:modified xsi:type="dcterms:W3CDTF">2024-10-16T12:40:45Z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2024-10-16T00:00:00Z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2024-10-16T00:00:00Z</vt:filetime>
  </property>
  <property fmtid="{D5CDD505-2E9C-101B-9397-08002B2CF9AE}" pid="5" name="Producer">
    <vt:lpwstr>Microsoft® Word for Microsoft 365</vt:lpwstr>
  </property>
</Properties>
</file>