
<file path=[Content_Types].xml><?xml version="1.0" encoding="utf-8"?>
<Types xmlns="http://schemas.openxmlformats.org/package/2006/content-types">
  <Default ContentType="image/png" Extension="png"/>
  <Default ContentType="application/vnd.openxmlformats-officedocument.oleObject" Extension="bin"/>
  <Default ContentType="image/jpeg" Extension="jpeg"/>
  <Default ContentType="image/x-emf" Extension="emf"/>
  <Default ContentType="application/vnd.openxmlformats-package.relationships+xml" Extension="rels"/>
  <Default ContentType="application/xml" Extension="xml"/>
  <Default ContentType="image/vnd.ms-photo" Extension="wdp"/>
  <Default ContentType="application/vnd.openxmlformats-officedocument.vmlDrawing" Extension="vml"/>
  <Default ContentType="image/jpeg" Extension="jp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notesMaster+xml" PartName="/ppt/notesMasters/notesMaster1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theme+xml" PartName="/ppt/theme/theme2.xml"/>
  <Override ContentType="application/vnd.openxmlformats-officedocument.theme+xml" PartName="/ppt/theme/theme3.xml"/>
  <Override ContentType="image/png" PartName="/ppt/media/image7.jpg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50" d="100"/>
          <a:sy n="50" d="100"/>
        </p:scale>
        <p:origin x="-216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DC660-3E3A-4414-9A63-68412093F71B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Nafisatul Hasanah, S.Kom., M.M.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A7199-17C8-48FD-9BF6-356B156CC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2898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9DF5C-E74D-466F-A385-B25D8450684B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Nafisatul Hasanah, S.Kom., M.M.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9B787-52DE-479A-AF11-60540359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8367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C4BF6A-C909-45E1-ACE8-A2F7F59F49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8181D8-9946-4CD2-8940-091D71C8C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941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210AA-AAA4-436E-8A41-638FF7699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35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A17F3-30FA-4279-B697-E7D417D1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5978524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28/10/2019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57F3A-D45A-42FD-8297-19C9B208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78524"/>
            <a:ext cx="4114800" cy="36512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8E42B-3FAD-4703-8807-7C9443E0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978524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3848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2D9F81-77AF-4883-9ACA-DE18BB8B17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3529AB-9B30-40A6-8EE8-501E2F26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3456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A1970-55B6-47D4-875D-6FDCF2082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421082"/>
            <a:ext cx="10515600" cy="355369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C8026-1BC2-40D0-80FA-0FD667AE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86837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28/10/2019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5B1BA-C332-402F-B7EB-B3B658048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86837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1DBE-8C2E-46FF-8606-74F567EF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86837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6997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2EF27D1-E464-4E5D-A1F7-DF0B32DFFD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D72D8B-BE93-4C44-AAD1-0224585BE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039091"/>
            <a:ext cx="2628900" cy="4946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E7454-6605-4FC3-9743-9550A9C79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39089"/>
            <a:ext cx="7734300" cy="49460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9C7DF-388E-47EA-A075-7C9BAA28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48532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28/10/2019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3792C-EC41-4AF2-8998-424B5BF0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48532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6FF75-51A7-4671-9B63-47C3AF80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8532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8304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74EE7F-FDC6-443C-8F65-F53FFF5708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FA26CC-BF3A-41C3-92B4-616EA05B2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6318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F13EC-9F6E-41C3-B6F4-5F70FEC86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3944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628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5F4F920-0A1B-413E-8C8D-2A90B58017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84B0E8-8FE6-435C-A27A-BD628A323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525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B61E7-BFC9-47DF-B353-2F96AC688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1322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8924A-8159-4393-89BA-BCAE4E6D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5899150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28/10/2019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7CC4-B517-4E8D-8CC5-B001F3C2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899150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D0DF6-821C-4E7E-B5C7-027AE1E6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899150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072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9AB7154-A6D5-4D9B-B7E0-46B5918E60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28C910-15EB-4B0D-9805-486ED4D72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143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4E374-5DEE-4BCF-837E-0C91F240B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1184"/>
            <a:ext cx="5181600" cy="3959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8389B-892C-4AB7-92D3-1A64E93A8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31184"/>
            <a:ext cx="5181600" cy="3959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254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2518AF5-9AFC-4E54-BF8F-AA980B56FA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464E1C-1A8D-42F0-96F4-4C2B8722E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4535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B0070-FC98-40A7-863F-8B5B9D65E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392364"/>
            <a:ext cx="5157787" cy="8305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9880A-ABE6-4AD9-BD36-CBA2C2AD3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16277"/>
            <a:ext cx="5157787" cy="3163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0C13B-83D1-4D1D-B61B-85248B02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92364"/>
            <a:ext cx="5183188" cy="8305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5C66E-D6D4-4E19-91E5-A197C0F8D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216277"/>
            <a:ext cx="5183188" cy="3163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825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86BA571-8BAE-4863-98AF-D806DF56A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1D6C32-4556-4248-8E3A-C3BDC2D2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9831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02817-8E9E-4241-B5C6-953E18BB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8E58-A300-40EB-A5E7-A67043162A4A}" type="datetimeFigureOut">
              <a:rPr lang="en-ID" smtClean="0"/>
              <a:t>28/10/2019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D1B7E-37D0-4106-B155-A6AA04A4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FC05B-71F7-437D-8A9E-D19E4135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815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062CA04-41DD-4C62-88EB-830F5955F1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0F48B2-CCB4-4DA6-8F0A-DECE2DA1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8E58-A300-40EB-A5E7-A67043162A4A}" type="datetimeFigureOut">
              <a:rPr lang="en-ID" smtClean="0"/>
              <a:t>28/10/2019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F3EC1-F8A8-4B08-8D42-C6DFE26E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48E4D-6CC9-4788-AF65-1AFF2BE4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770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B1C5BEA-C193-4E36-9F14-F6801CC1F3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3BC5FC-F3D2-4326-9A66-AF278B6A8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09650"/>
            <a:ext cx="3932237" cy="10477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DF5B0-08C9-4BCF-8DDB-A454F422D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98547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050CB-CC7C-4603-8F25-5938B1781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1309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13CB7-1F6C-4A57-8476-7E78A2A2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76806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28/10/2019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970AB-E0DB-4411-AF10-F1212F307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6806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F70E3-9791-4ED4-8506-52603346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6806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36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0FD5E5E-962E-4BCA-9604-65B713CA4B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E7B0C5-D4BE-421B-8CB8-3428E4AB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080EA-C1F1-42AF-A13F-993E6568B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985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13B1B-1185-44EA-AB5E-3E4EEE313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1309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191DE-FE79-4762-AC44-45A204E5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76807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28/10/2019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A635F-3381-4085-B4FD-3D6A9812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6807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895B3-1397-4081-99AE-7717B399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6807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2321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0A1295-E915-4E84-8EE1-0B5DEC4D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EDBD3-C45B-4DF4-88ED-E2B790E7A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7624B-8C86-4388-8477-A5D14E2E5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F8E58-A300-40EB-A5E7-A67043162A4A}" type="datetimeFigureOut">
              <a:rPr lang="en-ID" smtClean="0"/>
              <a:t>28/10/2019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47FE1-C069-4B70-A551-144448FA4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E2786-FF2C-4C22-8B63-288A2E0F3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AE045-B820-4685-9401-6FCCFB9EAE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218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 ?><Relationships xmlns="http://schemas.openxmlformats.org/package/2006/relationships"><Relationship Id="rId3" Target="../media/image32.png" Type="http://schemas.openxmlformats.org/officeDocument/2006/relationships/image"/><Relationship Id="rId2" Target="../media/image31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938DA-7941-4DEA-92E2-298BDAA4A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Konsep</a:t>
            </a:r>
            <a:r>
              <a:rPr lang="en-US" altLang="ko-K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altLang="ko-KR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dan</a:t>
            </a:r>
            <a:r>
              <a:rPr lang="en-US" altLang="ko-K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altLang="ko-KR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Jenis</a:t>
            </a:r>
            <a:r>
              <a:rPr lang="en-US" altLang="ko-K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br>
              <a:rPr lang="en-US" altLang="ko-K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altLang="ko-KR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Teknologi</a:t>
            </a:r>
            <a:r>
              <a:rPr lang="en-US" altLang="ko-K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altLang="ko-KR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Informasi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12707-ABCA-4269-83C7-C6D55C3115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ea typeface="맑은 고딕" pitchFamily="50" charset="-127"/>
              </a:rPr>
              <a:t>INTRODUCTION TO INFORMATION </a:t>
            </a:r>
            <a:r>
              <a:rPr lang="en-US" altLang="ko-KR" dirty="0" smtClean="0">
                <a:ea typeface="맑은 고딕" pitchFamily="50" charset="-127"/>
              </a:rPr>
              <a:t>TECHNOLOGY</a:t>
            </a:r>
            <a:endParaRPr lang="en-US" altLang="ko-KR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-163773" y="5541268"/>
            <a:ext cx="4450844" cy="576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smtClean="0">
                <a:latin typeface="Brush Script Std" panose="03060802040607070404" pitchFamily="66" charset="0"/>
              </a:rPr>
              <a:t>Nafisatul Hasanah, </a:t>
            </a:r>
            <a:r>
              <a:rPr lang="en-US" altLang="ko-KR" sz="1600" b="1" dirty="0" err="1" smtClean="0">
                <a:latin typeface="Brush Script Std" panose="03060802040607070404" pitchFamily="66" charset="0"/>
              </a:rPr>
              <a:t>S.Kom</a:t>
            </a:r>
            <a:r>
              <a:rPr lang="en-US" altLang="ko-KR" sz="1600" b="1" dirty="0" smtClean="0">
                <a:latin typeface="Brush Script Std" panose="03060802040607070404" pitchFamily="66" charset="0"/>
              </a:rPr>
              <a:t>., M.M.</a:t>
            </a:r>
            <a:endParaRPr lang="en-US" altLang="ko-KR" sz="1600" b="1" dirty="0">
              <a:latin typeface="Brush Script Std" panose="03060802040607070404" pitchFamily="66" charset="0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32231" y="6093171"/>
            <a:ext cx="4999496" cy="50405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 smtClean="0">
                <a:solidFill>
                  <a:srgbClr val="002060"/>
                </a:solidFill>
                <a:ea typeface="맑은 고딕" pitchFamily="50" charset="-127"/>
              </a:rPr>
              <a:t>FAKULTAS ILMU KOMPUTER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  <a:ea typeface="맑은 고딕" pitchFamily="50" charset="-127"/>
              </a:rPr>
              <a:t>PROGRAM SARJANA TEKNOLOGI INFORMASI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5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Kategori</a:t>
            </a:r>
            <a:r>
              <a:rPr lang="en-US" b="1" dirty="0"/>
              <a:t> </a:t>
            </a:r>
            <a:r>
              <a:rPr lang="en-US" b="1" dirty="0" err="1" smtClean="0"/>
              <a:t>Komputer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297012"/>
            <a:ext cx="389722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600" u="sng" dirty="0" smtClean="0"/>
          </a:p>
          <a:p>
            <a:r>
              <a:rPr lang="en-GB" u="sng" dirty="0" smtClean="0"/>
              <a:t>MOBILE </a:t>
            </a:r>
            <a:r>
              <a:rPr lang="en-GB" u="sng" dirty="0"/>
              <a:t>DEVICE</a:t>
            </a:r>
            <a:endParaRPr lang="en-US" u="sng" dirty="0"/>
          </a:p>
          <a:p>
            <a:r>
              <a:rPr lang="en-GB" sz="1600" b="1" dirty="0"/>
              <a:t>SIZE : fits in the palm of your hand or </a:t>
            </a:r>
            <a:endParaRPr lang="en-GB" sz="1600" b="1" dirty="0" smtClean="0"/>
          </a:p>
          <a:p>
            <a:r>
              <a:rPr lang="en-GB" sz="1600" b="1" dirty="0" smtClean="0"/>
              <a:t>a </a:t>
            </a:r>
            <a:r>
              <a:rPr lang="en-GB" sz="1600" b="1" dirty="0"/>
              <a:t>pocket size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648" y="2765189"/>
            <a:ext cx="3810000" cy="2571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226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Kategori</a:t>
            </a:r>
            <a:r>
              <a:rPr lang="en-US" b="1" dirty="0"/>
              <a:t> </a:t>
            </a:r>
            <a:r>
              <a:rPr lang="en-US" b="1" dirty="0" err="1" smtClean="0"/>
              <a:t>Komputer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027955"/>
            <a:ext cx="453650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dirty="0" smtClean="0"/>
          </a:p>
          <a:p>
            <a:r>
              <a:rPr lang="en-GB" sz="1600" u="sng" dirty="0" smtClean="0"/>
              <a:t>EMBEDDED </a:t>
            </a:r>
            <a:r>
              <a:rPr lang="en-GB" sz="1600" u="sng" dirty="0"/>
              <a:t>COMPUTER</a:t>
            </a:r>
            <a:endParaRPr lang="en-US" sz="1600" u="sng" dirty="0"/>
          </a:p>
          <a:p>
            <a:r>
              <a:rPr lang="en-GB" sz="1400" b="1" dirty="0"/>
              <a:t>SIZE : miniature. it is mounted on a </a:t>
            </a:r>
            <a:endParaRPr lang="en-GB" sz="1400" b="1" dirty="0" smtClean="0"/>
          </a:p>
          <a:p>
            <a:r>
              <a:rPr lang="en-GB" sz="1400" b="1" dirty="0" smtClean="0"/>
              <a:t>circuit </a:t>
            </a:r>
            <a:r>
              <a:rPr lang="en-GB" sz="1400" b="1" dirty="0"/>
              <a:t>board and then installed in a </a:t>
            </a:r>
            <a:r>
              <a:rPr lang="en-GB" sz="1400" b="1" dirty="0" smtClean="0"/>
              <a:t>machine </a:t>
            </a:r>
            <a:r>
              <a:rPr lang="en-GB" sz="1400" b="1" dirty="0"/>
              <a:t>or </a:t>
            </a:r>
            <a:br>
              <a:rPr lang="en-GB" sz="1400" b="1" dirty="0"/>
            </a:br>
            <a:r>
              <a:rPr lang="en-GB" sz="1400" b="1" dirty="0"/>
              <a:t>appliance </a:t>
            </a:r>
            <a:r>
              <a:rPr lang="en-GB" sz="1600" b="1" dirty="0"/>
              <a:t>using</a:t>
            </a:r>
            <a:r>
              <a:rPr lang="en-GB" sz="1400" b="1" dirty="0"/>
              <a:t> wires to carry input </a:t>
            </a:r>
            <a:endParaRPr lang="en-GB" sz="1400" b="1" dirty="0" smtClean="0"/>
          </a:p>
          <a:p>
            <a:r>
              <a:rPr lang="en-GB" sz="1400" b="1" dirty="0" smtClean="0"/>
              <a:t>and </a:t>
            </a:r>
            <a:r>
              <a:rPr lang="en-GB" sz="1400" b="1" dirty="0"/>
              <a:t>output signals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672" y="2351881"/>
            <a:ext cx="3751362" cy="3751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5695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Keuntungan</a:t>
            </a:r>
            <a:r>
              <a:rPr lang="en-US" b="1" dirty="0"/>
              <a:t> </a:t>
            </a:r>
            <a:r>
              <a:rPr lang="en-US" b="1" dirty="0" err="1"/>
              <a:t>Penggunaan</a:t>
            </a:r>
            <a:r>
              <a:rPr lang="en-US" b="1" dirty="0"/>
              <a:t> </a:t>
            </a:r>
            <a:r>
              <a:rPr lang="en-US" b="1" dirty="0" smtClean="0"/>
              <a:t>TI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 bwMode="auto">
          <a:xfrm>
            <a:off x="1368946" y="2934719"/>
            <a:ext cx="3272009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002060"/>
                </a:solidFill>
              </a:rPr>
              <a:t>SPEED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838200" y="4147877"/>
            <a:ext cx="3272009" cy="6463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002060"/>
                </a:solidFill>
              </a:rPr>
              <a:t>RELIABILITY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1340768" y="5535411"/>
            <a:ext cx="3272009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002060"/>
                </a:solidFill>
              </a:rPr>
              <a:t>CONSISTENCY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TextBox 10"/>
          <p:cNvSpPr txBox="1"/>
          <p:nvPr/>
        </p:nvSpPr>
        <p:spPr bwMode="auto">
          <a:xfrm>
            <a:off x="7706439" y="3517756"/>
            <a:ext cx="3272009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002060"/>
                </a:solidFill>
              </a:rPr>
              <a:t>COMMUNICATION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6" name="TextBox 10"/>
          <p:cNvSpPr txBox="1"/>
          <p:nvPr/>
        </p:nvSpPr>
        <p:spPr bwMode="auto">
          <a:xfrm>
            <a:off x="7732307" y="5450227"/>
            <a:ext cx="3272009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002060"/>
                </a:solidFill>
              </a:rPr>
              <a:t>STORAGE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5914" y="2566577"/>
            <a:ext cx="1138523" cy="1138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2007" y="3903708"/>
            <a:ext cx="1261101" cy="1261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0605" y="5267216"/>
            <a:ext cx="1314560" cy="1104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6972" y="2963671"/>
            <a:ext cx="1698138" cy="169813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0808" y="5148189"/>
            <a:ext cx="1109038" cy="110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Kelemahan</a:t>
            </a:r>
            <a:r>
              <a:rPr lang="en-US" b="1" dirty="0"/>
              <a:t> </a:t>
            </a:r>
            <a:r>
              <a:rPr lang="en-US" b="1" dirty="0" err="1"/>
              <a:t>Penggunaan</a:t>
            </a:r>
            <a:r>
              <a:rPr lang="en-US" b="1" dirty="0"/>
              <a:t> </a:t>
            </a:r>
            <a:r>
              <a:rPr lang="en-US" b="1" dirty="0" smtClean="0"/>
              <a:t>TI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1221446" y="2645472"/>
            <a:ext cx="8731986" cy="34163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002060"/>
                </a:solidFill>
              </a:rPr>
              <a:t>VIOLATION OF </a:t>
            </a:r>
            <a:r>
              <a:rPr lang="en-GB" b="1" dirty="0" smtClean="0">
                <a:solidFill>
                  <a:srgbClr val="002060"/>
                </a:solidFill>
              </a:rPr>
              <a:t>PRIVACY</a:t>
            </a:r>
          </a:p>
          <a:p>
            <a:endParaRPr lang="en-GB" b="1" dirty="0" smtClean="0">
              <a:solidFill>
                <a:srgbClr val="002060"/>
              </a:solidFill>
            </a:endParaRPr>
          </a:p>
          <a:p>
            <a:endParaRPr lang="en-GB" b="1" dirty="0">
              <a:solidFill>
                <a:srgbClr val="002060"/>
              </a:solidFill>
            </a:endParaRPr>
          </a:p>
          <a:p>
            <a:endParaRPr lang="en-GB" b="1" dirty="0" smtClean="0">
              <a:solidFill>
                <a:srgbClr val="002060"/>
              </a:solidFill>
            </a:endParaRPr>
          </a:p>
          <a:p>
            <a:r>
              <a:rPr lang="en-GB" b="1" dirty="0" smtClean="0">
                <a:solidFill>
                  <a:srgbClr val="002060"/>
                </a:solidFill>
              </a:rPr>
              <a:t>                                                                                                        PUBLIC SAFTY</a:t>
            </a:r>
          </a:p>
          <a:p>
            <a:endParaRPr lang="en-GB" b="1" dirty="0" smtClean="0">
              <a:solidFill>
                <a:srgbClr val="002060"/>
              </a:solidFill>
            </a:endParaRPr>
          </a:p>
          <a:p>
            <a:r>
              <a:rPr lang="en-GB" b="1" dirty="0" smtClean="0">
                <a:solidFill>
                  <a:srgbClr val="002060"/>
                </a:solidFill>
              </a:rPr>
              <a:t>IMPACT OF LABOUR FORCE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                                                                           HEALTH RISK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IMPACT ON ENVIRONMENT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943" y="2776549"/>
            <a:ext cx="1430288" cy="14302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276" y="1860336"/>
            <a:ext cx="1773897" cy="17738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440" y="3275635"/>
            <a:ext cx="1597173" cy="15971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741" y="4480501"/>
            <a:ext cx="1605768" cy="16057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565" y="5371894"/>
            <a:ext cx="3333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30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Aplikasi</a:t>
            </a:r>
            <a:r>
              <a:rPr lang="en-US" b="1" dirty="0"/>
              <a:t> </a:t>
            </a:r>
            <a:r>
              <a:rPr lang="en-US" b="1" dirty="0" smtClean="0"/>
              <a:t>TI</a:t>
            </a:r>
            <a:endParaRPr lang="en-US" dirty="0"/>
          </a:p>
        </p:txBody>
      </p:sp>
      <p:sp>
        <p:nvSpPr>
          <p:cNvPr id="5" name="Rectangle 23"/>
          <p:cNvSpPr/>
          <p:nvPr/>
        </p:nvSpPr>
        <p:spPr>
          <a:xfrm>
            <a:off x="5187730" y="2946742"/>
            <a:ext cx="1836204" cy="1080103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rapezoid 13"/>
          <p:cNvSpPr/>
          <p:nvPr/>
        </p:nvSpPr>
        <p:spPr>
          <a:xfrm>
            <a:off x="4915374" y="4603248"/>
            <a:ext cx="685356" cy="579509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Rounded Rectangle 7"/>
          <p:cNvSpPr/>
          <p:nvPr/>
        </p:nvSpPr>
        <p:spPr>
          <a:xfrm>
            <a:off x="6574937" y="4586277"/>
            <a:ext cx="354478" cy="613451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ectangle 18"/>
          <p:cNvSpPr/>
          <p:nvPr/>
        </p:nvSpPr>
        <p:spPr>
          <a:xfrm>
            <a:off x="3566124" y="3523277"/>
            <a:ext cx="811516" cy="644766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Rounded Rectangle 25"/>
          <p:cNvSpPr/>
          <p:nvPr/>
        </p:nvSpPr>
        <p:spPr>
          <a:xfrm>
            <a:off x="7903621" y="3538935"/>
            <a:ext cx="436280" cy="613451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377640" y="3666822"/>
            <a:ext cx="810090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023934" y="3666822"/>
            <a:ext cx="879687" cy="360023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258052" y="4018894"/>
            <a:ext cx="487740" cy="576404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393864" y="4018894"/>
            <a:ext cx="358312" cy="55943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361810" y="3799014"/>
            <a:ext cx="914400" cy="91440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850380" y="4605833"/>
            <a:ext cx="914400" cy="91440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966976" y="4486369"/>
            <a:ext cx="1216555" cy="1153327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644140" y="3710843"/>
            <a:ext cx="914400" cy="9144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34867" y="4113943"/>
            <a:ext cx="11863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cs typeface="Arial" pitchFamily="34" charset="0"/>
              </a:rPr>
              <a:t>EDUCATION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64691" y="4888123"/>
            <a:ext cx="8857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cs typeface="Arial" pitchFamily="34" charset="0"/>
              </a:rPr>
              <a:t>FINANCE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32641" y="4930680"/>
            <a:ext cx="149785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cs typeface="Arial" pitchFamily="34" charset="0"/>
              </a:rPr>
              <a:t>GOVERNMENT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40423" y="3975444"/>
            <a:ext cx="8857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cs typeface="Arial" pitchFamily="34" charset="0"/>
              </a:rPr>
              <a:t>SCIENCE</a:t>
            </a:r>
            <a:endParaRPr lang="ko-KR" altLang="en-US" sz="1200" b="1" dirty="0">
              <a:cs typeface="Arial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6382" y="2318941"/>
            <a:ext cx="1458957" cy="14589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1936" y="5049459"/>
            <a:ext cx="1355587" cy="13555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1092" y="4865997"/>
            <a:ext cx="1623066" cy="13948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5898" y="2166855"/>
            <a:ext cx="1582422" cy="15824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871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Aplikasi</a:t>
            </a:r>
            <a:r>
              <a:rPr lang="en-US" b="1" dirty="0"/>
              <a:t> </a:t>
            </a:r>
            <a:r>
              <a:rPr lang="en-US" b="1" dirty="0" smtClean="0"/>
              <a:t>TI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76321" y="2259427"/>
            <a:ext cx="282641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EDUCATION</a:t>
            </a:r>
            <a:endParaRPr lang="en-US" sz="1200" u="sng" dirty="0"/>
          </a:p>
          <a:p>
            <a:r>
              <a:rPr lang="en-GB" sz="1200" b="1" dirty="0"/>
              <a:t>LEARNING MANAGEMENT SYSTEM</a:t>
            </a:r>
            <a:endParaRPr lang="en-US" sz="1200" dirty="0"/>
          </a:p>
          <a:p>
            <a:r>
              <a:rPr lang="en-GB" sz="1200" b="1" dirty="0"/>
              <a:t>COMPUTER BASED TRAINING</a:t>
            </a:r>
            <a:endParaRPr lang="en-US" sz="1200" dirty="0"/>
          </a:p>
          <a:p>
            <a:r>
              <a:rPr lang="en-GB" sz="1200" b="1" dirty="0" smtClean="0"/>
              <a:t>E-LEARNING</a:t>
            </a:r>
            <a:endParaRPr lang="en-US" sz="1200" dirty="0" smtClean="0"/>
          </a:p>
          <a:p>
            <a:r>
              <a:rPr lang="en-GB" sz="1200" b="1" dirty="0" smtClean="0"/>
              <a:t>LIBRARY </a:t>
            </a:r>
            <a:r>
              <a:rPr lang="en-GB" sz="1200" b="1" dirty="0"/>
              <a:t>LOAN SYSTEM</a:t>
            </a:r>
            <a:endParaRPr lang="en-US" sz="1200" dirty="0"/>
          </a:p>
          <a:p>
            <a:r>
              <a:rPr lang="en-GB" sz="1200" b="1" dirty="0" smtClean="0"/>
              <a:t>E-TEST</a:t>
            </a:r>
          </a:p>
          <a:p>
            <a:endParaRPr lang="en-GB" sz="1200" b="1" dirty="0"/>
          </a:p>
          <a:p>
            <a:endParaRPr lang="en-GB" sz="1200" b="1" dirty="0" smtClean="0"/>
          </a:p>
          <a:p>
            <a:endParaRPr lang="en-GB" sz="1200" b="1" dirty="0" smtClean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548731" y="4097097"/>
            <a:ext cx="25795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200" b="1" dirty="0" smtClean="0"/>
          </a:p>
          <a:p>
            <a:endParaRPr lang="en-GB" sz="1200" b="1" dirty="0"/>
          </a:p>
          <a:p>
            <a:endParaRPr lang="en-GB" sz="1200" b="1" dirty="0" smtClean="0"/>
          </a:p>
          <a:p>
            <a:r>
              <a:rPr lang="en-GB" sz="1200" u="sng" dirty="0" smtClean="0"/>
              <a:t>FINANCE</a:t>
            </a:r>
            <a:endParaRPr lang="en-US" sz="1200" u="sng" dirty="0"/>
          </a:p>
          <a:p>
            <a:r>
              <a:rPr lang="en-GB" sz="1200" b="1" dirty="0"/>
              <a:t>ONLINE BANKING SYSTEM</a:t>
            </a:r>
            <a:endParaRPr lang="en-US" sz="1200" dirty="0"/>
          </a:p>
          <a:p>
            <a:r>
              <a:rPr lang="en-GB" sz="1200" b="1" dirty="0"/>
              <a:t>ELECTRONIC PAYMENT SYTEM</a:t>
            </a:r>
            <a:endParaRPr lang="en-US" sz="1200" dirty="0"/>
          </a:p>
          <a:p>
            <a:r>
              <a:rPr lang="en-GB" sz="1200" b="1" dirty="0"/>
              <a:t>FINANCE INVESTMENT </a:t>
            </a:r>
            <a:r>
              <a:rPr lang="en-GB" sz="1200" b="1" dirty="0" smtClean="0"/>
              <a:t>SYSTEM</a:t>
            </a:r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36" y="1729684"/>
            <a:ext cx="3075822" cy="21397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9" t="-852" r="7332" b="6353"/>
          <a:stretch/>
        </p:blipFill>
        <p:spPr>
          <a:xfrm>
            <a:off x="1472909" y="4037541"/>
            <a:ext cx="2376264" cy="1512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0400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Aplikasi</a:t>
            </a:r>
            <a:r>
              <a:rPr lang="en-US" b="1" dirty="0"/>
              <a:t> </a:t>
            </a:r>
            <a:r>
              <a:rPr lang="en-US" b="1" dirty="0" smtClean="0"/>
              <a:t>TI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2734" y="2460873"/>
            <a:ext cx="238943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/>
          </a:p>
          <a:p>
            <a:r>
              <a:rPr lang="en-GB" sz="1200" u="sng" dirty="0"/>
              <a:t>GOVERNMENT</a:t>
            </a:r>
            <a:endParaRPr lang="en-US" sz="1200" u="sng" dirty="0"/>
          </a:p>
          <a:p>
            <a:r>
              <a:rPr lang="en-GB" sz="1200" b="1" dirty="0"/>
              <a:t>E-FILING</a:t>
            </a:r>
            <a:endParaRPr lang="en-US" sz="1200" dirty="0"/>
          </a:p>
          <a:p>
            <a:r>
              <a:rPr lang="en-GB" sz="1200" b="1" dirty="0"/>
              <a:t>E-PENYATA GAJI &amp; LAPORAN</a:t>
            </a:r>
            <a:endParaRPr lang="en-US" sz="1200" dirty="0"/>
          </a:p>
          <a:p>
            <a:r>
              <a:rPr lang="en-GB" sz="1200" b="1" dirty="0"/>
              <a:t>HRMIS</a:t>
            </a:r>
            <a:endParaRPr lang="en-US" sz="1200" dirty="0"/>
          </a:p>
          <a:p>
            <a:r>
              <a:rPr lang="en-GB" sz="1200" b="1" dirty="0"/>
              <a:t>UPU ONLINE</a:t>
            </a:r>
            <a:endParaRPr lang="en-US" sz="1200" dirty="0"/>
          </a:p>
          <a:p>
            <a:r>
              <a:rPr lang="en-GB" sz="1200" b="1" dirty="0" smtClean="0"/>
              <a:t>E-SYARIAH</a:t>
            </a:r>
          </a:p>
          <a:p>
            <a:endParaRPr lang="en-GB" sz="1200" b="1" dirty="0"/>
          </a:p>
          <a:p>
            <a:endParaRPr lang="en-GB" sz="1200" b="1" dirty="0" smtClean="0"/>
          </a:p>
          <a:p>
            <a:endParaRPr lang="en-GB" sz="1200" b="1" dirty="0" smtClean="0"/>
          </a:p>
          <a:p>
            <a:endParaRPr lang="en-GB" sz="1200" b="1" dirty="0"/>
          </a:p>
          <a:p>
            <a:endParaRPr lang="en-GB" sz="1200" b="1" dirty="0" smtClean="0"/>
          </a:p>
          <a:p>
            <a:endParaRPr lang="en-GB" sz="1200" b="1" dirty="0" smtClean="0"/>
          </a:p>
          <a:p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097310" y="3895410"/>
            <a:ext cx="28166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/>
          </a:p>
          <a:p>
            <a:endParaRPr lang="en-GB" sz="1200" b="1" dirty="0"/>
          </a:p>
          <a:p>
            <a:endParaRPr lang="en-GB" sz="1200" b="1" dirty="0" smtClean="0"/>
          </a:p>
          <a:p>
            <a:endParaRPr lang="en-GB" sz="1200" b="1" dirty="0" smtClean="0"/>
          </a:p>
          <a:p>
            <a:endParaRPr lang="en-GB" sz="1200" b="1" dirty="0"/>
          </a:p>
          <a:p>
            <a:endParaRPr lang="en-GB" sz="1200" b="1" dirty="0" smtClean="0"/>
          </a:p>
          <a:p>
            <a:endParaRPr lang="en-GB" sz="1200" b="1" dirty="0" smtClean="0"/>
          </a:p>
          <a:p>
            <a:r>
              <a:rPr lang="en-GB" sz="1200" u="sng" dirty="0"/>
              <a:t>HEALTH CARE</a:t>
            </a:r>
            <a:endParaRPr lang="en-US" sz="1200" u="sng" dirty="0"/>
          </a:p>
          <a:p>
            <a:r>
              <a:rPr lang="en-GB" sz="1200" b="1" dirty="0"/>
              <a:t>MEDLINE</a:t>
            </a:r>
            <a:endParaRPr lang="en-US" sz="1200" dirty="0"/>
          </a:p>
          <a:p>
            <a:r>
              <a:rPr lang="en-GB" sz="1200" b="1" dirty="0"/>
              <a:t>COUNTER REGISTRATION SYSTEM</a:t>
            </a:r>
            <a:endParaRPr lang="en-US" sz="1200" dirty="0"/>
          </a:p>
          <a:p>
            <a:r>
              <a:rPr lang="en-GB" sz="1200" b="1" dirty="0"/>
              <a:t>TELEMEDICINE</a:t>
            </a:r>
            <a:endParaRPr lang="en-US" sz="1200" dirty="0"/>
          </a:p>
          <a:p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55811">
            <a:off x="3626050" y="2495897"/>
            <a:ext cx="3610351" cy="150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353440">
            <a:off x="1275365" y="5304209"/>
            <a:ext cx="3880120" cy="59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09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Aplikasi</a:t>
            </a:r>
            <a:r>
              <a:rPr lang="en-US" b="1" dirty="0"/>
              <a:t> </a:t>
            </a:r>
            <a:r>
              <a:rPr lang="en-US" b="1" dirty="0" smtClean="0"/>
              <a:t>TI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711921"/>
            <a:ext cx="26991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 smtClean="0"/>
              <a:t>SCIENCE</a:t>
            </a:r>
            <a:endParaRPr lang="en-US" sz="1200" u="sng" dirty="0"/>
          </a:p>
          <a:p>
            <a:r>
              <a:rPr lang="en-GB" sz="1200" b="1" dirty="0"/>
              <a:t>VIRTUAL REALITY</a:t>
            </a:r>
            <a:endParaRPr lang="en-US" sz="1200" dirty="0"/>
          </a:p>
          <a:p>
            <a:r>
              <a:rPr lang="en-GB" sz="1200" b="1" dirty="0"/>
              <a:t>COCHLEAR IMPLANT</a:t>
            </a:r>
            <a:endParaRPr lang="en-US" sz="1200" dirty="0"/>
          </a:p>
          <a:p>
            <a:r>
              <a:rPr lang="en-GB" sz="1200" b="1" dirty="0"/>
              <a:t>HAWK EYE OFFICIATING SYSTEM</a:t>
            </a:r>
            <a:endParaRPr lang="en-US" sz="1200" dirty="0"/>
          </a:p>
          <a:p>
            <a:r>
              <a:rPr lang="en-GB" sz="1200" b="1" dirty="0"/>
              <a:t>NEURAL NETWORK</a:t>
            </a:r>
            <a:endParaRPr lang="en-US" sz="1200" dirty="0"/>
          </a:p>
          <a:p>
            <a:endParaRPr lang="en-GB" sz="1200" u="sng" dirty="0" smtClean="0"/>
          </a:p>
          <a:p>
            <a:endParaRPr lang="en-GB" sz="1200" u="sng" dirty="0"/>
          </a:p>
          <a:p>
            <a:endParaRPr lang="en-GB" sz="1200" u="sng" dirty="0" smtClean="0"/>
          </a:p>
          <a:p>
            <a:endParaRPr lang="en-GB" sz="1200" u="sng" dirty="0"/>
          </a:p>
          <a:p>
            <a:endParaRPr lang="en-GB" sz="1200" u="sng" dirty="0" smtClean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235165" y="3287799"/>
            <a:ext cx="34321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200" b="1" u="sng" dirty="0" smtClean="0"/>
          </a:p>
          <a:p>
            <a:pPr algn="ctr"/>
            <a:endParaRPr lang="en-GB" sz="1200" u="sng" dirty="0"/>
          </a:p>
          <a:p>
            <a:endParaRPr lang="en-GB" sz="1200" u="sng" dirty="0" smtClean="0"/>
          </a:p>
          <a:p>
            <a:endParaRPr lang="en-GB" sz="1200" u="sng" dirty="0"/>
          </a:p>
          <a:p>
            <a:endParaRPr lang="en-GB" sz="1200" u="sng" dirty="0" smtClean="0"/>
          </a:p>
          <a:p>
            <a:endParaRPr lang="en-GB" sz="1200" u="sng" dirty="0"/>
          </a:p>
          <a:p>
            <a:endParaRPr lang="en-GB" sz="1200" u="sng" dirty="0" smtClean="0"/>
          </a:p>
          <a:p>
            <a:endParaRPr lang="en-GB" sz="1200" u="sng" dirty="0"/>
          </a:p>
          <a:p>
            <a:r>
              <a:rPr lang="en-GB" sz="1200" u="sng" dirty="0" smtClean="0"/>
              <a:t/>
            </a:r>
            <a:br>
              <a:rPr lang="en-GB" sz="1200" u="sng" dirty="0" smtClean="0"/>
            </a:br>
            <a:r>
              <a:rPr lang="en-GB" sz="1200" u="sng" dirty="0" smtClean="0"/>
              <a:t>PUBLISHING</a:t>
            </a:r>
            <a:endParaRPr lang="en-US" sz="1200" u="sng" dirty="0"/>
          </a:p>
          <a:p>
            <a:r>
              <a:rPr lang="en-GB" sz="1200" b="1" dirty="0"/>
              <a:t>ONLINE NEWSPAPER &amp; ONLINE MAGAZINE</a:t>
            </a:r>
            <a:endParaRPr lang="en-US" sz="1200" dirty="0"/>
          </a:p>
          <a:p>
            <a:r>
              <a:rPr lang="en-GB" sz="1200" b="1" dirty="0"/>
              <a:t>ONLINE PHOTO PRINTING</a:t>
            </a:r>
            <a:endParaRPr lang="en-US" sz="1200" dirty="0"/>
          </a:p>
          <a:p>
            <a:r>
              <a:rPr lang="en-GB" sz="1200" b="1" dirty="0"/>
              <a:t>ONLINE CARD </a:t>
            </a:r>
            <a:r>
              <a:rPr lang="en-GB" sz="1200" b="1" dirty="0" smtClean="0"/>
              <a:t>PRINTING</a:t>
            </a:r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165" y="2351881"/>
            <a:ext cx="2325134" cy="1743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3" b="14713"/>
          <a:stretch/>
        </p:blipFill>
        <p:spPr>
          <a:xfrm>
            <a:off x="1125382" y="4224089"/>
            <a:ext cx="2411955" cy="1733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7736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Aplikasi</a:t>
            </a:r>
            <a:r>
              <a:rPr lang="en-US" b="1" dirty="0"/>
              <a:t> TI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351881"/>
            <a:ext cx="30352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/>
          </a:p>
          <a:p>
            <a:r>
              <a:rPr lang="en-GB" sz="1200" u="sng" dirty="0"/>
              <a:t>TRAVEL</a:t>
            </a:r>
            <a:endParaRPr lang="en-US" sz="1200" u="sng" dirty="0"/>
          </a:p>
          <a:p>
            <a:r>
              <a:rPr lang="en-GB" sz="1200" b="1" dirty="0"/>
              <a:t>GLOBAL POSITIONING SYSTEM (GPS)</a:t>
            </a:r>
            <a:endParaRPr lang="en-US" sz="1200" dirty="0"/>
          </a:p>
          <a:p>
            <a:r>
              <a:rPr lang="en-GB" sz="1200" b="1" dirty="0"/>
              <a:t>ONLINE RESERVATION SYSTEM</a:t>
            </a:r>
            <a:endParaRPr lang="en-US" sz="1200" dirty="0"/>
          </a:p>
          <a:p>
            <a:r>
              <a:rPr lang="en-GB" sz="1200" b="1" dirty="0"/>
              <a:t>E-TICKETING </a:t>
            </a:r>
            <a:r>
              <a:rPr lang="en-GB" sz="1200" b="1" dirty="0" smtClean="0"/>
              <a:t>SYSTEM</a:t>
            </a:r>
          </a:p>
          <a:p>
            <a:endParaRPr lang="en-GB" sz="1200" b="1" dirty="0"/>
          </a:p>
          <a:p>
            <a:endParaRPr lang="en-GB" sz="1200" b="1" dirty="0" smtClean="0"/>
          </a:p>
          <a:p>
            <a:endParaRPr lang="en-GB" sz="1200" b="1" dirty="0"/>
          </a:p>
          <a:p>
            <a:endParaRPr lang="en-GB" sz="1200" b="1" dirty="0" smtClean="0"/>
          </a:p>
          <a:p>
            <a:endParaRPr lang="en-GB" sz="1200" b="1" dirty="0"/>
          </a:p>
          <a:p>
            <a:endParaRPr lang="en-GB" sz="1200" b="1" dirty="0" smtClean="0"/>
          </a:p>
          <a:p>
            <a:endParaRPr lang="en-US" sz="12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150568" y="2569426"/>
            <a:ext cx="299428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200" b="1" dirty="0" smtClean="0"/>
          </a:p>
          <a:p>
            <a:endParaRPr lang="en-GB" sz="1200" b="1" dirty="0"/>
          </a:p>
          <a:p>
            <a:endParaRPr lang="en-GB" sz="1200" b="1" dirty="0" smtClean="0"/>
          </a:p>
          <a:p>
            <a:endParaRPr lang="en-GB" sz="1200" b="1" dirty="0"/>
          </a:p>
          <a:p>
            <a:endParaRPr lang="en-GB" sz="1200" b="1" dirty="0" smtClean="0"/>
          </a:p>
          <a:p>
            <a:endParaRPr lang="en-GB" sz="1200" b="1" dirty="0"/>
          </a:p>
          <a:p>
            <a:endParaRPr lang="en-GB" sz="1200" b="1" dirty="0" smtClean="0"/>
          </a:p>
          <a:p>
            <a:endParaRPr lang="en-GB" sz="1200" b="1" dirty="0"/>
          </a:p>
          <a:p>
            <a:endParaRPr lang="en-GB" sz="1200" b="1" dirty="0" smtClean="0"/>
          </a:p>
          <a:p>
            <a:endParaRPr lang="en-GB" sz="1200" b="1" dirty="0"/>
          </a:p>
          <a:p>
            <a:endParaRPr lang="en-GB" sz="1200" b="1" dirty="0" smtClean="0"/>
          </a:p>
          <a:p>
            <a:endParaRPr lang="en-US" sz="1200" u="sng" dirty="0"/>
          </a:p>
          <a:p>
            <a:r>
              <a:rPr lang="en-GB" sz="1200" u="sng" dirty="0"/>
              <a:t>MANUFACTURING</a:t>
            </a:r>
            <a:endParaRPr lang="en-US" sz="1200" u="sng" dirty="0"/>
          </a:p>
          <a:p>
            <a:r>
              <a:rPr lang="en-GB" sz="1200" b="1" dirty="0"/>
              <a:t>COMPUTER-AIDED DESIGN</a:t>
            </a:r>
            <a:endParaRPr lang="en-US" sz="1200" dirty="0"/>
          </a:p>
          <a:p>
            <a:r>
              <a:rPr lang="en-GB" sz="1200" b="1" dirty="0"/>
              <a:t>COMPUTER-AIDED </a:t>
            </a:r>
            <a:r>
              <a:rPr lang="en-GB" sz="1200" b="1" dirty="0" smtClean="0"/>
              <a:t>MANUFACTURING</a:t>
            </a:r>
          </a:p>
          <a:p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973" y="2380257"/>
            <a:ext cx="2268863" cy="14488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781" y="3572159"/>
            <a:ext cx="2176092" cy="2176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5425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 smtClean="0"/>
              <a:t>Ringkasan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2624-46B6-4D4B-9218-95549906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Capaian</a:t>
            </a:r>
            <a:r>
              <a:rPr lang="en-US" b="1" u="sng" dirty="0"/>
              <a:t> </a:t>
            </a:r>
            <a:r>
              <a:rPr lang="en-US" b="1" u="sng" dirty="0" err="1" smtClean="0"/>
              <a:t>Pembelajaran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66D1E-9DCB-7D40-AF23-74C1480A5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5138" lvl="0" indent="-465138">
              <a:buFont typeface="+mj-lt"/>
              <a:buAutoNum type="arabicPeriod"/>
            </a:pPr>
            <a:r>
              <a:rPr lang="id-ID" dirty="0"/>
              <a:t>Komponen TI</a:t>
            </a:r>
            <a:endParaRPr lang="en-US" sz="1800" dirty="0"/>
          </a:p>
          <a:p>
            <a:pPr marL="465138" lvl="0" indent="-465138">
              <a:buFont typeface="+mj-lt"/>
              <a:buAutoNum type="arabicPeriod"/>
            </a:pPr>
            <a:r>
              <a:rPr lang="id-ID" dirty="0"/>
              <a:t>Keuntungan dan kekurangan penggunaan TI</a:t>
            </a:r>
            <a:endParaRPr lang="en-US" sz="1800" dirty="0"/>
          </a:p>
          <a:p>
            <a:pPr marL="465138" lvl="0" indent="-465138">
              <a:buFont typeface="+mj-lt"/>
              <a:buAutoNum type="arabicPeriod"/>
            </a:pPr>
            <a:r>
              <a:rPr lang="id-ID" dirty="0"/>
              <a:t>Aplikasi </a:t>
            </a:r>
            <a:r>
              <a:rPr lang="id-ID" dirty="0" smtClean="0"/>
              <a:t>TI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53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3600" dirty="0" err="1"/>
              <a:t>Komponen</a:t>
            </a:r>
            <a:r>
              <a:rPr lang="en-US" sz="3600" dirty="0"/>
              <a:t> </a:t>
            </a:r>
            <a:r>
              <a:rPr lang="en-US" sz="3600" dirty="0" err="1"/>
              <a:t>Penilaian</a:t>
            </a:r>
            <a:r>
              <a:rPr lang="en-US" sz="3600" dirty="0"/>
              <a:t>:</a:t>
            </a:r>
          </a:p>
          <a:p>
            <a:pPr marL="742950" lvl="0" indent="-514350">
              <a:buFont typeface="+mj-lt"/>
              <a:buAutoNum type="arabicPeriod"/>
            </a:pPr>
            <a:r>
              <a:rPr lang="en-US" dirty="0" err="1"/>
              <a:t>Kehadiran</a:t>
            </a:r>
            <a:r>
              <a:rPr lang="en-US" dirty="0"/>
              <a:t>/</a:t>
            </a:r>
            <a:r>
              <a:rPr lang="en-US" dirty="0" err="1"/>
              <a:t>Keaktifan</a:t>
            </a:r>
            <a:endParaRPr lang="en-US" dirty="0"/>
          </a:p>
          <a:p>
            <a:pPr marL="742950" lvl="0" indent="-514350">
              <a:buFont typeface="+mj-lt"/>
              <a:buAutoNum type="arabicPeriod"/>
            </a:pPr>
            <a:r>
              <a:rPr lang="en-US" dirty="0"/>
              <a:t>Quiz/</a:t>
            </a:r>
            <a:r>
              <a:rPr lang="en-US" dirty="0" err="1"/>
              <a:t>Tugas</a:t>
            </a:r>
            <a:endParaRPr lang="en-US" dirty="0"/>
          </a:p>
          <a:p>
            <a:pPr marL="742950" lvl="0" indent="-514350">
              <a:buFont typeface="+mj-lt"/>
              <a:buAutoNum type="arabicPeriod"/>
            </a:pPr>
            <a:r>
              <a:rPr lang="en-US" dirty="0"/>
              <a:t>UTS</a:t>
            </a:r>
          </a:p>
          <a:p>
            <a:pPr marL="742950" lvl="0" indent="-514350">
              <a:buFont typeface="+mj-lt"/>
              <a:buAutoNum type="arabicPeriod"/>
            </a:pPr>
            <a:r>
              <a:rPr lang="en-US" dirty="0"/>
              <a:t>UAS</a:t>
            </a:r>
          </a:p>
          <a:p>
            <a:pPr lvl="0"/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838200" y="5299472"/>
            <a:ext cx="6048672" cy="115212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4000" dirty="0" smtClean="0">
                <a:solidFill>
                  <a:schemeClr val="tx1"/>
                </a:solidFill>
                <a:effectLst/>
              </a:rPr>
              <a:t>VIDEO (LINK)</a:t>
            </a:r>
            <a:endParaRPr lang="en-US" sz="40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030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Komponen</a:t>
            </a:r>
            <a:r>
              <a:rPr lang="en-US" b="1" dirty="0"/>
              <a:t> </a:t>
            </a:r>
            <a:r>
              <a:rPr lang="en-US" b="1" dirty="0" smtClean="0"/>
              <a:t>TI</a:t>
            </a:r>
            <a:endParaRPr lang="en-US" dirty="0"/>
          </a:p>
        </p:txBody>
      </p:sp>
      <p:pic>
        <p:nvPicPr>
          <p:cNvPr id="4" name="Picture 2" descr="http://3.bp.blogspot.com/_xrpuUdyamOI/TL3Dju16oDI/AAAAAAAAE04/gg9HRTpIpeo/s1600/komponen+S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289" y="2351881"/>
            <a:ext cx="4634733" cy="40284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92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Komponen</a:t>
            </a:r>
            <a:r>
              <a:rPr lang="en-US" b="1" dirty="0"/>
              <a:t> </a:t>
            </a:r>
            <a:r>
              <a:rPr lang="en-US" b="1" dirty="0" smtClean="0"/>
              <a:t>TI</a:t>
            </a:r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204857"/>
              </p:ext>
            </p:extLst>
          </p:nvPr>
        </p:nvGraphicFramePr>
        <p:xfrm>
          <a:off x="4714693" y="2045990"/>
          <a:ext cx="4666157" cy="4602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Picture" r:id="rId3" imgW="5604091" imgH="5522280" progId="Word.Picture.8">
                  <p:embed/>
                </p:oleObj>
              </mc:Choice>
              <mc:Fallback>
                <p:oleObj name="Picture" r:id="rId3" imgW="5604091" imgH="5522280" progId="Word.Picture.8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693" y="2045990"/>
                        <a:ext cx="4666157" cy="4602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5938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Kategori</a:t>
            </a:r>
            <a:r>
              <a:rPr lang="en-US" b="1" dirty="0"/>
              <a:t> </a:t>
            </a:r>
            <a:r>
              <a:rPr lang="en-US" b="1" dirty="0" err="1" smtClean="0"/>
              <a:t>Komputer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257178"/>
            <a:ext cx="374441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SUPER COMPUTER</a:t>
            </a:r>
            <a:endParaRPr lang="en-US" u="sng" dirty="0"/>
          </a:p>
          <a:p>
            <a:r>
              <a:rPr lang="en-GB" sz="1400" b="1" dirty="0"/>
              <a:t>SIZE : occupy a full room of equipment</a:t>
            </a:r>
            <a:endParaRPr lang="en-US" sz="1400" dirty="0"/>
          </a:p>
          <a:p>
            <a:r>
              <a:rPr lang="en-GB" sz="1400" b="1" dirty="0"/>
              <a:t>SPEED : tens of thousands of processors</a:t>
            </a:r>
            <a:endParaRPr lang="en-US" sz="1400" dirty="0"/>
          </a:p>
          <a:p>
            <a:r>
              <a:rPr lang="en-GB" sz="1400" b="1" dirty="0"/>
              <a:t>STORAGE : extremely large (3.1 PB</a:t>
            </a:r>
            <a:r>
              <a:rPr lang="en-GB" sz="1400" b="1" dirty="0" smtClean="0"/>
              <a:t>)</a:t>
            </a:r>
          </a:p>
          <a:p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6672" y="2617490"/>
            <a:ext cx="4009161" cy="2943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4835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Kategori</a:t>
            </a:r>
            <a:r>
              <a:rPr lang="en-US" b="1" dirty="0"/>
              <a:t> </a:t>
            </a:r>
            <a:r>
              <a:rPr lang="en-US" b="1" dirty="0" err="1"/>
              <a:t>Komputer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988196"/>
            <a:ext cx="403244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GB" u="sng" dirty="0" smtClean="0"/>
              <a:t>MAIN FRAME</a:t>
            </a:r>
            <a:endParaRPr lang="en-US" u="sng" dirty="0"/>
          </a:p>
          <a:p>
            <a:r>
              <a:rPr lang="en-GB" sz="1400" b="1" dirty="0"/>
              <a:t>SIZE : occupy partial room to a full room of </a:t>
            </a:r>
            <a:endParaRPr lang="en-GB" sz="1400" b="1" dirty="0" smtClean="0"/>
          </a:p>
          <a:p>
            <a:r>
              <a:rPr lang="en-GB" sz="1400" b="1" dirty="0" smtClean="0"/>
              <a:t>equipment</a:t>
            </a:r>
            <a:endParaRPr lang="en-US" sz="1400" dirty="0"/>
          </a:p>
          <a:p>
            <a:r>
              <a:rPr lang="en-GB" sz="1400" b="1" dirty="0"/>
              <a:t>SPEED : dozens of processors</a:t>
            </a:r>
            <a:endParaRPr lang="en-US" sz="1400" dirty="0"/>
          </a:p>
          <a:p>
            <a:r>
              <a:rPr lang="en-GB" sz="1400" b="1" dirty="0"/>
              <a:t>STORAGE : very large &amp; addable </a:t>
            </a:r>
            <a:r>
              <a:rPr lang="en-GB" sz="1400" b="1" dirty="0" smtClean="0"/>
              <a:t>storage </a:t>
            </a:r>
          </a:p>
          <a:p>
            <a:r>
              <a:rPr lang="en-GB" sz="1400" b="1" dirty="0" smtClean="0"/>
              <a:t>(</a:t>
            </a:r>
            <a:r>
              <a:rPr lang="en-GB" sz="1400" b="1" dirty="0"/>
              <a:t>4.6 TB</a:t>
            </a:r>
            <a:r>
              <a:rPr lang="en-GB" sz="1400" b="1" dirty="0" smtClean="0"/>
              <a:t>)</a:t>
            </a:r>
          </a:p>
          <a:p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202" y="2509664"/>
            <a:ext cx="4440535" cy="3143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625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Kategori</a:t>
            </a:r>
            <a:r>
              <a:rPr lang="en-US" b="1" dirty="0"/>
              <a:t> </a:t>
            </a:r>
            <a:r>
              <a:rPr lang="en-US" b="1" dirty="0" err="1" smtClean="0"/>
              <a:t>Komputer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865512"/>
            <a:ext cx="255788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  <a:p>
            <a:r>
              <a:rPr lang="en-GB" sz="2000" u="sng" dirty="0"/>
              <a:t>PERSONAL COMPUTER</a:t>
            </a:r>
            <a:endParaRPr lang="en-US" sz="2000" u="sng" dirty="0"/>
          </a:p>
          <a:p>
            <a:r>
              <a:rPr lang="en-GB" sz="1600" b="1" dirty="0"/>
              <a:t>SIZE : fits on a desk</a:t>
            </a:r>
            <a:endParaRPr lang="en-US" sz="1600" dirty="0"/>
          </a:p>
          <a:p>
            <a:r>
              <a:rPr lang="en-GB" sz="1600" b="1" dirty="0"/>
              <a:t>SPEED </a:t>
            </a:r>
            <a:r>
              <a:rPr lang="en-GB" sz="1600" b="1"/>
              <a:t>: </a:t>
            </a:r>
            <a:r>
              <a:rPr lang="en-GB" sz="1600" b="1" smtClean="0"/>
              <a:t>single </a:t>
            </a:r>
            <a:r>
              <a:rPr lang="en-GB" sz="1600" b="1" dirty="0"/>
              <a:t>processor</a:t>
            </a:r>
            <a:endParaRPr lang="en-US" sz="1600" dirty="0"/>
          </a:p>
          <a:p>
            <a:r>
              <a:rPr lang="en-GB" sz="1600" b="1" dirty="0"/>
              <a:t>STORAGE : large (500GB</a:t>
            </a:r>
            <a:r>
              <a:rPr lang="en-GB" sz="1600" b="1" dirty="0" smtClean="0"/>
              <a:t>)</a:t>
            </a:r>
          </a:p>
          <a:p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0648" y="2577480"/>
            <a:ext cx="4063258" cy="2780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5454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Kategori</a:t>
            </a:r>
            <a:r>
              <a:rPr lang="en-US" b="1" dirty="0"/>
              <a:t> </a:t>
            </a:r>
            <a:r>
              <a:rPr lang="en-US" b="1" dirty="0" err="1" smtClean="0"/>
              <a:t>Komputer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301420"/>
            <a:ext cx="384913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MOBILE COMPUTER</a:t>
            </a:r>
            <a:endParaRPr lang="en-US" u="sng" dirty="0"/>
          </a:p>
          <a:p>
            <a:r>
              <a:rPr lang="en-GB" sz="1600" b="1" dirty="0"/>
              <a:t>SIZE : fits on your lap or in your hand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70" y="2088913"/>
            <a:ext cx="3672408" cy="3672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1779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288</Words>
  <Application>Microsoft Office PowerPoint</Application>
  <PresentationFormat>Widescreen</PresentationFormat>
  <Paragraphs>166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Adobe Fan Heiti Std B</vt:lpstr>
      <vt:lpstr>맑은 고딕</vt:lpstr>
      <vt:lpstr>Arial</vt:lpstr>
      <vt:lpstr>Brush Script Std</vt:lpstr>
      <vt:lpstr>Calibri</vt:lpstr>
      <vt:lpstr>Calibri Light</vt:lpstr>
      <vt:lpstr>Office Theme</vt:lpstr>
      <vt:lpstr>Picture</vt:lpstr>
      <vt:lpstr>Konsep dan Jenis  Teknologi Informasi</vt:lpstr>
      <vt:lpstr>Capaian Pembelajaran</vt:lpstr>
      <vt:lpstr>Pendahuluan</vt:lpstr>
      <vt:lpstr>Komponen TI</vt:lpstr>
      <vt:lpstr>Komponen TI</vt:lpstr>
      <vt:lpstr>Kategori Komputer</vt:lpstr>
      <vt:lpstr>Kategori Komputer</vt:lpstr>
      <vt:lpstr>Kategori Komputer</vt:lpstr>
      <vt:lpstr>Kategori Komputer</vt:lpstr>
      <vt:lpstr>Kategori Komputer</vt:lpstr>
      <vt:lpstr>Kategori Komputer</vt:lpstr>
      <vt:lpstr>Keuntungan Penggunaan TI</vt:lpstr>
      <vt:lpstr>Kelemahan Penggunaan TI</vt:lpstr>
      <vt:lpstr>Aplikasi TI</vt:lpstr>
      <vt:lpstr>Aplikasi TI</vt:lpstr>
      <vt:lpstr>Aplikasi TI</vt:lpstr>
      <vt:lpstr>Aplikasi TI</vt:lpstr>
      <vt:lpstr>Aplikasi TI</vt:lpstr>
      <vt:lpstr>Ringkasan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Hendy</dc:creator>
  <cp:lastModifiedBy>Nafisatul Hasanah</cp:lastModifiedBy>
  <cp:revision>63</cp:revision>
  <dcterms:created xsi:type="dcterms:W3CDTF">2019-10-17T04:58:05Z</dcterms:created>
  <dcterms:modified xsi:type="dcterms:W3CDTF">2019-10-28T09:33:29Z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1886339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S8.2.3</vt:lpwstr>
  </property>
</Properties>
</file>