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1" r:id="rId2"/>
    <p:sldId id="310" r:id="rId3"/>
    <p:sldId id="322" r:id="rId4"/>
    <p:sldId id="312" r:id="rId5"/>
    <p:sldId id="314" r:id="rId6"/>
    <p:sldId id="316" r:id="rId7"/>
    <p:sldId id="321" r:id="rId8"/>
    <p:sldId id="315" r:id="rId9"/>
    <p:sldId id="317" r:id="rId10"/>
    <p:sldId id="318" r:id="rId11"/>
    <p:sldId id="319" r:id="rId12"/>
    <p:sldId id="32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E8B6"/>
    <a:srgbClr val="1CACCE"/>
    <a:srgbClr val="A5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wnloads\Sql%20Proj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Dell\Downloads\Sql%20Projec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Dell\Downloads\Sql%20Projec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Dell\Downloads\Sql%20Project.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Dell\Downloads\Sql%20Project.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Dell\Downloads\Sql%20Project.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Dell\Downloads\Sql%20Project.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Dell\Downloads\Sql%20Project.xlsx" TargetMode="External"/><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ownloads\Sql%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ownloads\Sql%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ownloads\Sql%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Desktop\Ahmad%20Assing\1%20SqL%20Project\Sql%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l\Desktop\Ahmad%20Assing\1%20SqL%20Project\Sql%20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ell\Downloads\Sql%20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ell\Downloads\Sql%20Projec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ell\Downloads\Sql%20Projec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a:t>City</a:t>
            </a:r>
            <a:r>
              <a:rPr lang="en-US" sz="1200" baseline="0"/>
              <a:t> Wise AVG Acceptance and AVG Response Rate</a:t>
            </a:r>
            <a:endParaRPr lang="en-US" sz="120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 1'!$B$11</c:f>
              <c:strCache>
                <c:ptCount val="1"/>
                <c:pt idx="0">
                  <c:v>Other Hosts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'q 1'!$C$9:$F$10</c:f>
              <c:multiLvlStrCache>
                <c:ptCount val="4"/>
                <c:lvl>
                  <c:pt idx="0">
                    <c:v>AVG AcceptanceRate</c:v>
                  </c:pt>
                  <c:pt idx="1">
                    <c:v>AVG ResponseRate</c:v>
                  </c:pt>
                  <c:pt idx="2">
                    <c:v>AVG AcceptanceRate</c:v>
                  </c:pt>
                  <c:pt idx="3">
                    <c:v>AVG ResponseRate</c:v>
                  </c:pt>
                </c:lvl>
                <c:lvl>
                  <c:pt idx="0">
                    <c:v>Austin</c:v>
                  </c:pt>
                  <c:pt idx="2">
                    <c:v>Dallas</c:v>
                  </c:pt>
                </c:lvl>
              </c:multiLvlStrCache>
            </c:multiLvlStrRef>
          </c:cat>
          <c:val>
            <c:numRef>
              <c:f>'q 1'!$C$11:$F$11</c:f>
              <c:numCache>
                <c:formatCode>General</c:formatCode>
                <c:ptCount val="4"/>
                <c:pt idx="0">
                  <c:v>77.38</c:v>
                </c:pt>
                <c:pt idx="1">
                  <c:v>92.7</c:v>
                </c:pt>
                <c:pt idx="2">
                  <c:v>86.85</c:v>
                </c:pt>
                <c:pt idx="3">
                  <c:v>93.99</c:v>
                </c:pt>
              </c:numCache>
            </c:numRef>
          </c:val>
          <c:extLst>
            <c:ext xmlns:c16="http://schemas.microsoft.com/office/drawing/2014/chart" uri="{C3380CC4-5D6E-409C-BE32-E72D297353CC}">
              <c16:uniqueId val="{00000000-B50E-4388-B984-441AA78DF6A2}"/>
            </c:ext>
          </c:extLst>
        </c:ser>
        <c:ser>
          <c:idx val="1"/>
          <c:order val="1"/>
          <c:tx>
            <c:strRef>
              <c:f>'q 1'!$B$12</c:f>
              <c:strCache>
                <c:ptCount val="1"/>
                <c:pt idx="0">
                  <c:v>Super Hosts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'q 1'!$C$9:$F$10</c:f>
              <c:multiLvlStrCache>
                <c:ptCount val="4"/>
                <c:lvl>
                  <c:pt idx="0">
                    <c:v>AVG AcceptanceRate</c:v>
                  </c:pt>
                  <c:pt idx="1">
                    <c:v>AVG ResponseRate</c:v>
                  </c:pt>
                  <c:pt idx="2">
                    <c:v>AVG AcceptanceRate</c:v>
                  </c:pt>
                  <c:pt idx="3">
                    <c:v>AVG ResponseRate</c:v>
                  </c:pt>
                </c:lvl>
                <c:lvl>
                  <c:pt idx="0">
                    <c:v>Austin</c:v>
                  </c:pt>
                  <c:pt idx="2">
                    <c:v>Dallas</c:v>
                  </c:pt>
                </c:lvl>
              </c:multiLvlStrCache>
            </c:multiLvlStrRef>
          </c:cat>
          <c:val>
            <c:numRef>
              <c:f>'q 1'!$C$12:$F$12</c:f>
              <c:numCache>
                <c:formatCode>General</c:formatCode>
                <c:ptCount val="4"/>
                <c:pt idx="0">
                  <c:v>92.11</c:v>
                </c:pt>
                <c:pt idx="1">
                  <c:v>98.94</c:v>
                </c:pt>
                <c:pt idx="2">
                  <c:v>95.46</c:v>
                </c:pt>
                <c:pt idx="3">
                  <c:v>98.58</c:v>
                </c:pt>
              </c:numCache>
            </c:numRef>
          </c:val>
          <c:extLst>
            <c:ext xmlns:c16="http://schemas.microsoft.com/office/drawing/2014/chart" uri="{C3380CC4-5D6E-409C-BE32-E72D297353CC}">
              <c16:uniqueId val="{00000001-B50E-4388-B984-441AA78DF6A2}"/>
            </c:ext>
          </c:extLst>
        </c:ser>
        <c:dLbls>
          <c:dLblPos val="outEnd"/>
          <c:showLegendKey val="0"/>
          <c:showVal val="1"/>
          <c:showCatName val="0"/>
          <c:showSerName val="0"/>
          <c:showPercent val="0"/>
          <c:showBubbleSize val="0"/>
        </c:dLbls>
        <c:gapWidth val="219"/>
        <c:overlap val="-27"/>
        <c:axId val="570737599"/>
        <c:axId val="570735935"/>
      </c:barChart>
      <c:catAx>
        <c:axId val="5707375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0735935"/>
        <c:crosses val="autoZero"/>
        <c:auto val="1"/>
        <c:lblAlgn val="ctr"/>
        <c:lblOffset val="100"/>
        <c:noMultiLvlLbl val="0"/>
      </c:catAx>
      <c:valAx>
        <c:axId val="5707359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07375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baseline="0">
                <a:effectLst/>
              </a:rPr>
              <a:t>Dallas Property % </a:t>
            </a:r>
            <a:endParaRPr lang="en-IN"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609492563429571"/>
          <c:y val="0.17171296296296296"/>
          <c:w val="0.85334951881014875"/>
          <c:h val="0.69317913385826768"/>
        </c:manualLayout>
      </c:layout>
      <c:barChart>
        <c:barDir val="col"/>
        <c:grouping val="clustered"/>
        <c:varyColors val="0"/>
        <c:ser>
          <c:idx val="0"/>
          <c:order val="0"/>
          <c:tx>
            <c:strRef>
              <c:f>'q4'!$L$3</c:f>
              <c:strCache>
                <c:ptCount val="1"/>
                <c:pt idx="0">
                  <c:v>Other host</c:v>
                </c:pt>
              </c:strCache>
            </c:strRef>
          </c:tx>
          <c:spPr>
            <a:solidFill>
              <a:schemeClr val="accent5">
                <a:lumMod val="40000"/>
                <a:lumOff val="60000"/>
              </a:schemeClr>
            </a:solidFill>
            <a:ln>
              <a:noFill/>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'q4'!$M$2:$P$2</c:f>
              <c:strCache>
                <c:ptCount val="4"/>
                <c:pt idx="0">
                  <c:v>Entire guesthouse</c:v>
                </c:pt>
                <c:pt idx="1">
                  <c:v>Entire townhouse</c:v>
                </c:pt>
                <c:pt idx="2">
                  <c:v>Entire home</c:v>
                </c:pt>
                <c:pt idx="3">
                  <c:v>Private accomodations</c:v>
                </c:pt>
              </c:strCache>
            </c:strRef>
          </c:cat>
          <c:val>
            <c:numRef>
              <c:f>'q4'!$M$3:$P$3</c:f>
              <c:numCache>
                <c:formatCode>0.00%</c:formatCode>
                <c:ptCount val="4"/>
                <c:pt idx="0">
                  <c:v>0.34375</c:v>
                </c:pt>
                <c:pt idx="1">
                  <c:v>0.54085603112840464</c:v>
                </c:pt>
                <c:pt idx="2">
                  <c:v>0.58432087511394715</c:v>
                </c:pt>
                <c:pt idx="3">
                  <c:v>0.65894039735099341</c:v>
                </c:pt>
              </c:numCache>
            </c:numRef>
          </c:val>
          <c:extLst>
            <c:ext xmlns:c16="http://schemas.microsoft.com/office/drawing/2014/chart" uri="{C3380CC4-5D6E-409C-BE32-E72D297353CC}">
              <c16:uniqueId val="{00000000-D499-4059-BE57-7EE9B3ECBA90}"/>
            </c:ext>
          </c:extLst>
        </c:ser>
        <c:ser>
          <c:idx val="1"/>
          <c:order val="1"/>
          <c:tx>
            <c:strRef>
              <c:f>'q4'!$L$4</c:f>
              <c:strCache>
                <c:ptCount val="1"/>
                <c:pt idx="0">
                  <c:v>Super host</c:v>
                </c:pt>
              </c:strCache>
            </c:strRef>
          </c:tx>
          <c:spPr>
            <a:solidFill>
              <a:schemeClr val="accent5">
                <a:lumMod val="75000"/>
              </a:schemeClr>
            </a:solidFill>
            <a:ln>
              <a:noFill/>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'q4'!$M$2:$P$2</c:f>
              <c:strCache>
                <c:ptCount val="4"/>
                <c:pt idx="0">
                  <c:v>Entire guesthouse</c:v>
                </c:pt>
                <c:pt idx="1">
                  <c:v>Entire townhouse</c:v>
                </c:pt>
                <c:pt idx="2">
                  <c:v>Entire home</c:v>
                </c:pt>
                <c:pt idx="3">
                  <c:v>Private accomodations</c:v>
                </c:pt>
              </c:strCache>
            </c:strRef>
          </c:cat>
          <c:val>
            <c:numRef>
              <c:f>'q4'!$M$4:$P$4</c:f>
              <c:numCache>
                <c:formatCode>0.00%</c:formatCode>
                <c:ptCount val="4"/>
                <c:pt idx="0">
                  <c:v>0.65625</c:v>
                </c:pt>
                <c:pt idx="1">
                  <c:v>0.45914396887159531</c:v>
                </c:pt>
                <c:pt idx="2">
                  <c:v>0.41567912488605285</c:v>
                </c:pt>
                <c:pt idx="3">
                  <c:v>0.34105960264900664</c:v>
                </c:pt>
              </c:numCache>
            </c:numRef>
          </c:val>
          <c:extLst>
            <c:ext xmlns:c16="http://schemas.microsoft.com/office/drawing/2014/chart" uri="{C3380CC4-5D6E-409C-BE32-E72D297353CC}">
              <c16:uniqueId val="{00000001-D499-4059-BE57-7EE9B3ECBA90}"/>
            </c:ext>
          </c:extLst>
        </c:ser>
        <c:dLbls>
          <c:dLblPos val="outEnd"/>
          <c:showLegendKey val="0"/>
          <c:showVal val="1"/>
          <c:showCatName val="0"/>
          <c:showSerName val="0"/>
          <c:showPercent val="0"/>
          <c:showBubbleSize val="0"/>
        </c:dLbls>
        <c:gapWidth val="219"/>
        <c:overlap val="-27"/>
        <c:axId val="650662591"/>
        <c:axId val="650660095"/>
      </c:barChart>
      <c:catAx>
        <c:axId val="650662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0660095"/>
        <c:crosses val="autoZero"/>
        <c:auto val="1"/>
        <c:lblAlgn val="ctr"/>
        <c:lblOffset val="100"/>
        <c:noMultiLvlLbl val="0"/>
      </c:catAx>
      <c:valAx>
        <c:axId val="650660095"/>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0662591"/>
        <c:crosses val="autoZero"/>
        <c:crossBetween val="between"/>
      </c:valAx>
      <c:spPr>
        <a:noFill/>
        <a:ln>
          <a:noFill/>
        </a:ln>
        <a:effectLst/>
      </c:spPr>
    </c:plotArea>
    <c:legend>
      <c:legendPos val="b"/>
      <c:layout>
        <c:manualLayout>
          <c:xMode val="edge"/>
          <c:yMode val="edge"/>
          <c:x val="0.74453696412948378"/>
          <c:y val="5.2077865266841631E-3"/>
          <c:w val="0.25515419947506562"/>
          <c:h val="6.694189268008166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 Project.xlsx]q5!PivotTable66</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Austin </a:t>
            </a:r>
          </a:p>
          <a:p>
            <a:pPr>
              <a:defRPr sz="1400" b="0" i="0" u="none" strike="noStrike" kern="1200" spc="0" baseline="0">
                <a:solidFill>
                  <a:schemeClr val="tx1">
                    <a:lumMod val="65000"/>
                    <a:lumOff val="35000"/>
                  </a:schemeClr>
                </a:solidFill>
                <a:latin typeface="+mn-lt"/>
                <a:ea typeface="+mn-ea"/>
                <a:cs typeface="+mn-cs"/>
              </a:defRPr>
            </a:pPr>
            <a:r>
              <a:rPr lang="en-IN" sz="1050" baseline="0"/>
              <a:t>Availability Average  Price </a:t>
            </a:r>
            <a:endParaRPr lang="en-IN" sz="1050"/>
          </a:p>
        </c:rich>
      </c:tx>
      <c:layout>
        <c:manualLayout>
          <c:xMode val="edge"/>
          <c:yMode val="edge"/>
          <c:x val="0.26459057900447958"/>
          <c:y val="8.23126275882181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9765353479923598E-2"/>
          <c:y val="0.14249781277340332"/>
          <c:w val="0.91010498687664043"/>
          <c:h val="0.75575313502478858"/>
        </c:manualLayout>
      </c:layout>
      <c:barChart>
        <c:barDir val="col"/>
        <c:grouping val="clustered"/>
        <c:varyColors val="0"/>
        <c:ser>
          <c:idx val="0"/>
          <c:order val="0"/>
          <c:tx>
            <c:strRef>
              <c:f>'q5'!$C$15:$C$16</c:f>
              <c:strCache>
                <c:ptCount val="1"/>
                <c:pt idx="0">
                  <c:v>Other Host</c:v>
                </c:pt>
              </c:strCache>
            </c:strRef>
          </c:tx>
          <c:spPr>
            <a:solidFill>
              <a:srgbClr val="A5EBF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'q5'!$B$17:$B$19</c:f>
              <c:strCache>
                <c:ptCount val="2"/>
                <c:pt idx="0">
                  <c:v>2022</c:v>
                </c:pt>
                <c:pt idx="1">
                  <c:v>2023</c:v>
                </c:pt>
              </c:strCache>
            </c:strRef>
          </c:cat>
          <c:val>
            <c:numRef>
              <c:f>'q5'!$C$17:$C$19</c:f>
              <c:numCache>
                <c:formatCode>General</c:formatCode>
                <c:ptCount val="2"/>
                <c:pt idx="0">
                  <c:v>406.51</c:v>
                </c:pt>
                <c:pt idx="1">
                  <c:v>421.67</c:v>
                </c:pt>
              </c:numCache>
            </c:numRef>
          </c:val>
          <c:extLst>
            <c:ext xmlns:c16="http://schemas.microsoft.com/office/drawing/2014/chart" uri="{C3380CC4-5D6E-409C-BE32-E72D297353CC}">
              <c16:uniqueId val="{00000000-E9ED-46F1-9592-1522D8F43FF2}"/>
            </c:ext>
          </c:extLst>
        </c:ser>
        <c:ser>
          <c:idx val="1"/>
          <c:order val="1"/>
          <c:tx>
            <c:strRef>
              <c:f>'q5'!$D$15:$D$16</c:f>
              <c:strCache>
                <c:ptCount val="1"/>
                <c:pt idx="0">
                  <c:v>Super Host</c:v>
                </c:pt>
              </c:strCache>
            </c:strRef>
          </c:tx>
          <c:spPr>
            <a:solidFill>
              <a:srgbClr val="1CACCE"/>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'q5'!$B$17:$B$19</c:f>
              <c:strCache>
                <c:ptCount val="2"/>
                <c:pt idx="0">
                  <c:v>2022</c:v>
                </c:pt>
                <c:pt idx="1">
                  <c:v>2023</c:v>
                </c:pt>
              </c:strCache>
            </c:strRef>
          </c:cat>
          <c:val>
            <c:numRef>
              <c:f>'q5'!$D$17:$D$19</c:f>
              <c:numCache>
                <c:formatCode>General</c:formatCode>
                <c:ptCount val="2"/>
                <c:pt idx="0">
                  <c:v>405.67</c:v>
                </c:pt>
                <c:pt idx="1">
                  <c:v>414.78</c:v>
                </c:pt>
              </c:numCache>
            </c:numRef>
          </c:val>
          <c:extLst>
            <c:ext xmlns:c16="http://schemas.microsoft.com/office/drawing/2014/chart" uri="{C3380CC4-5D6E-409C-BE32-E72D297353CC}">
              <c16:uniqueId val="{00000001-E9ED-46F1-9592-1522D8F43FF2}"/>
            </c:ext>
          </c:extLst>
        </c:ser>
        <c:dLbls>
          <c:dLblPos val="outEnd"/>
          <c:showLegendKey val="0"/>
          <c:showVal val="1"/>
          <c:showCatName val="0"/>
          <c:showSerName val="0"/>
          <c:showPercent val="0"/>
          <c:showBubbleSize val="0"/>
        </c:dLbls>
        <c:gapWidth val="219"/>
        <c:overlap val="-27"/>
        <c:axId val="363993055"/>
        <c:axId val="363994303"/>
      </c:barChart>
      <c:catAx>
        <c:axId val="3639930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3994303"/>
        <c:crosses val="autoZero"/>
        <c:auto val="1"/>
        <c:lblAlgn val="ctr"/>
        <c:lblOffset val="100"/>
        <c:noMultiLvlLbl val="0"/>
      </c:catAx>
      <c:valAx>
        <c:axId val="36399430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3993055"/>
        <c:crosses val="autoZero"/>
        <c:crossBetween val="between"/>
      </c:valAx>
      <c:spPr>
        <a:noFill/>
        <a:ln>
          <a:noFill/>
        </a:ln>
        <a:effectLst/>
      </c:spPr>
    </c:plotArea>
    <c:legend>
      <c:legendPos val="r"/>
      <c:layout>
        <c:manualLayout>
          <c:xMode val="edge"/>
          <c:yMode val="edge"/>
          <c:x val="0.66301998919502969"/>
          <c:y val="8.6114756488772058E-3"/>
          <c:w val="0.30456509994597514"/>
          <c:h val="0.1170359434237386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 Project.xlsx]q5!PivotTable68</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0" i="0" baseline="0">
                <a:effectLst/>
              </a:rPr>
              <a:t>Dallas</a:t>
            </a:r>
            <a:r>
              <a:rPr lang="en-IN" sz="1800" b="0" i="0" baseline="0">
                <a:effectLst/>
              </a:rPr>
              <a:t> </a:t>
            </a:r>
            <a:endParaRPr lang="en-IN">
              <a:effectLst/>
            </a:endParaRPr>
          </a:p>
          <a:p>
            <a:pPr>
              <a:defRPr sz="1400" b="0" i="0" u="none" strike="noStrike" kern="1200" spc="0" baseline="0">
                <a:solidFill>
                  <a:schemeClr val="tx1">
                    <a:lumMod val="65000"/>
                    <a:lumOff val="35000"/>
                  </a:schemeClr>
                </a:solidFill>
                <a:latin typeface="+mn-lt"/>
                <a:ea typeface="+mn-ea"/>
                <a:cs typeface="+mn-cs"/>
              </a:defRPr>
            </a:pPr>
            <a:r>
              <a:rPr lang="en-IN" sz="1200" b="0" i="0" baseline="0">
                <a:effectLst/>
              </a:rPr>
              <a:t>Availability Average  Price</a:t>
            </a:r>
            <a:r>
              <a:rPr lang="en-IN" sz="1800" b="0" i="0" baseline="0">
                <a:effectLst/>
              </a:rPr>
              <a:t> </a:t>
            </a:r>
            <a:endParaRPr lang="en-IN">
              <a:effectLst/>
            </a:endParaRPr>
          </a:p>
          <a:p>
            <a:pPr>
              <a:defRPr sz="1400" b="0" i="0" u="none" strike="noStrike" kern="1200" spc="0" baseline="0">
                <a:solidFill>
                  <a:schemeClr val="tx1">
                    <a:lumMod val="65000"/>
                    <a:lumOff val="35000"/>
                  </a:schemeClr>
                </a:solidFill>
                <a:latin typeface="+mn-lt"/>
                <a:ea typeface="+mn-ea"/>
                <a:cs typeface="+mn-cs"/>
              </a:defRPr>
            </a:pPr>
            <a:endParaRPr lang="en-IN"/>
          </a:p>
        </c:rich>
      </c:tx>
      <c:layout>
        <c:manualLayout>
          <c:xMode val="edge"/>
          <c:yMode val="edge"/>
          <c:x val="0.2619592843616067"/>
          <c:y val="3.6089238845144356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5235057643111072E-2"/>
          <c:y val="0.14249781277340332"/>
          <c:w val="0.90696430944549655"/>
          <c:h val="0.77325094779819192"/>
        </c:manualLayout>
      </c:layout>
      <c:barChart>
        <c:barDir val="col"/>
        <c:grouping val="clustered"/>
        <c:varyColors val="0"/>
        <c:ser>
          <c:idx val="0"/>
          <c:order val="0"/>
          <c:tx>
            <c:strRef>
              <c:f>'q5'!$P$17:$P$18</c:f>
              <c:strCache>
                <c:ptCount val="1"/>
                <c:pt idx="0">
                  <c:v>Other Host</c:v>
                </c:pt>
              </c:strCache>
            </c:strRef>
          </c:tx>
          <c:spPr>
            <a:solidFill>
              <a:schemeClr val="accent5">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'q5'!$O$19:$O$21</c:f>
              <c:strCache>
                <c:ptCount val="2"/>
                <c:pt idx="0">
                  <c:v>2022</c:v>
                </c:pt>
                <c:pt idx="1">
                  <c:v>2023</c:v>
                </c:pt>
              </c:strCache>
            </c:strRef>
          </c:cat>
          <c:val>
            <c:numRef>
              <c:f>'q5'!$P$19:$P$21</c:f>
              <c:numCache>
                <c:formatCode>General</c:formatCode>
                <c:ptCount val="2"/>
                <c:pt idx="0">
                  <c:v>162.4</c:v>
                </c:pt>
                <c:pt idx="1">
                  <c:v>155.74</c:v>
                </c:pt>
              </c:numCache>
            </c:numRef>
          </c:val>
          <c:extLst>
            <c:ext xmlns:c16="http://schemas.microsoft.com/office/drawing/2014/chart" uri="{C3380CC4-5D6E-409C-BE32-E72D297353CC}">
              <c16:uniqueId val="{00000000-0098-45D5-9164-E47B935446F9}"/>
            </c:ext>
          </c:extLst>
        </c:ser>
        <c:ser>
          <c:idx val="1"/>
          <c:order val="1"/>
          <c:tx>
            <c:strRef>
              <c:f>'q5'!$Q$17:$Q$18</c:f>
              <c:strCache>
                <c:ptCount val="1"/>
                <c:pt idx="0">
                  <c:v>Super Host</c:v>
                </c:pt>
              </c:strCache>
            </c:strRef>
          </c:tx>
          <c:spPr>
            <a:solidFill>
              <a:schemeClr val="accent5">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'q5'!$O$19:$O$21</c:f>
              <c:strCache>
                <c:ptCount val="2"/>
                <c:pt idx="0">
                  <c:v>2022</c:v>
                </c:pt>
                <c:pt idx="1">
                  <c:v>2023</c:v>
                </c:pt>
              </c:strCache>
            </c:strRef>
          </c:cat>
          <c:val>
            <c:numRef>
              <c:f>'q5'!$Q$19:$Q$21</c:f>
              <c:numCache>
                <c:formatCode>General</c:formatCode>
                <c:ptCount val="2"/>
                <c:pt idx="0">
                  <c:v>198.54</c:v>
                </c:pt>
                <c:pt idx="1">
                  <c:v>201.68</c:v>
                </c:pt>
              </c:numCache>
            </c:numRef>
          </c:val>
          <c:extLst>
            <c:ext xmlns:c16="http://schemas.microsoft.com/office/drawing/2014/chart" uri="{C3380CC4-5D6E-409C-BE32-E72D297353CC}">
              <c16:uniqueId val="{00000001-0098-45D5-9164-E47B935446F9}"/>
            </c:ext>
          </c:extLst>
        </c:ser>
        <c:dLbls>
          <c:dLblPos val="outEnd"/>
          <c:showLegendKey val="0"/>
          <c:showVal val="1"/>
          <c:showCatName val="0"/>
          <c:showSerName val="0"/>
          <c:showPercent val="0"/>
          <c:showBubbleSize val="0"/>
        </c:dLbls>
        <c:gapWidth val="219"/>
        <c:overlap val="-27"/>
        <c:axId val="569570399"/>
        <c:axId val="569579135"/>
      </c:barChart>
      <c:catAx>
        <c:axId val="569570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9579135"/>
        <c:crosses val="autoZero"/>
        <c:auto val="1"/>
        <c:lblAlgn val="ctr"/>
        <c:lblOffset val="100"/>
        <c:noMultiLvlLbl val="0"/>
      </c:catAx>
      <c:valAx>
        <c:axId val="5695791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9570399"/>
        <c:crosses val="autoZero"/>
        <c:crossBetween val="between"/>
      </c:valAx>
      <c:spPr>
        <a:noFill/>
        <a:ln>
          <a:noFill/>
        </a:ln>
        <a:effectLst/>
      </c:spPr>
    </c:plotArea>
    <c:legend>
      <c:legendPos val="r"/>
      <c:layout>
        <c:manualLayout>
          <c:xMode val="edge"/>
          <c:yMode val="edge"/>
          <c:x val="0.7006944444444444"/>
          <c:y val="3.6389253426654979E-2"/>
          <c:w val="0.25208333333333333"/>
          <c:h val="0.11240631379410905"/>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0" i="0" baseline="0">
                <a:effectLst/>
              </a:rPr>
              <a:t>City Wise AVG Acceptance and AVG Response Rate</a:t>
            </a:r>
            <a:endParaRPr lang="en-IN" sz="1200">
              <a:effectLst/>
            </a:endParaRPr>
          </a:p>
        </c:rich>
      </c:tx>
      <c:layout>
        <c:manualLayout>
          <c:xMode val="edge"/>
          <c:yMode val="edge"/>
          <c:x val="2.463188976377953E-2"/>
          <c:y val="2.7777777777777776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247594050743659E-2"/>
          <c:y val="0.15319444444444447"/>
          <c:w val="0.90286351706036749"/>
          <c:h val="0.63439085739282586"/>
        </c:manualLayout>
      </c:layout>
      <c:barChart>
        <c:barDir val="col"/>
        <c:grouping val="clustered"/>
        <c:varyColors val="0"/>
        <c:ser>
          <c:idx val="0"/>
          <c:order val="0"/>
          <c:tx>
            <c:strRef>
              <c:f>'q6'!$B$9</c:f>
              <c:strCache>
                <c:ptCount val="1"/>
                <c:pt idx="0">
                  <c:v>Foreign_Host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'q6'!$C$7:$F$8</c:f>
              <c:multiLvlStrCache>
                <c:ptCount val="4"/>
                <c:lvl>
                  <c:pt idx="0">
                    <c:v>AVG of AcceptanceRate</c:v>
                  </c:pt>
                  <c:pt idx="1">
                    <c:v>AVG of ResponseRate</c:v>
                  </c:pt>
                  <c:pt idx="2">
                    <c:v>AVG of AcceptanceRate</c:v>
                  </c:pt>
                  <c:pt idx="3">
                    <c:v>AVG of ResponseRate</c:v>
                  </c:pt>
                </c:lvl>
                <c:lvl>
                  <c:pt idx="0">
                    <c:v>Austin</c:v>
                  </c:pt>
                  <c:pt idx="2">
                    <c:v>Dallas</c:v>
                  </c:pt>
                </c:lvl>
              </c:multiLvlStrCache>
            </c:multiLvlStrRef>
          </c:cat>
          <c:val>
            <c:numRef>
              <c:f>'q6'!$C$9:$F$9</c:f>
              <c:numCache>
                <c:formatCode>General</c:formatCode>
                <c:ptCount val="4"/>
                <c:pt idx="0">
                  <c:v>84.36</c:v>
                </c:pt>
                <c:pt idx="1">
                  <c:v>94.57</c:v>
                </c:pt>
                <c:pt idx="2">
                  <c:v>90.36</c:v>
                </c:pt>
                <c:pt idx="3">
                  <c:v>95.56</c:v>
                </c:pt>
              </c:numCache>
            </c:numRef>
          </c:val>
          <c:extLst>
            <c:ext xmlns:c16="http://schemas.microsoft.com/office/drawing/2014/chart" uri="{C3380CC4-5D6E-409C-BE32-E72D297353CC}">
              <c16:uniqueId val="{00000000-12C1-4E79-8EFE-0C4CE803A208}"/>
            </c:ext>
          </c:extLst>
        </c:ser>
        <c:ser>
          <c:idx val="1"/>
          <c:order val="1"/>
          <c:tx>
            <c:strRef>
              <c:f>'q6'!$B$10</c:f>
              <c:strCache>
                <c:ptCount val="1"/>
                <c:pt idx="0">
                  <c:v>Local_Host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'q6'!$C$7:$F$8</c:f>
              <c:multiLvlStrCache>
                <c:ptCount val="4"/>
                <c:lvl>
                  <c:pt idx="0">
                    <c:v>AVG of AcceptanceRate</c:v>
                  </c:pt>
                  <c:pt idx="1">
                    <c:v>AVG of ResponseRate</c:v>
                  </c:pt>
                  <c:pt idx="2">
                    <c:v>AVG of AcceptanceRate</c:v>
                  </c:pt>
                  <c:pt idx="3">
                    <c:v>AVG of ResponseRate</c:v>
                  </c:pt>
                </c:lvl>
                <c:lvl>
                  <c:pt idx="0">
                    <c:v>Austin</c:v>
                  </c:pt>
                  <c:pt idx="2">
                    <c:v>Dallas</c:v>
                  </c:pt>
                </c:lvl>
              </c:multiLvlStrCache>
            </c:multiLvlStrRef>
          </c:cat>
          <c:val>
            <c:numRef>
              <c:f>'q6'!$C$10:$F$10</c:f>
              <c:numCache>
                <c:formatCode>General</c:formatCode>
                <c:ptCount val="4"/>
                <c:pt idx="0">
                  <c:v>83.95</c:v>
                </c:pt>
                <c:pt idx="1">
                  <c:v>96.1</c:v>
                </c:pt>
                <c:pt idx="2">
                  <c:v>89.47</c:v>
                </c:pt>
                <c:pt idx="3">
                  <c:v>95.79</c:v>
                </c:pt>
              </c:numCache>
            </c:numRef>
          </c:val>
          <c:extLst>
            <c:ext xmlns:c16="http://schemas.microsoft.com/office/drawing/2014/chart" uri="{C3380CC4-5D6E-409C-BE32-E72D297353CC}">
              <c16:uniqueId val="{00000001-12C1-4E79-8EFE-0C4CE803A208}"/>
            </c:ext>
          </c:extLst>
        </c:ser>
        <c:dLbls>
          <c:dLblPos val="outEnd"/>
          <c:showLegendKey val="0"/>
          <c:showVal val="1"/>
          <c:showCatName val="0"/>
          <c:showSerName val="0"/>
          <c:showPercent val="0"/>
          <c:showBubbleSize val="0"/>
        </c:dLbls>
        <c:gapWidth val="219"/>
        <c:overlap val="-27"/>
        <c:axId val="569584543"/>
        <c:axId val="569564159"/>
      </c:barChart>
      <c:catAx>
        <c:axId val="569584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9564159"/>
        <c:crosses val="autoZero"/>
        <c:auto val="1"/>
        <c:lblAlgn val="ctr"/>
        <c:lblOffset val="100"/>
        <c:noMultiLvlLbl val="0"/>
      </c:catAx>
      <c:valAx>
        <c:axId val="56956415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9584543"/>
        <c:crosses val="autoZero"/>
        <c:crossBetween val="between"/>
      </c:valAx>
      <c:spPr>
        <a:noFill/>
        <a:ln>
          <a:noFill/>
        </a:ln>
        <a:effectLst/>
      </c:spPr>
    </c:plotArea>
    <c:legend>
      <c:legendPos val="b"/>
      <c:layout>
        <c:manualLayout>
          <c:xMode val="edge"/>
          <c:yMode val="edge"/>
          <c:x val="0.69245227298932388"/>
          <c:y val="4.4169218431029431E-2"/>
          <c:w val="0.30685826495579677"/>
          <c:h val="0.1084587175277656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1400" b="0" i="0" baseline="0">
                <a:effectLst/>
              </a:rPr>
              <a:t>% of host has Profile pic and id verified</a:t>
            </a:r>
            <a:endParaRPr lang="en-IN" sz="1400">
              <a:effectLst/>
            </a:endParaRPr>
          </a:p>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IN" sz="1400"/>
          </a:p>
        </c:rich>
      </c:tx>
      <c:layout>
        <c:manualLayout>
          <c:xMode val="edge"/>
          <c:yMode val="edge"/>
          <c:x val="0.1031456692913386"/>
          <c:y val="3.7037037037037035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manualLayout>
          <c:layoutTarget val="inner"/>
          <c:xMode val="edge"/>
          <c:yMode val="edge"/>
          <c:x val="0.10588670166229221"/>
          <c:y val="0.13972222222222222"/>
          <c:w val="0.84002296587926506"/>
          <c:h val="0.64697506561679785"/>
        </c:manualLayout>
      </c:layout>
      <c:barChart>
        <c:barDir val="bar"/>
        <c:grouping val="clustered"/>
        <c:varyColors val="0"/>
        <c:ser>
          <c:idx val="0"/>
          <c:order val="0"/>
          <c:tx>
            <c:strRef>
              <c:f>'q6'!$B$34</c:f>
              <c:strCache>
                <c:ptCount val="1"/>
                <c:pt idx="0">
                  <c:v>Foreign_Host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'q6'!$C$32:$F$32</c:f>
              <c:strCache>
                <c:ptCount val="3"/>
                <c:pt idx="0">
                  <c:v>Austin</c:v>
                </c:pt>
                <c:pt idx="2">
                  <c:v>Dallas</c:v>
                </c:pt>
              </c:strCache>
              <c:extLst/>
            </c:strRef>
          </c:cat>
          <c:val>
            <c:numRef>
              <c:f>'q6'!$C$34:$F$34</c:f>
              <c:numCache>
                <c:formatCode>0.00%</c:formatCode>
                <c:ptCount val="4"/>
                <c:pt idx="0">
                  <c:v>0.26678566524783742</c:v>
                </c:pt>
                <c:pt idx="1">
                  <c:v>0.24582831584379838</c:v>
                </c:pt>
                <c:pt idx="2">
                  <c:v>0.46334056399132323</c:v>
                </c:pt>
                <c:pt idx="3">
                  <c:v>0.46177370030581039</c:v>
                </c:pt>
              </c:numCache>
            </c:numRef>
          </c:val>
          <c:extLst>
            <c:ext xmlns:c16="http://schemas.microsoft.com/office/drawing/2014/chart" uri="{C3380CC4-5D6E-409C-BE32-E72D297353CC}">
              <c16:uniqueId val="{00000000-C221-4263-8B31-685769984205}"/>
            </c:ext>
          </c:extLst>
        </c:ser>
        <c:ser>
          <c:idx val="1"/>
          <c:order val="1"/>
          <c:tx>
            <c:strRef>
              <c:f>'q6'!$B$35</c:f>
              <c:strCache>
                <c:ptCount val="1"/>
                <c:pt idx="0">
                  <c:v>Local_Host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'q6'!$C$32:$F$32</c:f>
              <c:strCache>
                <c:ptCount val="3"/>
                <c:pt idx="0">
                  <c:v>Austin</c:v>
                </c:pt>
                <c:pt idx="2">
                  <c:v>Dallas</c:v>
                </c:pt>
              </c:strCache>
              <c:extLst/>
            </c:strRef>
          </c:cat>
          <c:val>
            <c:numRef>
              <c:f>'q6'!$C$35:$F$35</c:f>
              <c:numCache>
                <c:formatCode>0.00%</c:formatCode>
                <c:ptCount val="4"/>
                <c:pt idx="0">
                  <c:v>0.73321433475216258</c:v>
                </c:pt>
                <c:pt idx="1">
                  <c:v>0.75417168415620162</c:v>
                </c:pt>
                <c:pt idx="2">
                  <c:v>0.53665943600867683</c:v>
                </c:pt>
                <c:pt idx="3">
                  <c:v>0.53822629969418956</c:v>
                </c:pt>
              </c:numCache>
            </c:numRef>
          </c:val>
          <c:extLst>
            <c:ext xmlns:c16="http://schemas.microsoft.com/office/drawing/2014/chart" uri="{C3380CC4-5D6E-409C-BE32-E72D297353CC}">
              <c16:uniqueId val="{00000001-C221-4263-8B31-685769984205}"/>
            </c:ext>
          </c:extLst>
        </c:ser>
        <c:dLbls>
          <c:dLblPos val="outEnd"/>
          <c:showLegendKey val="0"/>
          <c:showVal val="1"/>
          <c:showCatName val="0"/>
          <c:showSerName val="0"/>
          <c:showPercent val="0"/>
          <c:showBubbleSize val="0"/>
        </c:dLbls>
        <c:gapWidth val="182"/>
        <c:axId val="658576767"/>
        <c:axId val="658583423"/>
      </c:barChart>
      <c:catAx>
        <c:axId val="6585767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8583423"/>
        <c:crosses val="autoZero"/>
        <c:auto val="1"/>
        <c:lblAlgn val="ctr"/>
        <c:lblOffset val="100"/>
        <c:noMultiLvlLbl val="0"/>
      </c:catAx>
      <c:valAx>
        <c:axId val="658583423"/>
        <c:scaling>
          <c:orientation val="minMax"/>
        </c:scaling>
        <c:delete val="0"/>
        <c:axPos val="b"/>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85767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baseline="0">
                <a:effectLst/>
              </a:rPr>
              <a:t>% of Instant Booking</a:t>
            </a:r>
            <a:endParaRPr lang="en-IN" sz="1400">
              <a:effectLst/>
            </a:endParaRPr>
          </a:p>
        </c:rich>
      </c:tx>
      <c:layout>
        <c:manualLayout>
          <c:xMode val="edge"/>
          <c:yMode val="edge"/>
          <c:x val="0.34109711286089239"/>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'q6'!$C$50:$C$51</c:f>
              <c:strCache>
                <c:ptCount val="2"/>
                <c:pt idx="0">
                  <c:v>Austin</c:v>
                </c:pt>
                <c:pt idx="1">
                  <c:v>% of Instant Booking</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'q6'!$B$52:$B$53</c:f>
              <c:strCache>
                <c:ptCount val="2"/>
                <c:pt idx="0">
                  <c:v>Foreign_Host</c:v>
                </c:pt>
                <c:pt idx="1">
                  <c:v>Local_Host</c:v>
                </c:pt>
              </c:strCache>
            </c:strRef>
          </c:cat>
          <c:val>
            <c:numRef>
              <c:f>'q6'!$C$52:$C$53</c:f>
              <c:numCache>
                <c:formatCode>0.00%</c:formatCode>
                <c:ptCount val="2"/>
                <c:pt idx="0">
                  <c:v>0.33743139407244788</c:v>
                </c:pt>
                <c:pt idx="1">
                  <c:v>0.66256860592755218</c:v>
                </c:pt>
              </c:numCache>
            </c:numRef>
          </c:val>
          <c:extLst>
            <c:ext xmlns:c16="http://schemas.microsoft.com/office/drawing/2014/chart" uri="{C3380CC4-5D6E-409C-BE32-E72D297353CC}">
              <c16:uniqueId val="{00000000-95F1-4129-BBF6-D4297F2D1A8E}"/>
            </c:ext>
          </c:extLst>
        </c:ser>
        <c:ser>
          <c:idx val="1"/>
          <c:order val="1"/>
          <c:tx>
            <c:strRef>
              <c:f>'q6'!$D$50:$D$51</c:f>
              <c:strCache>
                <c:ptCount val="2"/>
                <c:pt idx="0">
                  <c:v>Dallas</c:v>
                </c:pt>
                <c:pt idx="1">
                  <c:v>% of Instant Booking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'q6'!$B$52:$B$53</c:f>
              <c:strCache>
                <c:ptCount val="2"/>
                <c:pt idx="0">
                  <c:v>Foreign_Host</c:v>
                </c:pt>
                <c:pt idx="1">
                  <c:v>Local_Host</c:v>
                </c:pt>
              </c:strCache>
            </c:strRef>
          </c:cat>
          <c:val>
            <c:numRef>
              <c:f>'q6'!$D$52:$D$53</c:f>
              <c:numCache>
                <c:formatCode>0.00%</c:formatCode>
                <c:ptCount val="2"/>
                <c:pt idx="0">
                  <c:v>0.51781609195402301</c:v>
                </c:pt>
                <c:pt idx="1">
                  <c:v>0.48218390804597699</c:v>
                </c:pt>
              </c:numCache>
            </c:numRef>
          </c:val>
          <c:extLst>
            <c:ext xmlns:c16="http://schemas.microsoft.com/office/drawing/2014/chart" uri="{C3380CC4-5D6E-409C-BE32-E72D297353CC}">
              <c16:uniqueId val="{00000001-95F1-4129-BBF6-D4297F2D1A8E}"/>
            </c:ext>
          </c:extLst>
        </c:ser>
        <c:dLbls>
          <c:dLblPos val="outEnd"/>
          <c:showLegendKey val="0"/>
          <c:showVal val="1"/>
          <c:showCatName val="0"/>
          <c:showSerName val="0"/>
          <c:showPercent val="0"/>
          <c:showBubbleSize val="0"/>
        </c:dLbls>
        <c:gapWidth val="219"/>
        <c:overlap val="-27"/>
        <c:axId val="569564575"/>
        <c:axId val="569573311"/>
      </c:barChart>
      <c:catAx>
        <c:axId val="5695645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9573311"/>
        <c:crosses val="autoZero"/>
        <c:auto val="1"/>
        <c:lblAlgn val="ctr"/>
        <c:lblOffset val="100"/>
        <c:noMultiLvlLbl val="0"/>
      </c:catAx>
      <c:valAx>
        <c:axId val="569573311"/>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95645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IN" sz="1600"/>
              <a:t>AVG Rating</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'q6'!$C$56:$C$57</c:f>
              <c:strCache>
                <c:ptCount val="2"/>
                <c:pt idx="0">
                  <c:v>Austin</c:v>
                </c:pt>
                <c:pt idx="1">
                  <c:v>AVG_Rating</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'q6'!$B$58:$B$59</c:f>
              <c:strCache>
                <c:ptCount val="2"/>
                <c:pt idx="0">
                  <c:v>Foreign_Host</c:v>
                </c:pt>
                <c:pt idx="1">
                  <c:v>Local_Host</c:v>
                </c:pt>
              </c:strCache>
            </c:strRef>
          </c:cat>
          <c:val>
            <c:numRef>
              <c:f>'q6'!$C$58:$C$59</c:f>
              <c:numCache>
                <c:formatCode>General</c:formatCode>
                <c:ptCount val="2"/>
                <c:pt idx="0">
                  <c:v>4.2915254225165196</c:v>
                </c:pt>
                <c:pt idx="1">
                  <c:v>4.4981578839452601</c:v>
                </c:pt>
              </c:numCache>
            </c:numRef>
          </c:val>
          <c:extLst>
            <c:ext xmlns:c16="http://schemas.microsoft.com/office/drawing/2014/chart" uri="{C3380CC4-5D6E-409C-BE32-E72D297353CC}">
              <c16:uniqueId val="{00000000-A1D0-4110-AFA9-DCF05C68B9DB}"/>
            </c:ext>
          </c:extLst>
        </c:ser>
        <c:ser>
          <c:idx val="1"/>
          <c:order val="1"/>
          <c:tx>
            <c:strRef>
              <c:f>'q6'!$D$56:$D$57</c:f>
              <c:strCache>
                <c:ptCount val="2"/>
                <c:pt idx="0">
                  <c:v>Dallas</c:v>
                </c:pt>
                <c:pt idx="1">
                  <c:v>AVG_Rating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'q6'!$B$58:$B$59</c:f>
              <c:strCache>
                <c:ptCount val="2"/>
                <c:pt idx="0">
                  <c:v>Foreign_Host</c:v>
                </c:pt>
                <c:pt idx="1">
                  <c:v>Local_Host</c:v>
                </c:pt>
              </c:strCache>
            </c:strRef>
          </c:cat>
          <c:val>
            <c:numRef>
              <c:f>'q6'!$D$58:$D$59</c:f>
              <c:numCache>
                <c:formatCode>General</c:formatCode>
                <c:ptCount val="2"/>
                <c:pt idx="0">
                  <c:v>4.1522962967554697</c:v>
                </c:pt>
                <c:pt idx="1">
                  <c:v>4.5274285657065301</c:v>
                </c:pt>
              </c:numCache>
            </c:numRef>
          </c:val>
          <c:extLst>
            <c:ext xmlns:c16="http://schemas.microsoft.com/office/drawing/2014/chart" uri="{C3380CC4-5D6E-409C-BE32-E72D297353CC}">
              <c16:uniqueId val="{00000001-A1D0-4110-AFA9-DCF05C68B9DB}"/>
            </c:ext>
          </c:extLst>
        </c:ser>
        <c:dLbls>
          <c:dLblPos val="inEnd"/>
          <c:showLegendKey val="0"/>
          <c:showVal val="1"/>
          <c:showCatName val="0"/>
          <c:showSerName val="0"/>
          <c:showPercent val="0"/>
          <c:showBubbleSize val="0"/>
        </c:dLbls>
        <c:gapWidth val="182"/>
        <c:axId val="438550319"/>
        <c:axId val="438556975"/>
      </c:barChart>
      <c:catAx>
        <c:axId val="4385503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556975"/>
        <c:crosses val="autoZero"/>
        <c:auto val="1"/>
        <c:lblAlgn val="ctr"/>
        <c:lblOffset val="100"/>
        <c:noMultiLvlLbl val="0"/>
      </c:catAx>
      <c:valAx>
        <c:axId val="43855697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5503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a:t>% of host has Profile pic and id verified</a:t>
            </a:r>
          </a:p>
        </c:rich>
      </c:tx>
      <c:layout>
        <c:manualLayout>
          <c:xMode val="edge"/>
          <c:yMode val="edge"/>
          <c:x val="8.8387175044552346E-2"/>
          <c:y val="1.656619875851341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6666725600270769E-2"/>
          <c:y val="0.14679558563231071"/>
          <c:w val="0.84771876986606964"/>
          <c:h val="0.68769460410317851"/>
        </c:manualLayout>
      </c:layout>
      <c:barChart>
        <c:barDir val="bar"/>
        <c:grouping val="clustered"/>
        <c:varyColors val="0"/>
        <c:ser>
          <c:idx val="0"/>
          <c:order val="0"/>
          <c:tx>
            <c:strRef>
              <c:f>'q 1'!$F$32</c:f>
              <c:strCache>
                <c:ptCount val="1"/>
                <c:pt idx="0">
                  <c:v>Other Hosts</c:v>
                </c:pt>
              </c:strCache>
            </c:strRef>
          </c:tx>
          <c:spPr>
            <a:solidFill>
              <a:schemeClr val="accent6">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 1'!$G$30:$J$30</c:f>
              <c:strCache>
                <c:ptCount val="3"/>
                <c:pt idx="0">
                  <c:v>Austin</c:v>
                </c:pt>
                <c:pt idx="2">
                  <c:v>Dallas</c:v>
                </c:pt>
              </c:strCache>
              <c:extLst/>
            </c:strRef>
          </c:cat>
          <c:val>
            <c:numRef>
              <c:f>'q 1'!$G$32:$J$32</c:f>
              <c:numCache>
                <c:formatCode>0.00%</c:formatCode>
                <c:ptCount val="4"/>
                <c:pt idx="0">
                  <c:v>0.67623232184539339</c:v>
                </c:pt>
                <c:pt idx="1">
                  <c:v>0.65078272836745221</c:v>
                </c:pt>
                <c:pt idx="2">
                  <c:v>0.66507592190889375</c:v>
                </c:pt>
                <c:pt idx="3">
                  <c:v>0.56225596529284161</c:v>
                </c:pt>
              </c:numCache>
            </c:numRef>
          </c:val>
          <c:extLst>
            <c:ext xmlns:c16="http://schemas.microsoft.com/office/drawing/2014/chart" uri="{C3380CC4-5D6E-409C-BE32-E72D297353CC}">
              <c16:uniqueId val="{00000000-FD53-4E93-839E-7A397F923338}"/>
            </c:ext>
          </c:extLst>
        </c:ser>
        <c:ser>
          <c:idx val="1"/>
          <c:order val="1"/>
          <c:tx>
            <c:strRef>
              <c:f>'q 1'!$F$33</c:f>
              <c:strCache>
                <c:ptCount val="1"/>
                <c:pt idx="0">
                  <c:v>Super Hosts</c:v>
                </c:pt>
              </c:strCache>
            </c:strRef>
          </c:tx>
          <c:spPr>
            <a:solidFill>
              <a:schemeClr val="accent6">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 1'!$G$30:$J$30</c:f>
              <c:strCache>
                <c:ptCount val="3"/>
                <c:pt idx="0">
                  <c:v>Austin</c:v>
                </c:pt>
                <c:pt idx="2">
                  <c:v>Dallas</c:v>
                </c:pt>
              </c:strCache>
              <c:extLst/>
            </c:strRef>
          </c:cat>
          <c:val>
            <c:numRef>
              <c:f>'q 1'!$G$33:$J$33</c:f>
              <c:numCache>
                <c:formatCode>0.00%</c:formatCode>
                <c:ptCount val="4"/>
                <c:pt idx="0">
                  <c:v>0.32376767815460661</c:v>
                </c:pt>
                <c:pt idx="1">
                  <c:v>0.34921727163254773</c:v>
                </c:pt>
                <c:pt idx="2">
                  <c:v>0.3349240780911063</c:v>
                </c:pt>
                <c:pt idx="3">
                  <c:v>0.28893709327548805</c:v>
                </c:pt>
              </c:numCache>
            </c:numRef>
          </c:val>
          <c:extLst>
            <c:ext xmlns:c16="http://schemas.microsoft.com/office/drawing/2014/chart" uri="{C3380CC4-5D6E-409C-BE32-E72D297353CC}">
              <c16:uniqueId val="{00000001-FD53-4E93-839E-7A397F923338}"/>
            </c:ext>
          </c:extLst>
        </c:ser>
        <c:dLbls>
          <c:showLegendKey val="0"/>
          <c:showVal val="0"/>
          <c:showCatName val="0"/>
          <c:showSerName val="0"/>
          <c:showPercent val="0"/>
          <c:showBubbleSize val="0"/>
        </c:dLbls>
        <c:gapWidth val="182"/>
        <c:axId val="555762063"/>
        <c:axId val="555762479"/>
      </c:barChart>
      <c:catAx>
        <c:axId val="55576206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5762479"/>
        <c:crosses val="autoZero"/>
        <c:auto val="1"/>
        <c:lblAlgn val="ctr"/>
        <c:lblOffset val="100"/>
        <c:noMultiLvlLbl val="0"/>
      </c:catAx>
      <c:valAx>
        <c:axId val="555762479"/>
        <c:scaling>
          <c:orientation val="minMax"/>
        </c:scaling>
        <c:delete val="0"/>
        <c:axPos val="b"/>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5762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 of Instant Booking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 1'!$D$58</c:f>
              <c:strCache>
                <c:ptCount val="1"/>
                <c:pt idx="0">
                  <c:v>Other Hosts</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'q 1'!$E$56:$F$57</c:f>
              <c:multiLvlStrCache>
                <c:ptCount val="2"/>
                <c:lvl>
                  <c:pt idx="0">
                    <c:v>% of Instant Booking</c:v>
                  </c:pt>
                  <c:pt idx="1">
                    <c:v>% of Instant Booking</c:v>
                  </c:pt>
                </c:lvl>
                <c:lvl>
                  <c:pt idx="0">
                    <c:v>Austin</c:v>
                  </c:pt>
                  <c:pt idx="1">
                    <c:v>Dallas</c:v>
                  </c:pt>
                </c:lvl>
              </c:multiLvlStrCache>
            </c:multiLvlStrRef>
          </c:cat>
          <c:val>
            <c:numRef>
              <c:f>'q 1'!$E$58:$F$58</c:f>
              <c:numCache>
                <c:formatCode>0.00%</c:formatCode>
                <c:ptCount val="2"/>
                <c:pt idx="0">
                  <c:v>0.59901207464324913</c:v>
                </c:pt>
                <c:pt idx="1">
                  <c:v>0.7093869731800766</c:v>
                </c:pt>
              </c:numCache>
            </c:numRef>
          </c:val>
          <c:extLst>
            <c:ext xmlns:c16="http://schemas.microsoft.com/office/drawing/2014/chart" uri="{C3380CC4-5D6E-409C-BE32-E72D297353CC}">
              <c16:uniqueId val="{00000000-F6AA-48B1-BEA1-881EFCBB8E03}"/>
            </c:ext>
          </c:extLst>
        </c:ser>
        <c:ser>
          <c:idx val="1"/>
          <c:order val="1"/>
          <c:tx>
            <c:strRef>
              <c:f>'q 1'!$D$59</c:f>
              <c:strCache>
                <c:ptCount val="1"/>
                <c:pt idx="0">
                  <c:v>Super Hosts</c:v>
                </c:pt>
              </c:strCache>
            </c:strRef>
          </c:tx>
          <c:spPr>
            <a:solidFill>
              <a:schemeClr val="accent5">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'q 1'!$E$56:$F$57</c:f>
              <c:multiLvlStrCache>
                <c:ptCount val="2"/>
                <c:lvl>
                  <c:pt idx="0">
                    <c:v>% of Instant Booking</c:v>
                  </c:pt>
                  <c:pt idx="1">
                    <c:v>% of Instant Booking</c:v>
                  </c:pt>
                </c:lvl>
                <c:lvl>
                  <c:pt idx="0">
                    <c:v>Austin</c:v>
                  </c:pt>
                  <c:pt idx="1">
                    <c:v>Dallas</c:v>
                  </c:pt>
                </c:lvl>
              </c:multiLvlStrCache>
            </c:multiLvlStrRef>
          </c:cat>
          <c:val>
            <c:numRef>
              <c:f>'q 1'!$E$59:$F$59</c:f>
              <c:numCache>
                <c:formatCode>0.00%</c:formatCode>
                <c:ptCount val="2"/>
                <c:pt idx="0">
                  <c:v>0.40098792535675082</c:v>
                </c:pt>
                <c:pt idx="1">
                  <c:v>0.29061302681992335</c:v>
                </c:pt>
              </c:numCache>
            </c:numRef>
          </c:val>
          <c:extLst>
            <c:ext xmlns:c16="http://schemas.microsoft.com/office/drawing/2014/chart" uri="{C3380CC4-5D6E-409C-BE32-E72D297353CC}">
              <c16:uniqueId val="{00000001-F6AA-48B1-BEA1-881EFCBB8E03}"/>
            </c:ext>
          </c:extLst>
        </c:ser>
        <c:dLbls>
          <c:dLblPos val="outEnd"/>
          <c:showLegendKey val="0"/>
          <c:showVal val="1"/>
          <c:showCatName val="0"/>
          <c:showSerName val="0"/>
          <c:showPercent val="0"/>
          <c:showBubbleSize val="0"/>
        </c:dLbls>
        <c:gapWidth val="219"/>
        <c:overlap val="-27"/>
        <c:axId val="511014271"/>
        <c:axId val="511011359"/>
      </c:barChart>
      <c:catAx>
        <c:axId val="511014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011359"/>
        <c:crosses val="autoZero"/>
        <c:auto val="1"/>
        <c:lblAlgn val="ctr"/>
        <c:lblOffset val="100"/>
        <c:noMultiLvlLbl val="0"/>
      </c:catAx>
      <c:valAx>
        <c:axId val="511011359"/>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0142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AVG Rating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'q 1'!$D$64</c:f>
              <c:strCache>
                <c:ptCount val="1"/>
                <c:pt idx="0">
                  <c:v>Other Hosts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'q 1'!$E$62:$F$63</c:f>
              <c:multiLvlStrCache>
                <c:ptCount val="2"/>
                <c:lvl>
                  <c:pt idx="0">
                    <c:v>AVG_Rating</c:v>
                  </c:pt>
                  <c:pt idx="1">
                    <c:v>AVG_Rating</c:v>
                  </c:pt>
                </c:lvl>
                <c:lvl>
                  <c:pt idx="0">
                    <c:v>Austin</c:v>
                  </c:pt>
                  <c:pt idx="1">
                    <c:v>Dallas</c:v>
                  </c:pt>
                </c:lvl>
              </c:multiLvlStrCache>
            </c:multiLvlStrRef>
          </c:cat>
          <c:val>
            <c:numRef>
              <c:f>'q 1'!$E$64:$F$64</c:f>
              <c:numCache>
                <c:formatCode>General</c:formatCode>
                <c:ptCount val="2"/>
                <c:pt idx="0">
                  <c:v>4.2915254225165196</c:v>
                </c:pt>
                <c:pt idx="1">
                  <c:v>4.1522962967554697</c:v>
                </c:pt>
              </c:numCache>
            </c:numRef>
          </c:val>
          <c:extLst>
            <c:ext xmlns:c16="http://schemas.microsoft.com/office/drawing/2014/chart" uri="{C3380CC4-5D6E-409C-BE32-E72D297353CC}">
              <c16:uniqueId val="{00000000-760F-43F1-AA95-DFCD1F5502B1}"/>
            </c:ext>
          </c:extLst>
        </c:ser>
        <c:ser>
          <c:idx val="1"/>
          <c:order val="1"/>
          <c:tx>
            <c:strRef>
              <c:f>'q 1'!$D$65</c:f>
              <c:strCache>
                <c:ptCount val="1"/>
                <c:pt idx="0">
                  <c:v>Super Hosts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'q 1'!$E$62:$F$63</c:f>
              <c:multiLvlStrCache>
                <c:ptCount val="2"/>
                <c:lvl>
                  <c:pt idx="0">
                    <c:v>AVG_Rating</c:v>
                  </c:pt>
                  <c:pt idx="1">
                    <c:v>AVG_Rating</c:v>
                  </c:pt>
                </c:lvl>
                <c:lvl>
                  <c:pt idx="0">
                    <c:v>Austin</c:v>
                  </c:pt>
                  <c:pt idx="1">
                    <c:v>Dallas</c:v>
                  </c:pt>
                </c:lvl>
              </c:multiLvlStrCache>
            </c:multiLvlStrRef>
          </c:cat>
          <c:val>
            <c:numRef>
              <c:f>'q 1'!$E$65:$F$65</c:f>
              <c:numCache>
                <c:formatCode>General</c:formatCode>
                <c:ptCount val="2"/>
                <c:pt idx="0">
                  <c:v>4.4981578839452601</c:v>
                </c:pt>
                <c:pt idx="1">
                  <c:v>4.5274285657065301</c:v>
                </c:pt>
              </c:numCache>
            </c:numRef>
          </c:val>
          <c:extLst>
            <c:ext xmlns:c16="http://schemas.microsoft.com/office/drawing/2014/chart" uri="{C3380CC4-5D6E-409C-BE32-E72D297353CC}">
              <c16:uniqueId val="{00000001-760F-43F1-AA95-DFCD1F5502B1}"/>
            </c:ext>
          </c:extLst>
        </c:ser>
        <c:dLbls>
          <c:dLblPos val="inEnd"/>
          <c:showLegendKey val="0"/>
          <c:showVal val="1"/>
          <c:showCatName val="0"/>
          <c:showSerName val="0"/>
          <c:showPercent val="0"/>
          <c:showBubbleSize val="0"/>
        </c:dLbls>
        <c:gapWidth val="182"/>
        <c:axId val="642858111"/>
        <c:axId val="642855199"/>
      </c:barChart>
      <c:catAx>
        <c:axId val="6428581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55199"/>
        <c:crosses val="autoZero"/>
        <c:auto val="1"/>
        <c:lblAlgn val="ctr"/>
        <c:lblOffset val="100"/>
        <c:noMultiLvlLbl val="0"/>
      </c:catAx>
      <c:valAx>
        <c:axId val="64285519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581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 Project.xlsx]q 1!PivotTable2</c:name>
    <c:fmtId val="10"/>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IN" sz="1400" b="0" i="0" baseline="0">
                <a:solidFill>
                  <a:schemeClr val="tx1"/>
                </a:solidFill>
                <a:effectLst/>
              </a:rPr>
              <a:t>Austin Average Booking per Month</a:t>
            </a:r>
            <a:endParaRPr lang="en-IN" sz="1400">
              <a:solidFill>
                <a:schemeClr val="tx1"/>
              </a:solidFill>
              <a:effectLst/>
            </a:endParaRPr>
          </a:p>
        </c:rich>
      </c:tx>
      <c:layout>
        <c:manualLayout>
          <c:xMode val="edge"/>
          <c:yMode val="edge"/>
          <c:x val="0.1374257036256136"/>
          <c:y val="3.648424067533191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438379288974049"/>
          <c:y val="0.15139784524261693"/>
          <c:w val="0.77639763377584958"/>
          <c:h val="0.71554308268122213"/>
        </c:manualLayout>
      </c:layout>
      <c:lineChart>
        <c:grouping val="standard"/>
        <c:varyColors val="0"/>
        <c:ser>
          <c:idx val="0"/>
          <c:order val="0"/>
          <c:tx>
            <c:strRef>
              <c:f>'q 1'!$B$105:$B$106</c:f>
              <c:strCache>
                <c:ptCount val="1"/>
                <c:pt idx="0">
                  <c:v>Other Host</c:v>
                </c:pt>
              </c:strCache>
            </c:strRef>
          </c:tx>
          <c:spPr>
            <a:ln w="28575" cap="rnd">
              <a:solidFill>
                <a:schemeClr val="accent1"/>
              </a:solidFill>
              <a:round/>
            </a:ln>
            <a:effectLst/>
          </c:spPr>
          <c:marker>
            <c:symbol val="none"/>
          </c:marker>
          <c:cat>
            <c:strRef>
              <c:f>'q 1'!$A$107:$A$119</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'q 1'!$B$107:$B$119</c:f>
              <c:numCache>
                <c:formatCode>General</c:formatCode>
                <c:ptCount val="12"/>
                <c:pt idx="0">
                  <c:v>5471</c:v>
                </c:pt>
                <c:pt idx="1">
                  <c:v>4902</c:v>
                </c:pt>
                <c:pt idx="2">
                  <c:v>5909</c:v>
                </c:pt>
                <c:pt idx="3">
                  <c:v>5085</c:v>
                </c:pt>
                <c:pt idx="4">
                  <c:v>4536</c:v>
                </c:pt>
                <c:pt idx="5">
                  <c:v>4444</c:v>
                </c:pt>
                <c:pt idx="6">
                  <c:v>4740</c:v>
                </c:pt>
                <c:pt idx="7">
                  <c:v>4669</c:v>
                </c:pt>
                <c:pt idx="8">
                  <c:v>4976</c:v>
                </c:pt>
                <c:pt idx="9">
                  <c:v>5390</c:v>
                </c:pt>
                <c:pt idx="10">
                  <c:v>5142</c:v>
                </c:pt>
                <c:pt idx="11">
                  <c:v>5454</c:v>
                </c:pt>
              </c:numCache>
            </c:numRef>
          </c:val>
          <c:smooth val="0"/>
          <c:extLst>
            <c:ext xmlns:c16="http://schemas.microsoft.com/office/drawing/2014/chart" uri="{C3380CC4-5D6E-409C-BE32-E72D297353CC}">
              <c16:uniqueId val="{00000000-DA1B-4EDC-8BB1-F08C5F3A383E}"/>
            </c:ext>
          </c:extLst>
        </c:ser>
        <c:ser>
          <c:idx val="1"/>
          <c:order val="1"/>
          <c:tx>
            <c:strRef>
              <c:f>'q 1'!$C$105:$C$106</c:f>
              <c:strCache>
                <c:ptCount val="1"/>
                <c:pt idx="0">
                  <c:v>Super Host</c:v>
                </c:pt>
              </c:strCache>
            </c:strRef>
          </c:tx>
          <c:spPr>
            <a:ln w="28575" cap="rnd">
              <a:solidFill>
                <a:schemeClr val="accent2"/>
              </a:solidFill>
              <a:round/>
            </a:ln>
            <a:effectLst/>
          </c:spPr>
          <c:marker>
            <c:symbol val="none"/>
          </c:marker>
          <c:cat>
            <c:strRef>
              <c:f>'q 1'!$A$107:$A$119</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'q 1'!$C$107:$C$119</c:f>
              <c:numCache>
                <c:formatCode>General</c:formatCode>
                <c:ptCount val="12"/>
                <c:pt idx="0">
                  <c:v>2865</c:v>
                </c:pt>
                <c:pt idx="1">
                  <c:v>2581</c:v>
                </c:pt>
                <c:pt idx="2">
                  <c:v>3010</c:v>
                </c:pt>
                <c:pt idx="3">
                  <c:v>2450</c:v>
                </c:pt>
                <c:pt idx="4">
                  <c:v>1994</c:v>
                </c:pt>
                <c:pt idx="5">
                  <c:v>1929</c:v>
                </c:pt>
                <c:pt idx="6">
                  <c:v>2080</c:v>
                </c:pt>
                <c:pt idx="7">
                  <c:v>1991</c:v>
                </c:pt>
                <c:pt idx="8">
                  <c:v>2433</c:v>
                </c:pt>
                <c:pt idx="9">
                  <c:v>2749</c:v>
                </c:pt>
                <c:pt idx="10">
                  <c:v>2574</c:v>
                </c:pt>
                <c:pt idx="11">
                  <c:v>2807</c:v>
                </c:pt>
              </c:numCache>
            </c:numRef>
          </c:val>
          <c:smooth val="0"/>
          <c:extLst>
            <c:ext xmlns:c16="http://schemas.microsoft.com/office/drawing/2014/chart" uri="{C3380CC4-5D6E-409C-BE32-E72D297353CC}">
              <c16:uniqueId val="{00000001-DA1B-4EDC-8BB1-F08C5F3A383E}"/>
            </c:ext>
          </c:extLst>
        </c:ser>
        <c:dLbls>
          <c:showLegendKey val="0"/>
          <c:showVal val="0"/>
          <c:showCatName val="0"/>
          <c:showSerName val="0"/>
          <c:showPercent val="0"/>
          <c:showBubbleSize val="0"/>
        </c:dLbls>
        <c:smooth val="0"/>
        <c:axId val="1590045007"/>
        <c:axId val="1590044175"/>
      </c:lineChart>
      <c:catAx>
        <c:axId val="1590045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90044175"/>
        <c:crosses val="autoZero"/>
        <c:auto val="1"/>
        <c:lblAlgn val="ctr"/>
        <c:lblOffset val="100"/>
        <c:noMultiLvlLbl val="0"/>
      </c:catAx>
      <c:valAx>
        <c:axId val="159004417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90045007"/>
        <c:crosses val="autoZero"/>
        <c:crossBetween val="between"/>
      </c:valAx>
      <c:spPr>
        <a:noFill/>
        <a:ln>
          <a:noFill/>
        </a:ln>
        <a:effectLst/>
      </c:spPr>
    </c:plotArea>
    <c:legend>
      <c:legendPos val="r"/>
      <c:layout>
        <c:manualLayout>
          <c:xMode val="edge"/>
          <c:yMode val="edge"/>
          <c:x val="0.6305636402846192"/>
          <c:y val="1.7663615300973441E-2"/>
          <c:w val="0.32000267683127159"/>
          <c:h val="0.1053198288415691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1400" b="0" i="0" baseline="0">
                <a:effectLst/>
              </a:rPr>
              <a:t>Dallas Average Booking per Month</a:t>
            </a:r>
            <a:endParaRPr lang="en-IN" sz="1400">
              <a:effectLst/>
            </a:endParaRPr>
          </a:p>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IN" sz="1400"/>
          </a:p>
        </c:rich>
      </c:tx>
      <c:layout>
        <c:manualLayout>
          <c:xMode val="edge"/>
          <c:yMode val="edge"/>
          <c:x val="0.11362758963382004"/>
          <c:y val="0"/>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pivotFmt>
      <c:pivotFmt>
        <c:idx val="25"/>
        <c:spPr>
          <a:solidFill>
            <a:schemeClr val="accent1"/>
          </a:solidFill>
          <a:ln w="28575" cap="rnd">
            <a:solidFill>
              <a:schemeClr val="accent1"/>
            </a:solidFill>
            <a:round/>
          </a:ln>
          <a:effectLst/>
        </c:spPr>
        <c:marker>
          <c:symbol val="none"/>
        </c:marker>
      </c:pivotFmt>
      <c:pivotFmt>
        <c:idx val="26"/>
        <c:spPr>
          <a:solidFill>
            <a:schemeClr val="accent1"/>
          </a:solidFill>
          <a:ln w="28575" cap="rnd">
            <a:solidFill>
              <a:schemeClr val="accent1"/>
            </a:solidFill>
            <a:round/>
          </a:ln>
          <a:effectLst/>
        </c:spPr>
      </c:pivotFmt>
      <c:pivotFmt>
        <c:idx val="27"/>
        <c:spPr>
          <a:solidFill>
            <a:schemeClr val="accent1"/>
          </a:solidFill>
          <a:ln w="28575" cap="rnd">
            <a:solidFill>
              <a:schemeClr val="accent1"/>
            </a:solidFill>
            <a:round/>
          </a:ln>
          <a:effectLst/>
        </c:spPr>
      </c:pivotFmt>
      <c:pivotFmt>
        <c:idx val="28"/>
        <c:spPr>
          <a:solidFill>
            <a:schemeClr val="accent1"/>
          </a:solidFill>
          <a:ln w="28575" cap="rnd">
            <a:solidFill>
              <a:schemeClr val="accent1"/>
            </a:solidFill>
            <a:round/>
          </a:ln>
          <a:effectLst/>
        </c:spPr>
      </c:pivotFmt>
      <c:pivotFmt>
        <c:idx val="29"/>
        <c:spPr>
          <a:solidFill>
            <a:schemeClr val="accent1"/>
          </a:solidFill>
          <a:ln w="28575" cap="rnd">
            <a:solidFill>
              <a:schemeClr val="accent1"/>
            </a:solidFill>
            <a:round/>
          </a:ln>
          <a:effectLst/>
        </c:spPr>
      </c:pivotFmt>
      <c:pivotFmt>
        <c:idx val="30"/>
        <c:spPr>
          <a:solidFill>
            <a:schemeClr val="accent1"/>
          </a:solidFill>
          <a:ln w="28575" cap="rnd">
            <a:solidFill>
              <a:schemeClr val="accent1"/>
            </a:solidFill>
            <a:round/>
          </a:ln>
          <a:effectLst/>
        </c:spPr>
      </c:pivotFmt>
      <c:pivotFmt>
        <c:idx val="31"/>
        <c:spPr>
          <a:solidFill>
            <a:schemeClr val="accent1"/>
          </a:solidFill>
          <a:ln w="28575" cap="rnd">
            <a:solidFill>
              <a:schemeClr val="accent1"/>
            </a:solidFill>
            <a:round/>
          </a:ln>
          <a:effectLst/>
        </c:spPr>
      </c:pivotFmt>
      <c:pivotFmt>
        <c:idx val="32"/>
        <c:spPr>
          <a:solidFill>
            <a:schemeClr val="accent1"/>
          </a:solidFill>
          <a:ln w="28575" cap="rnd">
            <a:solidFill>
              <a:schemeClr val="accent1"/>
            </a:solidFill>
            <a:round/>
          </a:ln>
          <a:effectLst/>
        </c:spPr>
      </c:pivotFmt>
      <c:pivotFmt>
        <c:idx val="33"/>
        <c:spPr>
          <a:solidFill>
            <a:schemeClr val="accent1"/>
          </a:solidFill>
          <a:ln w="28575" cap="rnd">
            <a:solidFill>
              <a:schemeClr val="accent1"/>
            </a:solidFill>
            <a:round/>
          </a:ln>
          <a:effectLst/>
        </c:spPr>
      </c:pivotFmt>
      <c:pivotFmt>
        <c:idx val="34"/>
        <c:spPr>
          <a:solidFill>
            <a:schemeClr val="accent1"/>
          </a:solidFill>
          <a:ln w="28575" cap="rnd">
            <a:solidFill>
              <a:schemeClr val="accent1"/>
            </a:solidFill>
            <a:round/>
          </a:ln>
          <a:effectLst/>
        </c:spPr>
      </c:pivotFmt>
      <c:pivotFmt>
        <c:idx val="35"/>
        <c:spPr>
          <a:solidFill>
            <a:schemeClr val="accent1"/>
          </a:solidFill>
          <a:ln w="28575" cap="rnd">
            <a:solidFill>
              <a:schemeClr val="accent1"/>
            </a:solidFill>
            <a:round/>
          </a:ln>
          <a:effectLst/>
        </c:spPr>
      </c:pivotFmt>
      <c:pivotFmt>
        <c:idx val="3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6814591137272892E-2"/>
          <c:y val="0.12397929425488481"/>
          <c:w val="0.93964576484978213"/>
          <c:h val="0.75112350539515893"/>
        </c:manualLayout>
      </c:layout>
      <c:lineChart>
        <c:grouping val="stacked"/>
        <c:varyColors val="0"/>
        <c:ser>
          <c:idx val="0"/>
          <c:order val="0"/>
          <c:tx>
            <c:v>Other Host</c:v>
          </c:tx>
          <c:spPr>
            <a:ln w="28575" cap="rnd">
              <a:solidFill>
                <a:schemeClr val="accent1"/>
              </a:solidFill>
              <a:round/>
            </a:ln>
            <a:effectLst/>
          </c:spPr>
          <c:marker>
            <c:symbol val="none"/>
          </c:marker>
          <c:cat>
            <c:strLit>
              <c:ptCount val="12"/>
              <c:pt idx="0">
                <c:v>1</c:v>
              </c:pt>
              <c:pt idx="1">
                <c:v>2</c:v>
              </c:pt>
              <c:pt idx="2">
                <c:v>3</c:v>
              </c:pt>
              <c:pt idx="3">
                <c:v>4</c:v>
              </c:pt>
              <c:pt idx="4">
                <c:v>5</c:v>
              </c:pt>
              <c:pt idx="5">
                <c:v>6</c:v>
              </c:pt>
              <c:pt idx="6">
                <c:v>7</c:v>
              </c:pt>
              <c:pt idx="7">
                <c:v>8</c:v>
              </c:pt>
              <c:pt idx="8">
                <c:v>9</c:v>
              </c:pt>
              <c:pt idx="9">
                <c:v>10</c:v>
              </c:pt>
              <c:pt idx="10">
                <c:v>11</c:v>
              </c:pt>
              <c:pt idx="11">
                <c:v>12</c:v>
              </c:pt>
            </c:strLit>
          </c:cat>
          <c:val>
            <c:numLit>
              <c:formatCode>General</c:formatCode>
              <c:ptCount val="12"/>
              <c:pt idx="0">
                <c:v>1420</c:v>
              </c:pt>
              <c:pt idx="1">
                <c:v>1298</c:v>
              </c:pt>
              <c:pt idx="2">
                <c:v>1471</c:v>
              </c:pt>
              <c:pt idx="3">
                <c:v>1379</c:v>
              </c:pt>
              <c:pt idx="4">
                <c:v>1988</c:v>
              </c:pt>
              <c:pt idx="5">
                <c:v>2060</c:v>
              </c:pt>
              <c:pt idx="6">
                <c:v>1768</c:v>
              </c:pt>
              <c:pt idx="7">
                <c:v>1373</c:v>
              </c:pt>
              <c:pt idx="8">
                <c:v>1219</c:v>
              </c:pt>
              <c:pt idx="9">
                <c:v>1220</c:v>
              </c:pt>
              <c:pt idx="10">
                <c:v>1297</c:v>
              </c:pt>
              <c:pt idx="11">
                <c:v>1452</c:v>
              </c:pt>
            </c:numLit>
          </c:val>
          <c:smooth val="0"/>
          <c:extLst>
            <c:ext xmlns:c16="http://schemas.microsoft.com/office/drawing/2014/chart" uri="{C3380CC4-5D6E-409C-BE32-E72D297353CC}">
              <c16:uniqueId val="{00000000-EED0-46DE-80DF-6054D4814705}"/>
            </c:ext>
          </c:extLst>
        </c:ser>
        <c:ser>
          <c:idx val="1"/>
          <c:order val="1"/>
          <c:tx>
            <c:v>Super Host</c:v>
          </c:tx>
          <c:spPr>
            <a:ln w="28575" cap="rnd">
              <a:solidFill>
                <a:schemeClr val="accent2"/>
              </a:solidFill>
              <a:round/>
            </a:ln>
            <a:effectLst/>
          </c:spPr>
          <c:marker>
            <c:symbol val="none"/>
          </c:marker>
          <c:cat>
            <c:strLit>
              <c:ptCount val="12"/>
              <c:pt idx="0">
                <c:v>1</c:v>
              </c:pt>
              <c:pt idx="1">
                <c:v>2</c:v>
              </c:pt>
              <c:pt idx="2">
                <c:v>3</c:v>
              </c:pt>
              <c:pt idx="3">
                <c:v>4</c:v>
              </c:pt>
              <c:pt idx="4">
                <c:v>5</c:v>
              </c:pt>
              <c:pt idx="5">
                <c:v>6</c:v>
              </c:pt>
              <c:pt idx="6">
                <c:v>7</c:v>
              </c:pt>
              <c:pt idx="7">
                <c:v>8</c:v>
              </c:pt>
              <c:pt idx="8">
                <c:v>9</c:v>
              </c:pt>
              <c:pt idx="9">
                <c:v>10</c:v>
              </c:pt>
              <c:pt idx="10">
                <c:v>11</c:v>
              </c:pt>
              <c:pt idx="11">
                <c:v>12</c:v>
              </c:pt>
            </c:strLit>
          </c:cat>
          <c:val>
            <c:numLit>
              <c:formatCode>General</c:formatCode>
              <c:ptCount val="12"/>
              <c:pt idx="0">
                <c:v>747</c:v>
              </c:pt>
              <c:pt idx="1">
                <c:v>724</c:v>
              </c:pt>
              <c:pt idx="2">
                <c:v>839</c:v>
              </c:pt>
              <c:pt idx="3">
                <c:v>801</c:v>
              </c:pt>
              <c:pt idx="4">
                <c:v>931</c:v>
              </c:pt>
              <c:pt idx="5">
                <c:v>810</c:v>
              </c:pt>
              <c:pt idx="6">
                <c:v>640</c:v>
              </c:pt>
              <c:pt idx="7">
                <c:v>528</c:v>
              </c:pt>
              <c:pt idx="8">
                <c:v>524</c:v>
              </c:pt>
              <c:pt idx="9">
                <c:v>533</c:v>
              </c:pt>
              <c:pt idx="10">
                <c:v>627</c:v>
              </c:pt>
              <c:pt idx="11">
                <c:v>753</c:v>
              </c:pt>
            </c:numLit>
          </c:val>
          <c:smooth val="0"/>
          <c:extLst>
            <c:ext xmlns:c16="http://schemas.microsoft.com/office/drawing/2014/chart" uri="{C3380CC4-5D6E-409C-BE32-E72D297353CC}">
              <c16:uniqueId val="{00000001-EED0-46DE-80DF-6054D4814705}"/>
            </c:ext>
          </c:extLst>
        </c:ser>
        <c:dLbls>
          <c:showLegendKey val="0"/>
          <c:showVal val="0"/>
          <c:showCatName val="0"/>
          <c:showSerName val="0"/>
          <c:showPercent val="0"/>
          <c:showBubbleSize val="0"/>
        </c:dLbls>
        <c:smooth val="0"/>
        <c:axId val="1686971600"/>
        <c:axId val="1686965360"/>
      </c:lineChart>
      <c:catAx>
        <c:axId val="1686971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6965360"/>
        <c:crosses val="autoZero"/>
        <c:auto val="1"/>
        <c:lblAlgn val="ctr"/>
        <c:lblOffset val="100"/>
        <c:noMultiLvlLbl val="0"/>
      </c:catAx>
      <c:valAx>
        <c:axId val="16869653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6971600"/>
        <c:crosses val="autoZero"/>
        <c:crossBetween val="between"/>
      </c:valAx>
      <c:spPr>
        <a:noFill/>
        <a:ln>
          <a:noFill/>
        </a:ln>
        <a:effectLst/>
      </c:spPr>
    </c:plotArea>
    <c:legend>
      <c:legendPos val="r"/>
      <c:layout>
        <c:manualLayout>
          <c:xMode val="edge"/>
          <c:yMode val="edge"/>
          <c:x val="0.65701675539483462"/>
          <c:y val="1.7870734908136482E-2"/>
          <c:w val="0.34132281553398058"/>
          <c:h val="7.999890638670165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tx1"/>
      </a:solidFill>
    </a:ln>
    <a:effectLst/>
  </c:spPr>
  <c:txPr>
    <a:bodyPr/>
    <a:lstStyle/>
    <a:p>
      <a:pPr>
        <a:defRPr/>
      </a:pPr>
      <a:endParaRPr lang="en-US"/>
    </a:p>
  </c:txPr>
  <c:externalData r:id="rId3">
    <c:autoUpdate val="0"/>
  </c:externalData>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400" b="0" i="0" baseline="0">
                <a:effectLst/>
              </a:rPr>
              <a:t>Austin Comment Analysing</a:t>
            </a:r>
            <a:r>
              <a:rPr lang="en-US" sz="1800" b="0" i="0" baseline="0">
                <a:effectLst/>
              </a:rPr>
              <a:t> </a:t>
            </a:r>
            <a:endParaRPr lang="en-IN">
              <a:effectLst/>
            </a:endParaRPr>
          </a:p>
        </c:rich>
      </c:tx>
      <c:layout>
        <c:manualLayout>
          <c:xMode val="edge"/>
          <c:yMode val="edge"/>
          <c:x val="0.2185"/>
          <c:y val="1.3888888888888888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manualLayout>
          <c:layoutTarget val="inner"/>
          <c:xMode val="edge"/>
          <c:yMode val="edge"/>
          <c:x val="0.12442825896762905"/>
          <c:y val="0.17523221055701374"/>
          <c:w val="0.85334951881014875"/>
          <c:h val="0.57961759988334793"/>
        </c:manualLayout>
      </c:layout>
      <c:barChart>
        <c:barDir val="col"/>
        <c:grouping val="clustered"/>
        <c:varyColors val="0"/>
        <c:ser>
          <c:idx val="0"/>
          <c:order val="0"/>
          <c:tx>
            <c:strRef>
              <c:f>'q 3'!$B$5</c:f>
              <c:strCache>
                <c:ptCount val="1"/>
                <c:pt idx="0">
                  <c:v>Other host</c:v>
                </c:pt>
              </c:strCache>
            </c:strRef>
          </c:tx>
          <c:spPr>
            <a:solidFill>
              <a:schemeClr val="accent1"/>
            </a:solidFill>
            <a:ln>
              <a:noFill/>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 3'!$C$4:$L$4</c:f>
              <c:strCache>
                <c:ptCount val="10"/>
                <c:pt idx="0">
                  <c:v>recommended</c:v>
                </c:pt>
                <c:pt idx="1">
                  <c:v>gracious</c:v>
                </c:pt>
                <c:pt idx="2">
                  <c:v>wonderful</c:v>
                </c:pt>
                <c:pt idx="3">
                  <c:v>Beautiful</c:v>
                </c:pt>
                <c:pt idx="4">
                  <c:v>Great</c:v>
                </c:pt>
                <c:pt idx="5">
                  <c:v>Comfortable</c:v>
                </c:pt>
                <c:pt idx="6">
                  <c:v>Conveninet</c:v>
                </c:pt>
                <c:pt idx="7">
                  <c:v>Available</c:v>
                </c:pt>
                <c:pt idx="8">
                  <c:v>Friendly</c:v>
                </c:pt>
                <c:pt idx="9">
                  <c:v>Poor</c:v>
                </c:pt>
              </c:strCache>
            </c:strRef>
          </c:cat>
          <c:val>
            <c:numRef>
              <c:f>'q 3'!$C$5:$L$5</c:f>
              <c:numCache>
                <c:formatCode>0.00%</c:formatCode>
                <c:ptCount val="10"/>
                <c:pt idx="0">
                  <c:v>0.27081299679263698</c:v>
                </c:pt>
                <c:pt idx="1">
                  <c:v>0.22266514806378132</c:v>
                </c:pt>
                <c:pt idx="2">
                  <c:v>0.2355653058629022</c:v>
                </c:pt>
                <c:pt idx="3">
                  <c:v>0.25443940375891122</c:v>
                </c:pt>
                <c:pt idx="4">
                  <c:v>0.33142612822951795</c:v>
                </c:pt>
                <c:pt idx="5">
                  <c:v>0.28158737691303831</c:v>
                </c:pt>
                <c:pt idx="6">
                  <c:v>0.32866598778004075</c:v>
                </c:pt>
                <c:pt idx="7">
                  <c:v>0.30436102398057269</c:v>
                </c:pt>
                <c:pt idx="8">
                  <c:v>0.27668004796413115</c:v>
                </c:pt>
                <c:pt idx="9">
                  <c:v>0.67160493827160495</c:v>
                </c:pt>
              </c:numCache>
            </c:numRef>
          </c:val>
          <c:extLst>
            <c:ext xmlns:c16="http://schemas.microsoft.com/office/drawing/2014/chart" uri="{C3380CC4-5D6E-409C-BE32-E72D297353CC}">
              <c16:uniqueId val="{00000000-3246-4BBA-9370-A566E5DFD6DE}"/>
            </c:ext>
          </c:extLst>
        </c:ser>
        <c:ser>
          <c:idx val="1"/>
          <c:order val="1"/>
          <c:tx>
            <c:strRef>
              <c:f>'q 3'!$B$6</c:f>
              <c:strCache>
                <c:ptCount val="1"/>
                <c:pt idx="0">
                  <c:v>Super host</c:v>
                </c:pt>
              </c:strCache>
            </c:strRef>
          </c:tx>
          <c:spPr>
            <a:solidFill>
              <a:schemeClr val="accent2"/>
            </a:solidFill>
            <a:ln>
              <a:noFill/>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 3'!$C$4:$L$4</c:f>
              <c:strCache>
                <c:ptCount val="10"/>
                <c:pt idx="0">
                  <c:v>recommended</c:v>
                </c:pt>
                <c:pt idx="1">
                  <c:v>gracious</c:v>
                </c:pt>
                <c:pt idx="2">
                  <c:v>wonderful</c:v>
                </c:pt>
                <c:pt idx="3">
                  <c:v>Beautiful</c:v>
                </c:pt>
                <c:pt idx="4">
                  <c:v>Great</c:v>
                </c:pt>
                <c:pt idx="5">
                  <c:v>Comfortable</c:v>
                </c:pt>
                <c:pt idx="6">
                  <c:v>Conveninet</c:v>
                </c:pt>
                <c:pt idx="7">
                  <c:v>Available</c:v>
                </c:pt>
                <c:pt idx="8">
                  <c:v>Friendly</c:v>
                </c:pt>
                <c:pt idx="9">
                  <c:v>Poor</c:v>
                </c:pt>
              </c:strCache>
            </c:strRef>
          </c:cat>
          <c:val>
            <c:numRef>
              <c:f>'q 3'!$C$6:$L$6</c:f>
              <c:numCache>
                <c:formatCode>0.00%</c:formatCode>
                <c:ptCount val="10"/>
                <c:pt idx="0">
                  <c:v>0.72918700320736296</c:v>
                </c:pt>
                <c:pt idx="1">
                  <c:v>0.77733485193621865</c:v>
                </c:pt>
                <c:pt idx="2">
                  <c:v>0.76443469413709775</c:v>
                </c:pt>
                <c:pt idx="3">
                  <c:v>0.74556059624108884</c:v>
                </c:pt>
                <c:pt idx="4">
                  <c:v>0.668573871770482</c:v>
                </c:pt>
                <c:pt idx="5">
                  <c:v>0.71841262308696163</c:v>
                </c:pt>
                <c:pt idx="6">
                  <c:v>0.67133401221995925</c:v>
                </c:pt>
                <c:pt idx="7">
                  <c:v>0.69563897601942726</c:v>
                </c:pt>
                <c:pt idx="8">
                  <c:v>0.72331995203586885</c:v>
                </c:pt>
                <c:pt idx="9">
                  <c:v>0.32839506172839505</c:v>
                </c:pt>
              </c:numCache>
            </c:numRef>
          </c:val>
          <c:extLst>
            <c:ext xmlns:c16="http://schemas.microsoft.com/office/drawing/2014/chart" uri="{C3380CC4-5D6E-409C-BE32-E72D297353CC}">
              <c16:uniqueId val="{00000001-3246-4BBA-9370-A566E5DFD6DE}"/>
            </c:ext>
          </c:extLst>
        </c:ser>
        <c:dLbls>
          <c:dLblPos val="outEnd"/>
          <c:showLegendKey val="0"/>
          <c:showVal val="1"/>
          <c:showCatName val="0"/>
          <c:showSerName val="0"/>
          <c:showPercent val="0"/>
          <c:showBubbleSize val="0"/>
        </c:dLbls>
        <c:gapWidth val="219"/>
        <c:overlap val="-27"/>
        <c:axId val="511004703"/>
        <c:axId val="511003039"/>
      </c:barChart>
      <c:catAx>
        <c:axId val="5110047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003039"/>
        <c:crosses val="autoZero"/>
        <c:auto val="1"/>
        <c:lblAlgn val="ctr"/>
        <c:lblOffset val="100"/>
        <c:noMultiLvlLbl val="0"/>
      </c:catAx>
      <c:valAx>
        <c:axId val="511003039"/>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004703"/>
        <c:crosses val="autoZero"/>
        <c:crossBetween val="between"/>
      </c:valAx>
      <c:spPr>
        <a:noFill/>
        <a:ln>
          <a:noFill/>
        </a:ln>
        <a:effectLst/>
      </c:spPr>
    </c:plotArea>
    <c:legend>
      <c:legendPos val="b"/>
      <c:layout>
        <c:manualLayout>
          <c:xMode val="edge"/>
          <c:yMode val="edge"/>
          <c:x val="0.74484580052493443"/>
          <c:y val="3.2985564304461944E-2"/>
          <c:w val="0.25515419947506562"/>
          <c:h val="6.694189268008166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0" i="0" baseline="0">
                <a:effectLst/>
              </a:rPr>
              <a:t>Dallas Comment Analysing </a:t>
            </a:r>
            <a:endParaRPr lang="en-IN" sz="1600">
              <a:effectLst/>
            </a:endParaRPr>
          </a:p>
        </c:rich>
      </c:tx>
      <c:layout>
        <c:manualLayout>
          <c:xMode val="edge"/>
          <c:yMode val="edge"/>
          <c:x val="0.1471318897637795"/>
          <c:y val="2.3148148148148147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609492563429571"/>
          <c:y val="0.13671296296296295"/>
          <c:w val="0.85334951881014875"/>
          <c:h val="0.61813684747739861"/>
        </c:manualLayout>
      </c:layout>
      <c:barChart>
        <c:barDir val="col"/>
        <c:grouping val="clustered"/>
        <c:varyColors val="0"/>
        <c:ser>
          <c:idx val="0"/>
          <c:order val="0"/>
          <c:tx>
            <c:strRef>
              <c:f>'q 3'!$N$5</c:f>
              <c:strCache>
                <c:ptCount val="1"/>
                <c:pt idx="0">
                  <c:v>Other host</c:v>
                </c:pt>
              </c:strCache>
            </c:strRef>
          </c:tx>
          <c:spPr>
            <a:solidFill>
              <a:schemeClr val="accent1"/>
            </a:solidFill>
            <a:ln>
              <a:noFill/>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 3'!$O$4:$X$4</c:f>
              <c:strCache>
                <c:ptCount val="10"/>
                <c:pt idx="0">
                  <c:v>recommended</c:v>
                </c:pt>
                <c:pt idx="1">
                  <c:v>gracious</c:v>
                </c:pt>
                <c:pt idx="2">
                  <c:v>wonderful</c:v>
                </c:pt>
                <c:pt idx="3">
                  <c:v>Beautiful</c:v>
                </c:pt>
                <c:pt idx="4">
                  <c:v>Great</c:v>
                </c:pt>
                <c:pt idx="5">
                  <c:v>Comfortable</c:v>
                </c:pt>
                <c:pt idx="6">
                  <c:v>Conveninet</c:v>
                </c:pt>
                <c:pt idx="7">
                  <c:v>Available</c:v>
                </c:pt>
                <c:pt idx="8">
                  <c:v>Friendly</c:v>
                </c:pt>
                <c:pt idx="9">
                  <c:v>Poor</c:v>
                </c:pt>
              </c:strCache>
            </c:strRef>
          </c:cat>
          <c:val>
            <c:numRef>
              <c:f>'q 3'!$O$5:$X$5</c:f>
              <c:numCache>
                <c:formatCode>0.00%</c:formatCode>
                <c:ptCount val="10"/>
                <c:pt idx="0">
                  <c:v>0.44189129474149358</c:v>
                </c:pt>
                <c:pt idx="1">
                  <c:v>0.33951965065502182</c:v>
                </c:pt>
                <c:pt idx="2">
                  <c:v>0.38392164468580292</c:v>
                </c:pt>
                <c:pt idx="3">
                  <c:v>0.42819116757410769</c:v>
                </c:pt>
                <c:pt idx="4">
                  <c:v>0.52271419637273298</c:v>
                </c:pt>
                <c:pt idx="5">
                  <c:v>0.44104283382592968</c:v>
                </c:pt>
                <c:pt idx="6">
                  <c:v>0.52051190049037199</c:v>
                </c:pt>
                <c:pt idx="7">
                  <c:v>0.47072738024837374</c:v>
                </c:pt>
                <c:pt idx="8">
                  <c:v>0.40752461322081573</c:v>
                </c:pt>
                <c:pt idx="9">
                  <c:v>0.80597014925373134</c:v>
                </c:pt>
              </c:numCache>
            </c:numRef>
          </c:val>
          <c:extLst>
            <c:ext xmlns:c16="http://schemas.microsoft.com/office/drawing/2014/chart" uri="{C3380CC4-5D6E-409C-BE32-E72D297353CC}">
              <c16:uniqueId val="{00000000-FB0F-493D-9431-2B9E7FBFB559}"/>
            </c:ext>
          </c:extLst>
        </c:ser>
        <c:ser>
          <c:idx val="1"/>
          <c:order val="1"/>
          <c:tx>
            <c:strRef>
              <c:f>'q 3'!$N$6</c:f>
              <c:strCache>
                <c:ptCount val="1"/>
                <c:pt idx="0">
                  <c:v>Super host</c:v>
                </c:pt>
              </c:strCache>
            </c:strRef>
          </c:tx>
          <c:spPr>
            <a:solidFill>
              <a:schemeClr val="accent2"/>
            </a:solidFill>
            <a:ln>
              <a:noFill/>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 3'!$O$4:$X$4</c:f>
              <c:strCache>
                <c:ptCount val="10"/>
                <c:pt idx="0">
                  <c:v>recommended</c:v>
                </c:pt>
                <c:pt idx="1">
                  <c:v>gracious</c:v>
                </c:pt>
                <c:pt idx="2">
                  <c:v>wonderful</c:v>
                </c:pt>
                <c:pt idx="3">
                  <c:v>Beautiful</c:v>
                </c:pt>
                <c:pt idx="4">
                  <c:v>Great</c:v>
                </c:pt>
                <c:pt idx="5">
                  <c:v>Comfortable</c:v>
                </c:pt>
                <c:pt idx="6">
                  <c:v>Conveninet</c:v>
                </c:pt>
                <c:pt idx="7">
                  <c:v>Available</c:v>
                </c:pt>
                <c:pt idx="8">
                  <c:v>Friendly</c:v>
                </c:pt>
                <c:pt idx="9">
                  <c:v>Poor</c:v>
                </c:pt>
              </c:strCache>
            </c:strRef>
          </c:cat>
          <c:val>
            <c:numRef>
              <c:f>'q 3'!$O$6:$X$6</c:f>
              <c:numCache>
                <c:formatCode>0.00%</c:formatCode>
                <c:ptCount val="10"/>
                <c:pt idx="0">
                  <c:v>0.55810870525850642</c:v>
                </c:pt>
                <c:pt idx="1">
                  <c:v>0.66048034934497812</c:v>
                </c:pt>
                <c:pt idx="2">
                  <c:v>0.61607835531419708</c:v>
                </c:pt>
                <c:pt idx="3">
                  <c:v>0.57180883242589231</c:v>
                </c:pt>
                <c:pt idx="4">
                  <c:v>0.47728580362726702</c:v>
                </c:pt>
                <c:pt idx="5">
                  <c:v>0.55895716617407032</c:v>
                </c:pt>
                <c:pt idx="6">
                  <c:v>0.47948809950962801</c:v>
                </c:pt>
                <c:pt idx="7">
                  <c:v>0.52927261975162621</c:v>
                </c:pt>
                <c:pt idx="8">
                  <c:v>0.59247538677918421</c:v>
                </c:pt>
                <c:pt idx="9">
                  <c:v>0.19402985074626866</c:v>
                </c:pt>
              </c:numCache>
            </c:numRef>
          </c:val>
          <c:extLst>
            <c:ext xmlns:c16="http://schemas.microsoft.com/office/drawing/2014/chart" uri="{C3380CC4-5D6E-409C-BE32-E72D297353CC}">
              <c16:uniqueId val="{00000001-FB0F-493D-9431-2B9E7FBFB559}"/>
            </c:ext>
          </c:extLst>
        </c:ser>
        <c:dLbls>
          <c:showLegendKey val="0"/>
          <c:showVal val="0"/>
          <c:showCatName val="0"/>
          <c:showSerName val="0"/>
          <c:showPercent val="0"/>
          <c:showBubbleSize val="0"/>
        </c:dLbls>
        <c:gapWidth val="219"/>
        <c:overlap val="-27"/>
        <c:axId val="632975583"/>
        <c:axId val="632974751"/>
      </c:barChart>
      <c:catAx>
        <c:axId val="632975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2974751"/>
        <c:crosses val="autoZero"/>
        <c:auto val="1"/>
        <c:lblAlgn val="ctr"/>
        <c:lblOffset val="100"/>
        <c:noMultiLvlLbl val="0"/>
      </c:catAx>
      <c:valAx>
        <c:axId val="632974751"/>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2975583"/>
        <c:crosses val="autoZero"/>
        <c:crossBetween val="between"/>
      </c:valAx>
      <c:spPr>
        <a:noFill/>
        <a:ln>
          <a:noFill/>
        </a:ln>
        <a:effectLst/>
      </c:spPr>
    </c:plotArea>
    <c:legend>
      <c:legendPos val="b"/>
      <c:layout>
        <c:manualLayout>
          <c:xMode val="edge"/>
          <c:yMode val="edge"/>
          <c:x val="0.74484580052493443"/>
          <c:y val="5.2077865266841631E-3"/>
          <c:w val="0.25515419947506562"/>
          <c:h val="6.694189268008166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Austin Property %</a:t>
            </a:r>
            <a:r>
              <a:rPr lang="en-IN" baseline="0"/>
              <a:t>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609492563429571"/>
          <c:y val="0.19486111111111112"/>
          <c:w val="0.85334951881014875"/>
          <c:h val="0.61917432195975497"/>
        </c:manualLayout>
      </c:layout>
      <c:barChart>
        <c:barDir val="col"/>
        <c:grouping val="clustered"/>
        <c:varyColors val="0"/>
        <c:ser>
          <c:idx val="0"/>
          <c:order val="0"/>
          <c:tx>
            <c:strRef>
              <c:f>'q4'!$A$4</c:f>
              <c:strCache>
                <c:ptCount val="1"/>
                <c:pt idx="0">
                  <c:v>Other host</c:v>
                </c:pt>
              </c:strCache>
            </c:strRef>
          </c:tx>
          <c:spPr>
            <a:solidFill>
              <a:schemeClr val="accent6">
                <a:lumMod val="60000"/>
                <a:lumOff val="40000"/>
              </a:schemeClr>
            </a:solidFill>
            <a:ln>
              <a:noFill/>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'q4'!$B$3:$F$3</c:f>
              <c:strCache>
                <c:ptCount val="5"/>
                <c:pt idx="0">
                  <c:v>Entire guesthouse</c:v>
                </c:pt>
                <c:pt idx="1">
                  <c:v>Entire townhouse</c:v>
                </c:pt>
                <c:pt idx="2">
                  <c:v>Entire home</c:v>
                </c:pt>
                <c:pt idx="3">
                  <c:v>Entire residential home</c:v>
                </c:pt>
                <c:pt idx="4">
                  <c:v>Private accomodations</c:v>
                </c:pt>
              </c:strCache>
            </c:strRef>
          </c:cat>
          <c:val>
            <c:numRef>
              <c:f>'q4'!$B$4:$F$4</c:f>
              <c:numCache>
                <c:formatCode>0.00%</c:formatCode>
                <c:ptCount val="5"/>
                <c:pt idx="0">
                  <c:v>0.30560578661844484</c:v>
                </c:pt>
                <c:pt idx="1">
                  <c:v>0.59933774834437081</c:v>
                </c:pt>
                <c:pt idx="2">
                  <c:v>0.81182795698924726</c:v>
                </c:pt>
                <c:pt idx="3">
                  <c:v>0.56582064297800339</c:v>
                </c:pt>
                <c:pt idx="4">
                  <c:v>0.72828847130523111</c:v>
                </c:pt>
              </c:numCache>
            </c:numRef>
          </c:val>
          <c:extLst>
            <c:ext xmlns:c16="http://schemas.microsoft.com/office/drawing/2014/chart" uri="{C3380CC4-5D6E-409C-BE32-E72D297353CC}">
              <c16:uniqueId val="{00000000-9104-4ECE-A2FD-0A193BF88060}"/>
            </c:ext>
          </c:extLst>
        </c:ser>
        <c:ser>
          <c:idx val="1"/>
          <c:order val="1"/>
          <c:tx>
            <c:strRef>
              <c:f>'q4'!$A$5</c:f>
              <c:strCache>
                <c:ptCount val="1"/>
                <c:pt idx="0">
                  <c:v>Super host</c:v>
                </c:pt>
              </c:strCache>
            </c:strRef>
          </c:tx>
          <c:spPr>
            <a:solidFill>
              <a:schemeClr val="accent6">
                <a:lumMod val="75000"/>
              </a:schemeClr>
            </a:solidFill>
            <a:ln>
              <a:noFill/>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'q4'!$B$3:$F$3</c:f>
              <c:strCache>
                <c:ptCount val="5"/>
                <c:pt idx="0">
                  <c:v>Entire guesthouse</c:v>
                </c:pt>
                <c:pt idx="1">
                  <c:v>Entire townhouse</c:v>
                </c:pt>
                <c:pt idx="2">
                  <c:v>Entire home</c:v>
                </c:pt>
                <c:pt idx="3">
                  <c:v>Entire residential home</c:v>
                </c:pt>
                <c:pt idx="4">
                  <c:v>Private accomodations</c:v>
                </c:pt>
              </c:strCache>
            </c:strRef>
          </c:cat>
          <c:val>
            <c:numRef>
              <c:f>'q4'!$B$5:$F$5</c:f>
              <c:numCache>
                <c:formatCode>0.00%</c:formatCode>
                <c:ptCount val="5"/>
                <c:pt idx="0">
                  <c:v>0.69439421338155516</c:v>
                </c:pt>
                <c:pt idx="1">
                  <c:v>0.40066225165562913</c:v>
                </c:pt>
                <c:pt idx="2">
                  <c:v>0.18817204301075269</c:v>
                </c:pt>
                <c:pt idx="3">
                  <c:v>0.43417935702199661</c:v>
                </c:pt>
                <c:pt idx="4">
                  <c:v>0.27171152869476894</c:v>
                </c:pt>
              </c:numCache>
            </c:numRef>
          </c:val>
          <c:extLst>
            <c:ext xmlns:c16="http://schemas.microsoft.com/office/drawing/2014/chart" uri="{C3380CC4-5D6E-409C-BE32-E72D297353CC}">
              <c16:uniqueId val="{00000001-9104-4ECE-A2FD-0A193BF88060}"/>
            </c:ext>
          </c:extLst>
        </c:ser>
        <c:dLbls>
          <c:dLblPos val="outEnd"/>
          <c:showLegendKey val="0"/>
          <c:showVal val="1"/>
          <c:showCatName val="0"/>
          <c:showSerName val="0"/>
          <c:showPercent val="0"/>
          <c:showBubbleSize val="0"/>
        </c:dLbls>
        <c:gapWidth val="219"/>
        <c:overlap val="-27"/>
        <c:axId val="650665919"/>
        <c:axId val="650668831"/>
      </c:barChart>
      <c:catAx>
        <c:axId val="6506659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0668831"/>
        <c:crosses val="autoZero"/>
        <c:auto val="1"/>
        <c:lblAlgn val="ctr"/>
        <c:lblOffset val="100"/>
        <c:noMultiLvlLbl val="0"/>
      </c:catAx>
      <c:valAx>
        <c:axId val="650668831"/>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0665919"/>
        <c:crosses val="autoZero"/>
        <c:crossBetween val="between"/>
      </c:valAx>
      <c:spPr>
        <a:noFill/>
        <a:ln>
          <a:noFill/>
        </a:ln>
        <a:effectLst/>
      </c:spPr>
    </c:plotArea>
    <c:legend>
      <c:legendPos val="b"/>
      <c:layout>
        <c:manualLayout>
          <c:xMode val="edge"/>
          <c:yMode val="edge"/>
          <c:x val="0.70842585301837269"/>
          <c:y val="2.8355934674832307E-2"/>
          <c:w val="0.25515419947506562"/>
          <c:h val="6.694189268008166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9DF3C-1EB4-D70E-91B8-FCDF0A249B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CD0E11-F597-0142-CD3A-958420ED4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198DDF-230C-BE1D-3E8B-4E03BE900B7A}"/>
              </a:ext>
            </a:extLst>
          </p:cNvPr>
          <p:cNvSpPr>
            <a:spLocks noGrp="1"/>
          </p:cNvSpPr>
          <p:nvPr>
            <p:ph type="dt" sz="half" idx="10"/>
          </p:nvPr>
        </p:nvSpPr>
        <p:spPr/>
        <p:txBody>
          <a:bodyPr/>
          <a:lstStyle/>
          <a:p>
            <a:fld id="{01878DEE-FF43-4D7C-B245-BF014EC54A0F}" type="datetimeFigureOut">
              <a:rPr lang="en-IN" smtClean="0"/>
              <a:t>28-05-2022</a:t>
            </a:fld>
            <a:endParaRPr lang="en-IN"/>
          </a:p>
        </p:txBody>
      </p:sp>
      <p:sp>
        <p:nvSpPr>
          <p:cNvPr id="5" name="Footer Placeholder 4">
            <a:extLst>
              <a:ext uri="{FF2B5EF4-FFF2-40B4-BE49-F238E27FC236}">
                <a16:creationId xmlns:a16="http://schemas.microsoft.com/office/drawing/2014/main" id="{287F98C7-9C11-57F6-E131-35FB4873AA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5632B3-8EC8-3A78-8F9B-255A6573EE1E}"/>
              </a:ext>
            </a:extLst>
          </p:cNvPr>
          <p:cNvSpPr>
            <a:spLocks noGrp="1"/>
          </p:cNvSpPr>
          <p:nvPr>
            <p:ph type="sldNum" sz="quarter" idx="12"/>
          </p:nvPr>
        </p:nvSpPr>
        <p:spPr/>
        <p:txBody>
          <a:bodyPr/>
          <a:lstStyle/>
          <a:p>
            <a:fld id="{2474CAAB-B8BC-4616-9F61-1008C763A56C}" type="slidenum">
              <a:rPr lang="en-IN" smtClean="0"/>
              <a:t>‹#›</a:t>
            </a:fld>
            <a:endParaRPr lang="en-IN"/>
          </a:p>
        </p:txBody>
      </p:sp>
    </p:spTree>
    <p:extLst>
      <p:ext uri="{BB962C8B-B14F-4D97-AF65-F5344CB8AC3E}">
        <p14:creationId xmlns:p14="http://schemas.microsoft.com/office/powerpoint/2010/main" val="211247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7A5B-746F-5E1C-0763-6701DE7143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FF9E90-3ECA-55ED-C900-E06835F7FB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6EAA38-6F1B-DA1B-FD94-D451FA3CDAE4}"/>
              </a:ext>
            </a:extLst>
          </p:cNvPr>
          <p:cNvSpPr>
            <a:spLocks noGrp="1"/>
          </p:cNvSpPr>
          <p:nvPr>
            <p:ph type="dt" sz="half" idx="10"/>
          </p:nvPr>
        </p:nvSpPr>
        <p:spPr/>
        <p:txBody>
          <a:bodyPr/>
          <a:lstStyle/>
          <a:p>
            <a:fld id="{01878DEE-FF43-4D7C-B245-BF014EC54A0F}" type="datetimeFigureOut">
              <a:rPr lang="en-IN" smtClean="0"/>
              <a:t>28-05-2022</a:t>
            </a:fld>
            <a:endParaRPr lang="en-IN"/>
          </a:p>
        </p:txBody>
      </p:sp>
      <p:sp>
        <p:nvSpPr>
          <p:cNvPr id="5" name="Footer Placeholder 4">
            <a:extLst>
              <a:ext uri="{FF2B5EF4-FFF2-40B4-BE49-F238E27FC236}">
                <a16:creationId xmlns:a16="http://schemas.microsoft.com/office/drawing/2014/main" id="{F27EF4BE-EAE2-4B4A-C957-77FA4A5098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DADF3B-3DDD-FA2D-F7BE-6872104008A8}"/>
              </a:ext>
            </a:extLst>
          </p:cNvPr>
          <p:cNvSpPr>
            <a:spLocks noGrp="1"/>
          </p:cNvSpPr>
          <p:nvPr>
            <p:ph type="sldNum" sz="quarter" idx="12"/>
          </p:nvPr>
        </p:nvSpPr>
        <p:spPr/>
        <p:txBody>
          <a:bodyPr/>
          <a:lstStyle/>
          <a:p>
            <a:fld id="{2474CAAB-B8BC-4616-9F61-1008C763A56C}" type="slidenum">
              <a:rPr lang="en-IN" smtClean="0"/>
              <a:t>‹#›</a:t>
            </a:fld>
            <a:endParaRPr lang="en-IN"/>
          </a:p>
        </p:txBody>
      </p:sp>
    </p:spTree>
    <p:extLst>
      <p:ext uri="{BB962C8B-B14F-4D97-AF65-F5344CB8AC3E}">
        <p14:creationId xmlns:p14="http://schemas.microsoft.com/office/powerpoint/2010/main" val="3915102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7F2F19-D001-2C43-8CD9-758F9FC55E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D3210F-02F7-9C1A-1F1C-02B6DCE495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EFB352-FD73-6A3E-4C6E-C5D28AD8C6C5}"/>
              </a:ext>
            </a:extLst>
          </p:cNvPr>
          <p:cNvSpPr>
            <a:spLocks noGrp="1"/>
          </p:cNvSpPr>
          <p:nvPr>
            <p:ph type="dt" sz="half" idx="10"/>
          </p:nvPr>
        </p:nvSpPr>
        <p:spPr/>
        <p:txBody>
          <a:bodyPr/>
          <a:lstStyle/>
          <a:p>
            <a:fld id="{01878DEE-FF43-4D7C-B245-BF014EC54A0F}" type="datetimeFigureOut">
              <a:rPr lang="en-IN" smtClean="0"/>
              <a:t>28-05-2022</a:t>
            </a:fld>
            <a:endParaRPr lang="en-IN"/>
          </a:p>
        </p:txBody>
      </p:sp>
      <p:sp>
        <p:nvSpPr>
          <p:cNvPr id="5" name="Footer Placeholder 4">
            <a:extLst>
              <a:ext uri="{FF2B5EF4-FFF2-40B4-BE49-F238E27FC236}">
                <a16:creationId xmlns:a16="http://schemas.microsoft.com/office/drawing/2014/main" id="{66C90394-4DC0-0AED-C8B9-0A1F635F6F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6EA12E-99B9-83BA-AD66-C836F6B335CD}"/>
              </a:ext>
            </a:extLst>
          </p:cNvPr>
          <p:cNvSpPr>
            <a:spLocks noGrp="1"/>
          </p:cNvSpPr>
          <p:nvPr>
            <p:ph type="sldNum" sz="quarter" idx="12"/>
          </p:nvPr>
        </p:nvSpPr>
        <p:spPr/>
        <p:txBody>
          <a:bodyPr/>
          <a:lstStyle/>
          <a:p>
            <a:fld id="{2474CAAB-B8BC-4616-9F61-1008C763A56C}" type="slidenum">
              <a:rPr lang="en-IN" smtClean="0"/>
              <a:t>‹#›</a:t>
            </a:fld>
            <a:endParaRPr lang="en-IN"/>
          </a:p>
        </p:txBody>
      </p:sp>
    </p:spTree>
    <p:extLst>
      <p:ext uri="{BB962C8B-B14F-4D97-AF65-F5344CB8AC3E}">
        <p14:creationId xmlns:p14="http://schemas.microsoft.com/office/powerpoint/2010/main" val="512207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8E9D-CDDC-AEDA-8663-C61A740B27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3B9DDE-5E4D-FF2D-3767-930F5C0AE2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B09174-B5FD-6E0D-6193-5529CA34DABE}"/>
              </a:ext>
            </a:extLst>
          </p:cNvPr>
          <p:cNvSpPr>
            <a:spLocks noGrp="1"/>
          </p:cNvSpPr>
          <p:nvPr>
            <p:ph type="dt" sz="half" idx="10"/>
          </p:nvPr>
        </p:nvSpPr>
        <p:spPr/>
        <p:txBody>
          <a:bodyPr/>
          <a:lstStyle/>
          <a:p>
            <a:fld id="{01878DEE-FF43-4D7C-B245-BF014EC54A0F}" type="datetimeFigureOut">
              <a:rPr lang="en-IN" smtClean="0"/>
              <a:t>28-05-2022</a:t>
            </a:fld>
            <a:endParaRPr lang="en-IN"/>
          </a:p>
        </p:txBody>
      </p:sp>
      <p:sp>
        <p:nvSpPr>
          <p:cNvPr id="5" name="Footer Placeholder 4">
            <a:extLst>
              <a:ext uri="{FF2B5EF4-FFF2-40B4-BE49-F238E27FC236}">
                <a16:creationId xmlns:a16="http://schemas.microsoft.com/office/drawing/2014/main" id="{2BEBDCC0-87DE-9724-8C6B-D3E10D3C24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683977-8E3B-AB54-D90D-5F15A75D13D7}"/>
              </a:ext>
            </a:extLst>
          </p:cNvPr>
          <p:cNvSpPr>
            <a:spLocks noGrp="1"/>
          </p:cNvSpPr>
          <p:nvPr>
            <p:ph type="sldNum" sz="quarter" idx="12"/>
          </p:nvPr>
        </p:nvSpPr>
        <p:spPr/>
        <p:txBody>
          <a:bodyPr/>
          <a:lstStyle/>
          <a:p>
            <a:fld id="{2474CAAB-B8BC-4616-9F61-1008C763A56C}" type="slidenum">
              <a:rPr lang="en-IN" smtClean="0"/>
              <a:t>‹#›</a:t>
            </a:fld>
            <a:endParaRPr lang="en-IN"/>
          </a:p>
        </p:txBody>
      </p:sp>
    </p:spTree>
    <p:extLst>
      <p:ext uri="{BB962C8B-B14F-4D97-AF65-F5344CB8AC3E}">
        <p14:creationId xmlns:p14="http://schemas.microsoft.com/office/powerpoint/2010/main" val="2841757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AEAD4-3208-83DA-528E-53D942BC9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D13366-19F7-0159-2645-02ED6E58DD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0C4950-3306-32A0-6615-98E915FE0289}"/>
              </a:ext>
            </a:extLst>
          </p:cNvPr>
          <p:cNvSpPr>
            <a:spLocks noGrp="1"/>
          </p:cNvSpPr>
          <p:nvPr>
            <p:ph type="dt" sz="half" idx="10"/>
          </p:nvPr>
        </p:nvSpPr>
        <p:spPr/>
        <p:txBody>
          <a:bodyPr/>
          <a:lstStyle/>
          <a:p>
            <a:fld id="{01878DEE-FF43-4D7C-B245-BF014EC54A0F}" type="datetimeFigureOut">
              <a:rPr lang="en-IN" smtClean="0"/>
              <a:t>28-05-2022</a:t>
            </a:fld>
            <a:endParaRPr lang="en-IN"/>
          </a:p>
        </p:txBody>
      </p:sp>
      <p:sp>
        <p:nvSpPr>
          <p:cNvPr id="5" name="Footer Placeholder 4">
            <a:extLst>
              <a:ext uri="{FF2B5EF4-FFF2-40B4-BE49-F238E27FC236}">
                <a16:creationId xmlns:a16="http://schemas.microsoft.com/office/drawing/2014/main" id="{1A8FE6E5-A5FC-13AD-0AEC-0D659C8D34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06F822-867A-7634-EEE9-937E184BBF88}"/>
              </a:ext>
            </a:extLst>
          </p:cNvPr>
          <p:cNvSpPr>
            <a:spLocks noGrp="1"/>
          </p:cNvSpPr>
          <p:nvPr>
            <p:ph type="sldNum" sz="quarter" idx="12"/>
          </p:nvPr>
        </p:nvSpPr>
        <p:spPr/>
        <p:txBody>
          <a:bodyPr/>
          <a:lstStyle/>
          <a:p>
            <a:fld id="{2474CAAB-B8BC-4616-9F61-1008C763A56C}" type="slidenum">
              <a:rPr lang="en-IN" smtClean="0"/>
              <a:t>‹#›</a:t>
            </a:fld>
            <a:endParaRPr lang="en-IN"/>
          </a:p>
        </p:txBody>
      </p:sp>
    </p:spTree>
    <p:extLst>
      <p:ext uri="{BB962C8B-B14F-4D97-AF65-F5344CB8AC3E}">
        <p14:creationId xmlns:p14="http://schemas.microsoft.com/office/powerpoint/2010/main" val="2285039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27850-A8EB-55B0-7E3A-79CA78C883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B16393-DA06-B158-936D-9042182B9F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538BD3-6054-BD84-73D5-AE29BC5186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EEFF09-4915-B8F1-DA72-E20F3B9AC0CA}"/>
              </a:ext>
            </a:extLst>
          </p:cNvPr>
          <p:cNvSpPr>
            <a:spLocks noGrp="1"/>
          </p:cNvSpPr>
          <p:nvPr>
            <p:ph type="dt" sz="half" idx="10"/>
          </p:nvPr>
        </p:nvSpPr>
        <p:spPr/>
        <p:txBody>
          <a:bodyPr/>
          <a:lstStyle/>
          <a:p>
            <a:fld id="{01878DEE-FF43-4D7C-B245-BF014EC54A0F}" type="datetimeFigureOut">
              <a:rPr lang="en-IN" smtClean="0"/>
              <a:t>28-05-2022</a:t>
            </a:fld>
            <a:endParaRPr lang="en-IN"/>
          </a:p>
        </p:txBody>
      </p:sp>
      <p:sp>
        <p:nvSpPr>
          <p:cNvPr id="6" name="Footer Placeholder 5">
            <a:extLst>
              <a:ext uri="{FF2B5EF4-FFF2-40B4-BE49-F238E27FC236}">
                <a16:creationId xmlns:a16="http://schemas.microsoft.com/office/drawing/2014/main" id="{005718B6-B203-6966-1407-FFBB7FA739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43ACBC-7C58-987E-8F45-5212BFB197BA}"/>
              </a:ext>
            </a:extLst>
          </p:cNvPr>
          <p:cNvSpPr>
            <a:spLocks noGrp="1"/>
          </p:cNvSpPr>
          <p:nvPr>
            <p:ph type="sldNum" sz="quarter" idx="12"/>
          </p:nvPr>
        </p:nvSpPr>
        <p:spPr/>
        <p:txBody>
          <a:bodyPr/>
          <a:lstStyle/>
          <a:p>
            <a:fld id="{2474CAAB-B8BC-4616-9F61-1008C763A56C}" type="slidenum">
              <a:rPr lang="en-IN" smtClean="0"/>
              <a:t>‹#›</a:t>
            </a:fld>
            <a:endParaRPr lang="en-IN"/>
          </a:p>
        </p:txBody>
      </p:sp>
    </p:spTree>
    <p:extLst>
      <p:ext uri="{BB962C8B-B14F-4D97-AF65-F5344CB8AC3E}">
        <p14:creationId xmlns:p14="http://schemas.microsoft.com/office/powerpoint/2010/main" val="2748711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202B3-8B8D-DFA0-627F-EE07E05673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192C81-4AF2-45F5-6541-7ECA28C049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0B3DE3-994D-F9B0-DFC7-2A72841351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49B110-4474-BF8A-28E0-7F25DF1C5C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D501E6-C827-393D-B035-5C04B6859B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D79567-8CA0-6518-F03A-9AA148266124}"/>
              </a:ext>
            </a:extLst>
          </p:cNvPr>
          <p:cNvSpPr>
            <a:spLocks noGrp="1"/>
          </p:cNvSpPr>
          <p:nvPr>
            <p:ph type="dt" sz="half" idx="10"/>
          </p:nvPr>
        </p:nvSpPr>
        <p:spPr/>
        <p:txBody>
          <a:bodyPr/>
          <a:lstStyle/>
          <a:p>
            <a:fld id="{01878DEE-FF43-4D7C-B245-BF014EC54A0F}" type="datetimeFigureOut">
              <a:rPr lang="en-IN" smtClean="0"/>
              <a:t>28-05-2022</a:t>
            </a:fld>
            <a:endParaRPr lang="en-IN"/>
          </a:p>
        </p:txBody>
      </p:sp>
      <p:sp>
        <p:nvSpPr>
          <p:cNvPr id="8" name="Footer Placeholder 7">
            <a:extLst>
              <a:ext uri="{FF2B5EF4-FFF2-40B4-BE49-F238E27FC236}">
                <a16:creationId xmlns:a16="http://schemas.microsoft.com/office/drawing/2014/main" id="{05498F75-592D-8B38-7950-970A461066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C86AB2-AB59-E6C2-75F7-8B4A5D8A5114}"/>
              </a:ext>
            </a:extLst>
          </p:cNvPr>
          <p:cNvSpPr>
            <a:spLocks noGrp="1"/>
          </p:cNvSpPr>
          <p:nvPr>
            <p:ph type="sldNum" sz="quarter" idx="12"/>
          </p:nvPr>
        </p:nvSpPr>
        <p:spPr/>
        <p:txBody>
          <a:bodyPr/>
          <a:lstStyle/>
          <a:p>
            <a:fld id="{2474CAAB-B8BC-4616-9F61-1008C763A56C}" type="slidenum">
              <a:rPr lang="en-IN" smtClean="0"/>
              <a:t>‹#›</a:t>
            </a:fld>
            <a:endParaRPr lang="en-IN"/>
          </a:p>
        </p:txBody>
      </p:sp>
    </p:spTree>
    <p:extLst>
      <p:ext uri="{BB962C8B-B14F-4D97-AF65-F5344CB8AC3E}">
        <p14:creationId xmlns:p14="http://schemas.microsoft.com/office/powerpoint/2010/main" val="1758886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9953-97B0-D300-AC65-ADEFFB9E9F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40675C-CAD7-BFBA-FD0D-8CA6B75FF8A8}"/>
              </a:ext>
            </a:extLst>
          </p:cNvPr>
          <p:cNvSpPr>
            <a:spLocks noGrp="1"/>
          </p:cNvSpPr>
          <p:nvPr>
            <p:ph type="dt" sz="half" idx="10"/>
          </p:nvPr>
        </p:nvSpPr>
        <p:spPr/>
        <p:txBody>
          <a:bodyPr/>
          <a:lstStyle/>
          <a:p>
            <a:fld id="{01878DEE-FF43-4D7C-B245-BF014EC54A0F}" type="datetimeFigureOut">
              <a:rPr lang="en-IN" smtClean="0"/>
              <a:t>28-05-2022</a:t>
            </a:fld>
            <a:endParaRPr lang="en-IN"/>
          </a:p>
        </p:txBody>
      </p:sp>
      <p:sp>
        <p:nvSpPr>
          <p:cNvPr id="4" name="Footer Placeholder 3">
            <a:extLst>
              <a:ext uri="{FF2B5EF4-FFF2-40B4-BE49-F238E27FC236}">
                <a16:creationId xmlns:a16="http://schemas.microsoft.com/office/drawing/2014/main" id="{F3C6222B-C00B-D5FF-0146-B275A998AC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DE1E64-E3B3-9CB9-C8B6-68FE05CBB0BC}"/>
              </a:ext>
            </a:extLst>
          </p:cNvPr>
          <p:cNvSpPr>
            <a:spLocks noGrp="1"/>
          </p:cNvSpPr>
          <p:nvPr>
            <p:ph type="sldNum" sz="quarter" idx="12"/>
          </p:nvPr>
        </p:nvSpPr>
        <p:spPr/>
        <p:txBody>
          <a:bodyPr/>
          <a:lstStyle/>
          <a:p>
            <a:fld id="{2474CAAB-B8BC-4616-9F61-1008C763A56C}" type="slidenum">
              <a:rPr lang="en-IN" smtClean="0"/>
              <a:t>‹#›</a:t>
            </a:fld>
            <a:endParaRPr lang="en-IN"/>
          </a:p>
        </p:txBody>
      </p:sp>
    </p:spTree>
    <p:extLst>
      <p:ext uri="{BB962C8B-B14F-4D97-AF65-F5344CB8AC3E}">
        <p14:creationId xmlns:p14="http://schemas.microsoft.com/office/powerpoint/2010/main" val="37286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D79C42-437F-1A65-F953-D113373D58E8}"/>
              </a:ext>
            </a:extLst>
          </p:cNvPr>
          <p:cNvSpPr>
            <a:spLocks noGrp="1"/>
          </p:cNvSpPr>
          <p:nvPr>
            <p:ph type="dt" sz="half" idx="10"/>
          </p:nvPr>
        </p:nvSpPr>
        <p:spPr/>
        <p:txBody>
          <a:bodyPr/>
          <a:lstStyle/>
          <a:p>
            <a:fld id="{01878DEE-FF43-4D7C-B245-BF014EC54A0F}" type="datetimeFigureOut">
              <a:rPr lang="en-IN" smtClean="0"/>
              <a:t>28-05-2022</a:t>
            </a:fld>
            <a:endParaRPr lang="en-IN"/>
          </a:p>
        </p:txBody>
      </p:sp>
      <p:sp>
        <p:nvSpPr>
          <p:cNvPr id="3" name="Footer Placeholder 2">
            <a:extLst>
              <a:ext uri="{FF2B5EF4-FFF2-40B4-BE49-F238E27FC236}">
                <a16:creationId xmlns:a16="http://schemas.microsoft.com/office/drawing/2014/main" id="{5F029BE8-D36D-F617-204D-931C22AFDA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E923D1-7F6A-1ABD-8836-74C8B10D8EDB}"/>
              </a:ext>
            </a:extLst>
          </p:cNvPr>
          <p:cNvSpPr>
            <a:spLocks noGrp="1"/>
          </p:cNvSpPr>
          <p:nvPr>
            <p:ph type="sldNum" sz="quarter" idx="12"/>
          </p:nvPr>
        </p:nvSpPr>
        <p:spPr/>
        <p:txBody>
          <a:bodyPr/>
          <a:lstStyle/>
          <a:p>
            <a:fld id="{2474CAAB-B8BC-4616-9F61-1008C763A56C}" type="slidenum">
              <a:rPr lang="en-IN" smtClean="0"/>
              <a:t>‹#›</a:t>
            </a:fld>
            <a:endParaRPr lang="en-IN"/>
          </a:p>
        </p:txBody>
      </p:sp>
    </p:spTree>
    <p:extLst>
      <p:ext uri="{BB962C8B-B14F-4D97-AF65-F5344CB8AC3E}">
        <p14:creationId xmlns:p14="http://schemas.microsoft.com/office/powerpoint/2010/main" val="4173773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725D8-E01C-1D42-3B67-8163EC75E7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0C2EF5-AD0C-0AE9-6DC4-D4497F4CBF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0D677A-91F5-7532-FDB0-A875F7D6FB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0F3F3-F895-078F-8C4A-1BECA992DFD8}"/>
              </a:ext>
            </a:extLst>
          </p:cNvPr>
          <p:cNvSpPr>
            <a:spLocks noGrp="1"/>
          </p:cNvSpPr>
          <p:nvPr>
            <p:ph type="dt" sz="half" idx="10"/>
          </p:nvPr>
        </p:nvSpPr>
        <p:spPr/>
        <p:txBody>
          <a:bodyPr/>
          <a:lstStyle/>
          <a:p>
            <a:fld id="{01878DEE-FF43-4D7C-B245-BF014EC54A0F}" type="datetimeFigureOut">
              <a:rPr lang="en-IN" smtClean="0"/>
              <a:t>28-05-2022</a:t>
            </a:fld>
            <a:endParaRPr lang="en-IN"/>
          </a:p>
        </p:txBody>
      </p:sp>
      <p:sp>
        <p:nvSpPr>
          <p:cNvPr id="6" name="Footer Placeholder 5">
            <a:extLst>
              <a:ext uri="{FF2B5EF4-FFF2-40B4-BE49-F238E27FC236}">
                <a16:creationId xmlns:a16="http://schemas.microsoft.com/office/drawing/2014/main" id="{C06BA77F-73B0-B29B-C4E3-7A37FB4F19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6F6911-88C2-7E7F-989A-65430A95B7E6}"/>
              </a:ext>
            </a:extLst>
          </p:cNvPr>
          <p:cNvSpPr>
            <a:spLocks noGrp="1"/>
          </p:cNvSpPr>
          <p:nvPr>
            <p:ph type="sldNum" sz="quarter" idx="12"/>
          </p:nvPr>
        </p:nvSpPr>
        <p:spPr/>
        <p:txBody>
          <a:bodyPr/>
          <a:lstStyle/>
          <a:p>
            <a:fld id="{2474CAAB-B8BC-4616-9F61-1008C763A56C}" type="slidenum">
              <a:rPr lang="en-IN" smtClean="0"/>
              <a:t>‹#›</a:t>
            </a:fld>
            <a:endParaRPr lang="en-IN"/>
          </a:p>
        </p:txBody>
      </p:sp>
    </p:spTree>
    <p:extLst>
      <p:ext uri="{BB962C8B-B14F-4D97-AF65-F5344CB8AC3E}">
        <p14:creationId xmlns:p14="http://schemas.microsoft.com/office/powerpoint/2010/main" val="2690656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876C-922D-0933-9FBF-40DD9143C4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42C704-8335-7289-2D12-1DA715B702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AA7009-971B-80D5-9A99-DBAD28F8D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B2483-1C8E-DA00-F2D4-37C719F982AC}"/>
              </a:ext>
            </a:extLst>
          </p:cNvPr>
          <p:cNvSpPr>
            <a:spLocks noGrp="1"/>
          </p:cNvSpPr>
          <p:nvPr>
            <p:ph type="dt" sz="half" idx="10"/>
          </p:nvPr>
        </p:nvSpPr>
        <p:spPr/>
        <p:txBody>
          <a:bodyPr/>
          <a:lstStyle/>
          <a:p>
            <a:fld id="{01878DEE-FF43-4D7C-B245-BF014EC54A0F}" type="datetimeFigureOut">
              <a:rPr lang="en-IN" smtClean="0"/>
              <a:t>28-05-2022</a:t>
            </a:fld>
            <a:endParaRPr lang="en-IN"/>
          </a:p>
        </p:txBody>
      </p:sp>
      <p:sp>
        <p:nvSpPr>
          <p:cNvPr id="6" name="Footer Placeholder 5">
            <a:extLst>
              <a:ext uri="{FF2B5EF4-FFF2-40B4-BE49-F238E27FC236}">
                <a16:creationId xmlns:a16="http://schemas.microsoft.com/office/drawing/2014/main" id="{2D241072-FB7F-63CA-749F-B3FA8D36C5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218882-7B1F-9314-7742-045DB557863F}"/>
              </a:ext>
            </a:extLst>
          </p:cNvPr>
          <p:cNvSpPr>
            <a:spLocks noGrp="1"/>
          </p:cNvSpPr>
          <p:nvPr>
            <p:ph type="sldNum" sz="quarter" idx="12"/>
          </p:nvPr>
        </p:nvSpPr>
        <p:spPr/>
        <p:txBody>
          <a:bodyPr/>
          <a:lstStyle/>
          <a:p>
            <a:fld id="{2474CAAB-B8BC-4616-9F61-1008C763A56C}" type="slidenum">
              <a:rPr lang="en-IN" smtClean="0"/>
              <a:t>‹#›</a:t>
            </a:fld>
            <a:endParaRPr lang="en-IN"/>
          </a:p>
        </p:txBody>
      </p:sp>
    </p:spTree>
    <p:extLst>
      <p:ext uri="{BB962C8B-B14F-4D97-AF65-F5344CB8AC3E}">
        <p14:creationId xmlns:p14="http://schemas.microsoft.com/office/powerpoint/2010/main" val="3262085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65BB09-E168-1D93-1ECE-8CA781F246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90280D-E56B-D2EB-28A6-0A52F4E9DB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8382DC-A2BD-04D3-F5AB-0439B575C8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78DEE-FF43-4D7C-B245-BF014EC54A0F}" type="datetimeFigureOut">
              <a:rPr lang="en-IN" smtClean="0"/>
              <a:t>28-05-2022</a:t>
            </a:fld>
            <a:endParaRPr lang="en-IN"/>
          </a:p>
        </p:txBody>
      </p:sp>
      <p:sp>
        <p:nvSpPr>
          <p:cNvPr id="5" name="Footer Placeholder 4">
            <a:extLst>
              <a:ext uri="{FF2B5EF4-FFF2-40B4-BE49-F238E27FC236}">
                <a16:creationId xmlns:a16="http://schemas.microsoft.com/office/drawing/2014/main" id="{D1B3D9C3-CACF-C2C5-4BD6-DFDE9FCE6F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ADE515-6088-ABFC-F6BA-F60BFD4ABC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4CAAB-B8BC-4616-9F61-1008C763A56C}" type="slidenum">
              <a:rPr lang="en-IN" smtClean="0"/>
              <a:t>‹#›</a:t>
            </a:fld>
            <a:endParaRPr lang="en-IN"/>
          </a:p>
        </p:txBody>
      </p:sp>
    </p:spTree>
    <p:extLst>
      <p:ext uri="{BB962C8B-B14F-4D97-AF65-F5344CB8AC3E}">
        <p14:creationId xmlns:p14="http://schemas.microsoft.com/office/powerpoint/2010/main" val="1459930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12FDEC82-CA59-22B4-BE3E-3CBA38C71621}"/>
              </a:ext>
            </a:extLst>
          </p:cNvPr>
          <p:cNvSpPr>
            <a:spLocks noGrp="1"/>
          </p:cNvSpPr>
          <p:nvPr>
            <p:ph type="ctrTitle"/>
          </p:nvPr>
        </p:nvSpPr>
        <p:spPr>
          <a:xfrm>
            <a:off x="1098634" y="1595437"/>
            <a:ext cx="10948989" cy="1833563"/>
          </a:xfrm>
        </p:spPr>
        <p:txBody>
          <a:bodyPr>
            <a:normAutofit/>
          </a:bodyPr>
          <a:lstStyle/>
          <a:p>
            <a:r>
              <a:rPr lang="en-US" sz="5414" b="1" dirty="0">
                <a:solidFill>
                  <a:schemeClr val="bg1"/>
                </a:solidFill>
                <a:latin typeface="Kite Display" charset="0"/>
                <a:ea typeface="Kite Display" charset="0"/>
              </a:rPr>
              <a:t>Host Behavior Analysis </a:t>
            </a:r>
            <a:br>
              <a:rPr lang="en-US" sz="5414" b="1" dirty="0">
                <a:solidFill>
                  <a:schemeClr val="bg1"/>
                </a:solidFill>
                <a:latin typeface="Kite Display" charset="0"/>
                <a:ea typeface="Kite Display" charset="0"/>
              </a:rPr>
            </a:br>
            <a:r>
              <a:rPr lang="en-US" sz="5414" b="1" dirty="0">
                <a:solidFill>
                  <a:schemeClr val="bg1"/>
                </a:solidFill>
                <a:latin typeface="Kite Display" charset="0"/>
                <a:ea typeface="Kite Display" charset="0"/>
              </a:rPr>
              <a:t> </a:t>
            </a:r>
            <a:r>
              <a:rPr lang="en-US" sz="3600" b="1" dirty="0">
                <a:solidFill>
                  <a:schemeClr val="bg1"/>
                </a:solidFill>
                <a:latin typeface="Kite Display" charset="0"/>
                <a:ea typeface="Kite Display" charset="0"/>
              </a:rPr>
              <a:t>(Property Rental Company)</a:t>
            </a:r>
            <a:endParaRPr lang="en-GB" sz="5414" b="1" dirty="0">
              <a:solidFill>
                <a:schemeClr val="bg1"/>
              </a:solidFill>
            </a:endParaRPr>
          </a:p>
        </p:txBody>
      </p:sp>
    </p:spTree>
    <p:extLst>
      <p:ext uri="{BB962C8B-B14F-4D97-AF65-F5344CB8AC3E}">
        <p14:creationId xmlns:p14="http://schemas.microsoft.com/office/powerpoint/2010/main" val="97801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82358F5-2189-E1FA-15EB-7388B0835CDC}"/>
              </a:ext>
            </a:extLst>
          </p:cNvPr>
          <p:cNvSpPr/>
          <p:nvPr/>
        </p:nvSpPr>
        <p:spPr>
          <a:xfrm>
            <a:off x="1244796" y="5182347"/>
            <a:ext cx="9702407" cy="895830"/>
          </a:xfrm>
          <a:prstGeom prst="rect">
            <a:avLst/>
          </a:prstGeom>
          <a:solidFill>
            <a:schemeClr val="accent5">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97FF504-08FA-BA36-59F4-C7E43A4C517F}"/>
              </a:ext>
            </a:extLst>
          </p:cNvPr>
          <p:cNvSpPr/>
          <p:nvPr/>
        </p:nvSpPr>
        <p:spPr>
          <a:xfrm>
            <a:off x="1244796" y="4107924"/>
            <a:ext cx="9702407" cy="895830"/>
          </a:xfrm>
          <a:prstGeom prst="rect">
            <a:avLst/>
          </a:prstGeom>
          <a:solidFill>
            <a:schemeClr val="accent5">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Chart 2">
            <a:extLst>
              <a:ext uri="{FF2B5EF4-FFF2-40B4-BE49-F238E27FC236}">
                <a16:creationId xmlns:a16="http://schemas.microsoft.com/office/drawing/2014/main" id="{48F0CC34-699B-5D9D-2E04-B257909A8FCD}"/>
              </a:ext>
            </a:extLst>
          </p:cNvPr>
          <p:cNvGraphicFramePr>
            <a:graphicFrameLocks/>
          </p:cNvGraphicFramePr>
          <p:nvPr>
            <p:extLst>
              <p:ext uri="{D42A27DB-BD31-4B8C-83A1-F6EECF244321}">
                <p14:modId xmlns:p14="http://schemas.microsoft.com/office/powerpoint/2010/main" val="3084386819"/>
              </p:ext>
            </p:extLst>
          </p:nvPr>
        </p:nvGraphicFramePr>
        <p:xfrm>
          <a:off x="858677" y="548719"/>
          <a:ext cx="4820506" cy="30900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80AF6377-FDB9-25E2-714F-773F7A2E856D}"/>
              </a:ext>
            </a:extLst>
          </p:cNvPr>
          <p:cNvGraphicFramePr>
            <a:graphicFrameLocks/>
          </p:cNvGraphicFramePr>
          <p:nvPr>
            <p:extLst>
              <p:ext uri="{D42A27DB-BD31-4B8C-83A1-F6EECF244321}">
                <p14:modId xmlns:p14="http://schemas.microsoft.com/office/powerpoint/2010/main" val="3742971203"/>
              </p:ext>
            </p:extLst>
          </p:nvPr>
        </p:nvGraphicFramePr>
        <p:xfrm>
          <a:off x="6350489" y="548720"/>
          <a:ext cx="5395310" cy="309002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A2CDB8EE-396B-1DAC-DBA1-4D9ED5C3F0FC}"/>
              </a:ext>
            </a:extLst>
          </p:cNvPr>
          <p:cNvSpPr txBox="1"/>
          <p:nvPr/>
        </p:nvSpPr>
        <p:spPr>
          <a:xfrm>
            <a:off x="1364292" y="4365100"/>
            <a:ext cx="9653047" cy="369332"/>
          </a:xfrm>
          <a:prstGeom prst="rect">
            <a:avLst/>
          </a:prstGeom>
          <a:noFill/>
        </p:spPr>
        <p:txBody>
          <a:bodyPr wrap="square" rtlCol="0">
            <a:spAutoFit/>
          </a:bodyPr>
          <a:lstStyle/>
          <a:p>
            <a:r>
              <a:rPr lang="en-US" dirty="0"/>
              <a:t>In Austin , the average availability price is all time high for the other-host  for the year 2022 &amp; 2023 </a:t>
            </a:r>
            <a:endParaRPr lang="en-IN" dirty="0"/>
          </a:p>
        </p:txBody>
      </p:sp>
      <p:sp>
        <p:nvSpPr>
          <p:cNvPr id="6" name="TextBox 5">
            <a:extLst>
              <a:ext uri="{FF2B5EF4-FFF2-40B4-BE49-F238E27FC236}">
                <a16:creationId xmlns:a16="http://schemas.microsoft.com/office/drawing/2014/main" id="{A44A9CCE-93F9-FD22-62F3-35AD7896BC7E}"/>
              </a:ext>
            </a:extLst>
          </p:cNvPr>
          <p:cNvSpPr txBox="1"/>
          <p:nvPr/>
        </p:nvSpPr>
        <p:spPr>
          <a:xfrm>
            <a:off x="1364292" y="5360777"/>
            <a:ext cx="9653047" cy="369332"/>
          </a:xfrm>
          <a:prstGeom prst="rect">
            <a:avLst/>
          </a:prstGeom>
          <a:noFill/>
        </p:spPr>
        <p:txBody>
          <a:bodyPr wrap="square" rtlCol="0">
            <a:spAutoFit/>
          </a:bodyPr>
          <a:lstStyle/>
          <a:p>
            <a:r>
              <a:rPr lang="en-US" dirty="0"/>
              <a:t>In Dallas , the average availability price is all time high for the super-host  for the year 2022 &amp; 2023 </a:t>
            </a:r>
            <a:endParaRPr lang="en-IN" dirty="0"/>
          </a:p>
        </p:txBody>
      </p:sp>
    </p:spTree>
    <p:extLst>
      <p:ext uri="{BB962C8B-B14F-4D97-AF65-F5344CB8AC3E}">
        <p14:creationId xmlns:p14="http://schemas.microsoft.com/office/powerpoint/2010/main" val="220115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1FE09F-6938-8E62-0369-F54704250717}"/>
              </a:ext>
            </a:extLst>
          </p:cNvPr>
          <p:cNvSpPr/>
          <p:nvPr/>
        </p:nvSpPr>
        <p:spPr>
          <a:xfrm>
            <a:off x="6660308" y="4100927"/>
            <a:ext cx="4675237" cy="1774402"/>
          </a:xfrm>
          <a:prstGeom prst="rect">
            <a:avLst/>
          </a:prstGeom>
          <a:solidFill>
            <a:schemeClr val="accent4">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A9D3DCD-B4BE-8F85-9BC8-FD2D8137E45A}"/>
              </a:ext>
            </a:extLst>
          </p:cNvPr>
          <p:cNvSpPr/>
          <p:nvPr/>
        </p:nvSpPr>
        <p:spPr>
          <a:xfrm>
            <a:off x="603770" y="4164485"/>
            <a:ext cx="4675237" cy="1774402"/>
          </a:xfrm>
          <a:prstGeom prst="rect">
            <a:avLst/>
          </a:prstGeom>
          <a:solidFill>
            <a:schemeClr val="accent4">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 name="Chart 1">
            <a:extLst>
              <a:ext uri="{FF2B5EF4-FFF2-40B4-BE49-F238E27FC236}">
                <a16:creationId xmlns:a16="http://schemas.microsoft.com/office/drawing/2014/main" id="{A8A0DB44-9BAA-F9E7-44E0-089D91E570CF}"/>
              </a:ext>
            </a:extLst>
          </p:cNvPr>
          <p:cNvGraphicFramePr>
            <a:graphicFrameLocks/>
          </p:cNvGraphicFramePr>
          <p:nvPr>
            <p:extLst>
              <p:ext uri="{D42A27DB-BD31-4B8C-83A1-F6EECF244321}">
                <p14:modId xmlns:p14="http://schemas.microsoft.com/office/powerpoint/2010/main" val="3836593406"/>
              </p:ext>
            </p:extLst>
          </p:nvPr>
        </p:nvGraphicFramePr>
        <p:xfrm>
          <a:off x="532887" y="370002"/>
          <a:ext cx="5099628" cy="30589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A9D83FE2-4342-9B3E-050E-07B42C824919}"/>
              </a:ext>
            </a:extLst>
          </p:cNvPr>
          <p:cNvGraphicFramePr>
            <a:graphicFrameLocks/>
          </p:cNvGraphicFramePr>
          <p:nvPr>
            <p:extLst>
              <p:ext uri="{D42A27DB-BD31-4B8C-83A1-F6EECF244321}">
                <p14:modId xmlns:p14="http://schemas.microsoft.com/office/powerpoint/2010/main" val="460558547"/>
              </p:ext>
            </p:extLst>
          </p:nvPr>
        </p:nvGraphicFramePr>
        <p:xfrm>
          <a:off x="6660308" y="370002"/>
          <a:ext cx="5302306" cy="3058998"/>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Straight Connector 3">
            <a:extLst>
              <a:ext uri="{FF2B5EF4-FFF2-40B4-BE49-F238E27FC236}">
                <a16:creationId xmlns:a16="http://schemas.microsoft.com/office/drawing/2014/main" id="{C5E51781-1B3A-9057-F606-3C420B0249D2}"/>
              </a:ext>
            </a:extLst>
          </p:cNvPr>
          <p:cNvCxnSpPr/>
          <p:nvPr/>
        </p:nvCxnSpPr>
        <p:spPr>
          <a:xfrm>
            <a:off x="6086573" y="708896"/>
            <a:ext cx="0" cy="5440207"/>
          </a:xfrm>
          <a:prstGeom prst="line">
            <a:avLst/>
          </a:prstGeom>
          <a:ln w="50800" cmpd="thickThi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FFAF396-C4CC-33F5-AC0A-58414771E6F9}"/>
              </a:ext>
            </a:extLst>
          </p:cNvPr>
          <p:cNvSpPr txBox="1"/>
          <p:nvPr/>
        </p:nvSpPr>
        <p:spPr>
          <a:xfrm>
            <a:off x="751450" y="4387964"/>
            <a:ext cx="4527557" cy="1200329"/>
          </a:xfrm>
          <a:prstGeom prst="rect">
            <a:avLst/>
          </a:prstGeom>
          <a:noFill/>
        </p:spPr>
        <p:txBody>
          <a:bodyPr wrap="square" rtlCol="0">
            <a:spAutoFit/>
          </a:bodyPr>
          <a:lstStyle/>
          <a:p>
            <a:r>
              <a:rPr lang="en-US" dirty="0"/>
              <a:t>The avg response rate  of local host is more in Austin as compared to Dallas  which mean customer are expected to get delay in response rate in case of foreign host</a:t>
            </a:r>
            <a:endParaRPr lang="en-IN" dirty="0"/>
          </a:p>
        </p:txBody>
      </p:sp>
      <p:sp>
        <p:nvSpPr>
          <p:cNvPr id="6" name="TextBox 5">
            <a:extLst>
              <a:ext uri="{FF2B5EF4-FFF2-40B4-BE49-F238E27FC236}">
                <a16:creationId xmlns:a16="http://schemas.microsoft.com/office/drawing/2014/main" id="{B8C925BC-6814-CDB1-B0EB-3B8A69D1912B}"/>
              </a:ext>
            </a:extLst>
          </p:cNvPr>
          <p:cNvSpPr txBox="1"/>
          <p:nvPr/>
        </p:nvSpPr>
        <p:spPr>
          <a:xfrm>
            <a:off x="6894140" y="4304694"/>
            <a:ext cx="4527557" cy="1477328"/>
          </a:xfrm>
          <a:prstGeom prst="rect">
            <a:avLst/>
          </a:prstGeom>
          <a:noFill/>
        </p:spPr>
        <p:txBody>
          <a:bodyPr wrap="square" rtlCol="0">
            <a:spAutoFit/>
          </a:bodyPr>
          <a:lstStyle/>
          <a:p>
            <a:r>
              <a:rPr lang="en-US" dirty="0"/>
              <a:t>The percentage of profile pic &amp; identity verified is greater in case of local host for both Austin &amp; Dallas which mean most of the local host are authentic as compared to foreign host</a:t>
            </a:r>
            <a:endParaRPr lang="en-IN" dirty="0"/>
          </a:p>
        </p:txBody>
      </p:sp>
    </p:spTree>
    <p:extLst>
      <p:ext uri="{BB962C8B-B14F-4D97-AF65-F5344CB8AC3E}">
        <p14:creationId xmlns:p14="http://schemas.microsoft.com/office/powerpoint/2010/main" val="437896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1DFAB0-54CD-140D-1E3B-94AC25850F0C}"/>
              </a:ext>
            </a:extLst>
          </p:cNvPr>
          <p:cNvSpPr/>
          <p:nvPr/>
        </p:nvSpPr>
        <p:spPr>
          <a:xfrm>
            <a:off x="6550449" y="4157512"/>
            <a:ext cx="4658019" cy="1661231"/>
          </a:xfrm>
          <a:prstGeom prst="rect">
            <a:avLst/>
          </a:prstGeom>
          <a:solidFill>
            <a:srgbClr val="F6E8B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1334932-020B-AC32-BBFB-56F47EE55907}"/>
              </a:ext>
            </a:extLst>
          </p:cNvPr>
          <p:cNvSpPr/>
          <p:nvPr/>
        </p:nvSpPr>
        <p:spPr>
          <a:xfrm>
            <a:off x="628846" y="4203679"/>
            <a:ext cx="4527546" cy="1661231"/>
          </a:xfrm>
          <a:prstGeom prst="rect">
            <a:avLst/>
          </a:prstGeom>
          <a:solidFill>
            <a:srgbClr val="F6E8B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Chart 2">
            <a:extLst>
              <a:ext uri="{FF2B5EF4-FFF2-40B4-BE49-F238E27FC236}">
                <a16:creationId xmlns:a16="http://schemas.microsoft.com/office/drawing/2014/main" id="{67462B72-140A-743D-F423-98C4D6EC2E7D}"/>
              </a:ext>
            </a:extLst>
          </p:cNvPr>
          <p:cNvGraphicFramePr>
            <a:graphicFrameLocks/>
          </p:cNvGraphicFramePr>
          <p:nvPr>
            <p:extLst>
              <p:ext uri="{D42A27DB-BD31-4B8C-83A1-F6EECF244321}">
                <p14:modId xmlns:p14="http://schemas.microsoft.com/office/powerpoint/2010/main" val="1047772949"/>
              </p:ext>
            </p:extLst>
          </p:nvPr>
        </p:nvGraphicFramePr>
        <p:xfrm>
          <a:off x="274493" y="438367"/>
          <a:ext cx="5096171" cy="29140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DADCBD6E-6695-690A-D8C2-70127D9D423D}"/>
              </a:ext>
            </a:extLst>
          </p:cNvPr>
          <p:cNvGraphicFramePr>
            <a:graphicFrameLocks/>
          </p:cNvGraphicFramePr>
          <p:nvPr>
            <p:extLst>
              <p:ext uri="{D42A27DB-BD31-4B8C-83A1-F6EECF244321}">
                <p14:modId xmlns:p14="http://schemas.microsoft.com/office/powerpoint/2010/main" val="1260618536"/>
              </p:ext>
            </p:extLst>
          </p:nvPr>
        </p:nvGraphicFramePr>
        <p:xfrm>
          <a:off x="6460288" y="438367"/>
          <a:ext cx="5096171" cy="2914057"/>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Connector 4">
            <a:extLst>
              <a:ext uri="{FF2B5EF4-FFF2-40B4-BE49-F238E27FC236}">
                <a16:creationId xmlns:a16="http://schemas.microsoft.com/office/drawing/2014/main" id="{5D712F15-7E81-83A5-E8A4-B7D7CB97E368}"/>
              </a:ext>
            </a:extLst>
          </p:cNvPr>
          <p:cNvCxnSpPr/>
          <p:nvPr/>
        </p:nvCxnSpPr>
        <p:spPr>
          <a:xfrm>
            <a:off x="6034692" y="708896"/>
            <a:ext cx="0" cy="5440207"/>
          </a:xfrm>
          <a:prstGeom prst="line">
            <a:avLst/>
          </a:prstGeom>
          <a:ln w="50800" cmpd="thickThi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B138711-4B73-8F3E-0A73-9BBCDDA30382}"/>
              </a:ext>
            </a:extLst>
          </p:cNvPr>
          <p:cNvSpPr txBox="1"/>
          <p:nvPr/>
        </p:nvSpPr>
        <p:spPr>
          <a:xfrm>
            <a:off x="751450" y="4387964"/>
            <a:ext cx="4527557" cy="1200329"/>
          </a:xfrm>
          <a:prstGeom prst="rect">
            <a:avLst/>
          </a:prstGeom>
          <a:noFill/>
        </p:spPr>
        <p:txBody>
          <a:bodyPr wrap="square" rtlCol="0">
            <a:spAutoFit/>
          </a:bodyPr>
          <a:lstStyle/>
          <a:p>
            <a:r>
              <a:rPr lang="en-US" dirty="0"/>
              <a:t>In Austin , the percentage of instant booking  is greater in case of  local host where as in Dallas the percentage of instant booking is greater in case of foreign host.</a:t>
            </a:r>
            <a:endParaRPr lang="en-IN" dirty="0"/>
          </a:p>
        </p:txBody>
      </p:sp>
      <p:sp>
        <p:nvSpPr>
          <p:cNvPr id="7" name="TextBox 6">
            <a:extLst>
              <a:ext uri="{FF2B5EF4-FFF2-40B4-BE49-F238E27FC236}">
                <a16:creationId xmlns:a16="http://schemas.microsoft.com/office/drawing/2014/main" id="{4E8A0983-D2F4-DCF0-1D4C-8B809883C04C}"/>
              </a:ext>
            </a:extLst>
          </p:cNvPr>
          <p:cNvSpPr txBox="1"/>
          <p:nvPr/>
        </p:nvSpPr>
        <p:spPr>
          <a:xfrm>
            <a:off x="6912993" y="4387964"/>
            <a:ext cx="4527557" cy="923330"/>
          </a:xfrm>
          <a:prstGeom prst="rect">
            <a:avLst/>
          </a:prstGeom>
          <a:noFill/>
        </p:spPr>
        <p:txBody>
          <a:bodyPr wrap="square" rtlCol="0">
            <a:spAutoFit/>
          </a:bodyPr>
          <a:lstStyle/>
          <a:p>
            <a:r>
              <a:rPr lang="en-US" dirty="0"/>
              <a:t>The average rating is greater in case of local host for Austin &amp; Dallas Compared to foreign host. </a:t>
            </a:r>
            <a:endParaRPr lang="en-IN" dirty="0"/>
          </a:p>
        </p:txBody>
      </p:sp>
    </p:spTree>
    <p:extLst>
      <p:ext uri="{BB962C8B-B14F-4D97-AF65-F5344CB8AC3E}">
        <p14:creationId xmlns:p14="http://schemas.microsoft.com/office/powerpoint/2010/main" val="348233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Oval 2"/>
          <p:cNvSpPr/>
          <p:nvPr/>
        </p:nvSpPr>
        <p:spPr>
          <a:xfrm>
            <a:off x="570004" y="2865417"/>
            <a:ext cx="1741507" cy="17415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Oval 4"/>
          <p:cNvSpPr/>
          <p:nvPr/>
        </p:nvSpPr>
        <p:spPr>
          <a:xfrm>
            <a:off x="3693027" y="2865417"/>
            <a:ext cx="1741507" cy="17415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Oval 6"/>
          <p:cNvSpPr/>
          <p:nvPr/>
        </p:nvSpPr>
        <p:spPr>
          <a:xfrm>
            <a:off x="6794582" y="2865417"/>
            <a:ext cx="1741507" cy="17415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Oval 8"/>
          <p:cNvSpPr/>
          <p:nvPr/>
        </p:nvSpPr>
        <p:spPr>
          <a:xfrm>
            <a:off x="9892205" y="2865417"/>
            <a:ext cx="1741507" cy="17415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 name="Group 9">
            <a:extLst>
              <a:ext uri="{FF2B5EF4-FFF2-40B4-BE49-F238E27FC236}">
                <a16:creationId xmlns:a16="http://schemas.microsoft.com/office/drawing/2014/main" id="{5311F97B-1F31-06BE-A4E0-0C5134A8D2BB}"/>
              </a:ext>
            </a:extLst>
          </p:cNvPr>
          <p:cNvGrpSpPr/>
          <p:nvPr/>
        </p:nvGrpSpPr>
        <p:grpSpPr>
          <a:xfrm>
            <a:off x="2886766" y="1975904"/>
            <a:ext cx="330200" cy="3809650"/>
            <a:chOff x="2886766" y="1975904"/>
            <a:chExt cx="330200" cy="3809650"/>
          </a:xfrm>
        </p:grpSpPr>
        <p:sp>
          <p:nvSpPr>
            <p:cNvPr id="14" name="Chevron 13"/>
            <p:cNvSpPr/>
            <p:nvPr/>
          </p:nvSpPr>
          <p:spPr>
            <a:xfrm>
              <a:off x="2886766" y="3505338"/>
              <a:ext cx="330200" cy="330200"/>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cxnSp>
          <p:nvCxnSpPr>
            <p:cNvPr id="18" name="Straight Connector 17"/>
            <p:cNvCxnSpPr/>
            <p:nvPr/>
          </p:nvCxnSpPr>
          <p:spPr>
            <a:xfrm>
              <a:off x="3058317" y="1975904"/>
              <a:ext cx="0" cy="380965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0" name="Content Placeholder 19"/>
          <p:cNvSpPr txBox="1">
            <a:spLocks/>
          </p:cNvSpPr>
          <p:nvPr/>
        </p:nvSpPr>
        <p:spPr>
          <a:xfrm>
            <a:off x="425873" y="5094064"/>
            <a:ext cx="2029769" cy="6852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solidFill>
                  <a:schemeClr val="tx2"/>
                </a:solidFill>
              </a:rPr>
              <a:t>Analyze the given problem statement </a:t>
            </a:r>
            <a:endParaRPr lang="id-ID" sz="1400" dirty="0">
              <a:solidFill>
                <a:schemeClr val="tx2"/>
              </a:solidFill>
            </a:endParaRPr>
          </a:p>
        </p:txBody>
      </p:sp>
      <p:sp>
        <p:nvSpPr>
          <p:cNvPr id="41" name="TextBox 40"/>
          <p:cNvSpPr txBox="1"/>
          <p:nvPr/>
        </p:nvSpPr>
        <p:spPr>
          <a:xfrm>
            <a:off x="924430" y="2028492"/>
            <a:ext cx="1032655" cy="369332"/>
          </a:xfrm>
          <a:prstGeom prst="rect">
            <a:avLst/>
          </a:prstGeom>
          <a:noFill/>
        </p:spPr>
        <p:txBody>
          <a:bodyPr wrap="none" rtlCol="0">
            <a:spAutoFit/>
          </a:bodyPr>
          <a:lstStyle/>
          <a:p>
            <a:pPr algn="ctr"/>
            <a:r>
              <a:rPr lang="id-ID" b="1" dirty="0">
                <a:latin typeface="+mj-lt"/>
              </a:rPr>
              <a:t>Phase 1</a:t>
            </a:r>
          </a:p>
        </p:txBody>
      </p:sp>
      <p:sp>
        <p:nvSpPr>
          <p:cNvPr id="42" name="TextBox 41"/>
          <p:cNvSpPr txBox="1"/>
          <p:nvPr/>
        </p:nvSpPr>
        <p:spPr>
          <a:xfrm>
            <a:off x="4047453" y="2028492"/>
            <a:ext cx="1032655" cy="369332"/>
          </a:xfrm>
          <a:prstGeom prst="rect">
            <a:avLst/>
          </a:prstGeom>
          <a:noFill/>
        </p:spPr>
        <p:txBody>
          <a:bodyPr wrap="none" rtlCol="0">
            <a:spAutoFit/>
          </a:bodyPr>
          <a:lstStyle/>
          <a:p>
            <a:pPr algn="ctr"/>
            <a:r>
              <a:rPr lang="id-ID" b="1" dirty="0">
                <a:latin typeface="+mj-lt"/>
              </a:rPr>
              <a:t>Phase 2</a:t>
            </a:r>
          </a:p>
        </p:txBody>
      </p:sp>
      <p:sp>
        <p:nvSpPr>
          <p:cNvPr id="43" name="TextBox 42"/>
          <p:cNvSpPr txBox="1"/>
          <p:nvPr/>
        </p:nvSpPr>
        <p:spPr>
          <a:xfrm>
            <a:off x="7149008" y="2028492"/>
            <a:ext cx="1032655" cy="369332"/>
          </a:xfrm>
          <a:prstGeom prst="rect">
            <a:avLst/>
          </a:prstGeom>
          <a:noFill/>
        </p:spPr>
        <p:txBody>
          <a:bodyPr wrap="none" rtlCol="0">
            <a:spAutoFit/>
          </a:bodyPr>
          <a:lstStyle/>
          <a:p>
            <a:pPr algn="ctr"/>
            <a:r>
              <a:rPr lang="id-ID" b="1" dirty="0">
                <a:latin typeface="+mj-lt"/>
              </a:rPr>
              <a:t>Phase 3</a:t>
            </a:r>
          </a:p>
        </p:txBody>
      </p:sp>
      <p:sp>
        <p:nvSpPr>
          <p:cNvPr id="44" name="TextBox 43"/>
          <p:cNvSpPr txBox="1"/>
          <p:nvPr/>
        </p:nvSpPr>
        <p:spPr>
          <a:xfrm>
            <a:off x="10246631" y="2028492"/>
            <a:ext cx="1032655" cy="369332"/>
          </a:xfrm>
          <a:prstGeom prst="rect">
            <a:avLst/>
          </a:prstGeom>
          <a:noFill/>
        </p:spPr>
        <p:txBody>
          <a:bodyPr wrap="none" rtlCol="0">
            <a:spAutoFit/>
          </a:bodyPr>
          <a:lstStyle/>
          <a:p>
            <a:pPr algn="ctr"/>
            <a:r>
              <a:rPr lang="id-ID" b="1" dirty="0">
                <a:latin typeface="+mj-lt"/>
              </a:rPr>
              <a:t>Phase 4</a:t>
            </a:r>
          </a:p>
        </p:txBody>
      </p:sp>
      <p:sp>
        <p:nvSpPr>
          <p:cNvPr id="45" name="Content Placeholder 19"/>
          <p:cNvSpPr txBox="1">
            <a:spLocks/>
          </p:cNvSpPr>
          <p:nvPr/>
        </p:nvSpPr>
        <p:spPr>
          <a:xfrm>
            <a:off x="3397759" y="5067720"/>
            <a:ext cx="2442728" cy="6852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solidFill>
                  <a:schemeClr val="tx2"/>
                </a:solidFill>
              </a:rPr>
              <a:t>Brain storming on the given problem &amp; check the multiple table for possible solution</a:t>
            </a:r>
            <a:endParaRPr lang="id-ID" sz="1400" dirty="0">
              <a:solidFill>
                <a:schemeClr val="tx2"/>
              </a:solidFill>
            </a:endParaRPr>
          </a:p>
        </p:txBody>
      </p:sp>
      <p:sp>
        <p:nvSpPr>
          <p:cNvPr id="46" name="Content Placeholder 19"/>
          <p:cNvSpPr txBox="1">
            <a:spLocks/>
          </p:cNvSpPr>
          <p:nvPr/>
        </p:nvSpPr>
        <p:spPr>
          <a:xfrm>
            <a:off x="6650451" y="5094064"/>
            <a:ext cx="2029769" cy="6852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solidFill>
                  <a:schemeClr val="tx2"/>
                </a:solidFill>
              </a:rPr>
              <a:t>Figuring out the right SQL query</a:t>
            </a:r>
            <a:endParaRPr lang="id-ID" sz="1400" dirty="0">
              <a:solidFill>
                <a:schemeClr val="tx2"/>
              </a:solidFill>
            </a:endParaRPr>
          </a:p>
        </p:txBody>
      </p:sp>
      <p:sp>
        <p:nvSpPr>
          <p:cNvPr id="47" name="Content Placeholder 19"/>
          <p:cNvSpPr txBox="1">
            <a:spLocks/>
          </p:cNvSpPr>
          <p:nvPr/>
        </p:nvSpPr>
        <p:spPr>
          <a:xfrm>
            <a:off x="9748074" y="5094064"/>
            <a:ext cx="2029769" cy="6852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solidFill>
                  <a:schemeClr val="tx2"/>
                </a:solidFill>
              </a:rPr>
              <a:t>Get the output based on the respective query</a:t>
            </a:r>
            <a:endParaRPr lang="id-ID" sz="1400" dirty="0">
              <a:solidFill>
                <a:schemeClr val="tx2"/>
              </a:solidFill>
            </a:endParaRPr>
          </a:p>
        </p:txBody>
      </p:sp>
      <p:sp>
        <p:nvSpPr>
          <p:cNvPr id="48" name="TextBox 47"/>
          <p:cNvSpPr txBox="1"/>
          <p:nvPr/>
        </p:nvSpPr>
        <p:spPr>
          <a:xfrm>
            <a:off x="487105" y="3369026"/>
            <a:ext cx="1794260" cy="646331"/>
          </a:xfrm>
          <a:prstGeom prst="rect">
            <a:avLst/>
          </a:prstGeom>
          <a:noFill/>
        </p:spPr>
        <p:txBody>
          <a:bodyPr wrap="square" rtlCol="0">
            <a:spAutoFit/>
          </a:bodyPr>
          <a:lstStyle/>
          <a:p>
            <a:pPr algn="ctr"/>
            <a:r>
              <a:rPr lang="en-US" b="1" dirty="0">
                <a:solidFill>
                  <a:schemeClr val="bg1"/>
                </a:solidFill>
                <a:latin typeface="+mj-lt"/>
              </a:rPr>
              <a:t>Analyze problem statement</a:t>
            </a:r>
            <a:endParaRPr lang="id-ID" b="1" dirty="0">
              <a:solidFill>
                <a:schemeClr val="bg1"/>
              </a:solidFill>
              <a:latin typeface="+mj-lt"/>
            </a:endParaRPr>
          </a:p>
        </p:txBody>
      </p:sp>
      <p:sp>
        <p:nvSpPr>
          <p:cNvPr id="49" name="TextBox 48"/>
          <p:cNvSpPr txBox="1"/>
          <p:nvPr/>
        </p:nvSpPr>
        <p:spPr>
          <a:xfrm>
            <a:off x="3799147" y="3511397"/>
            <a:ext cx="1529265" cy="369332"/>
          </a:xfrm>
          <a:prstGeom prst="rect">
            <a:avLst/>
          </a:prstGeom>
          <a:noFill/>
        </p:spPr>
        <p:txBody>
          <a:bodyPr wrap="none" rtlCol="0">
            <a:spAutoFit/>
          </a:bodyPr>
          <a:lstStyle/>
          <a:p>
            <a:pPr algn="ctr"/>
            <a:r>
              <a:rPr lang="en-US" b="1" dirty="0">
                <a:solidFill>
                  <a:schemeClr val="bg1"/>
                </a:solidFill>
                <a:latin typeface="+mj-lt"/>
              </a:rPr>
              <a:t>Brain Storming</a:t>
            </a:r>
            <a:endParaRPr lang="id-ID" b="1" dirty="0">
              <a:solidFill>
                <a:schemeClr val="bg1"/>
              </a:solidFill>
              <a:latin typeface="+mj-lt"/>
            </a:endParaRPr>
          </a:p>
        </p:txBody>
      </p:sp>
      <p:sp>
        <p:nvSpPr>
          <p:cNvPr id="50" name="TextBox 49"/>
          <p:cNvSpPr txBox="1"/>
          <p:nvPr/>
        </p:nvSpPr>
        <p:spPr>
          <a:xfrm>
            <a:off x="7093928" y="3551504"/>
            <a:ext cx="1142813" cy="369332"/>
          </a:xfrm>
          <a:prstGeom prst="rect">
            <a:avLst/>
          </a:prstGeom>
          <a:noFill/>
        </p:spPr>
        <p:txBody>
          <a:bodyPr wrap="none" rtlCol="0">
            <a:spAutoFit/>
          </a:bodyPr>
          <a:lstStyle/>
          <a:p>
            <a:pPr algn="ctr"/>
            <a:r>
              <a:rPr lang="en-US" b="1" dirty="0">
                <a:solidFill>
                  <a:schemeClr val="bg1"/>
                </a:solidFill>
                <a:latin typeface="+mj-lt"/>
              </a:rPr>
              <a:t>SQL Query</a:t>
            </a:r>
            <a:endParaRPr lang="id-ID" b="1" dirty="0">
              <a:solidFill>
                <a:schemeClr val="bg1"/>
              </a:solidFill>
              <a:latin typeface="+mj-lt"/>
            </a:endParaRPr>
          </a:p>
        </p:txBody>
      </p:sp>
      <p:sp>
        <p:nvSpPr>
          <p:cNvPr id="51" name="TextBox 50"/>
          <p:cNvSpPr txBox="1"/>
          <p:nvPr/>
        </p:nvSpPr>
        <p:spPr>
          <a:xfrm>
            <a:off x="10347619" y="3557563"/>
            <a:ext cx="830677" cy="369332"/>
          </a:xfrm>
          <a:prstGeom prst="rect">
            <a:avLst/>
          </a:prstGeom>
          <a:noFill/>
        </p:spPr>
        <p:txBody>
          <a:bodyPr wrap="none" rtlCol="0">
            <a:spAutoFit/>
          </a:bodyPr>
          <a:lstStyle/>
          <a:p>
            <a:pPr algn="ctr"/>
            <a:r>
              <a:rPr lang="en-US" b="1" dirty="0">
                <a:solidFill>
                  <a:schemeClr val="bg1"/>
                </a:solidFill>
                <a:latin typeface="+mj-lt"/>
              </a:rPr>
              <a:t>Output</a:t>
            </a:r>
            <a:endParaRPr lang="id-ID" b="1" dirty="0">
              <a:solidFill>
                <a:schemeClr val="bg1"/>
              </a:solidFill>
              <a:latin typeface="+mj-lt"/>
            </a:endParaRPr>
          </a:p>
        </p:txBody>
      </p:sp>
      <p:sp>
        <p:nvSpPr>
          <p:cNvPr id="53" name="TextBox 52"/>
          <p:cNvSpPr txBox="1"/>
          <p:nvPr/>
        </p:nvSpPr>
        <p:spPr>
          <a:xfrm>
            <a:off x="5586869" y="3505338"/>
            <a:ext cx="1043877" cy="461665"/>
          </a:xfrm>
          <a:prstGeom prst="rect">
            <a:avLst/>
          </a:prstGeom>
          <a:noFill/>
        </p:spPr>
        <p:txBody>
          <a:bodyPr wrap="none" rtlCol="0">
            <a:spAutoFit/>
          </a:bodyPr>
          <a:lstStyle/>
          <a:p>
            <a:pPr algn="ctr"/>
            <a:r>
              <a:rPr lang="id-ID" sz="1200" b="1" dirty="0">
                <a:solidFill>
                  <a:schemeClr val="bg1"/>
                </a:solidFill>
                <a:latin typeface="+mj-lt"/>
              </a:rPr>
              <a:t>Coaching</a:t>
            </a:r>
          </a:p>
          <a:p>
            <a:pPr algn="ctr"/>
            <a:r>
              <a:rPr lang="id-ID" sz="1200" b="1" dirty="0">
                <a:solidFill>
                  <a:schemeClr val="bg1"/>
                </a:solidFill>
                <a:latin typeface="+mj-lt"/>
              </a:rPr>
              <a:t>Acceptance</a:t>
            </a:r>
          </a:p>
        </p:txBody>
      </p:sp>
      <p:sp>
        <p:nvSpPr>
          <p:cNvPr id="54" name="TextBox 53"/>
          <p:cNvSpPr txBox="1"/>
          <p:nvPr/>
        </p:nvSpPr>
        <p:spPr>
          <a:xfrm>
            <a:off x="8810253" y="3505338"/>
            <a:ext cx="800219" cy="461665"/>
          </a:xfrm>
          <a:prstGeom prst="rect">
            <a:avLst/>
          </a:prstGeom>
          <a:noFill/>
        </p:spPr>
        <p:txBody>
          <a:bodyPr wrap="none" rtlCol="0">
            <a:spAutoFit/>
          </a:bodyPr>
          <a:lstStyle/>
          <a:p>
            <a:pPr algn="ctr"/>
            <a:r>
              <a:rPr lang="id-ID" sz="1200" b="1" dirty="0">
                <a:solidFill>
                  <a:schemeClr val="bg1"/>
                </a:solidFill>
                <a:latin typeface="+mj-lt"/>
              </a:rPr>
              <a:t>Start-up</a:t>
            </a:r>
          </a:p>
          <a:p>
            <a:pPr algn="ctr"/>
            <a:r>
              <a:rPr lang="id-ID" sz="1200" b="1" dirty="0">
                <a:solidFill>
                  <a:schemeClr val="bg1"/>
                </a:solidFill>
                <a:latin typeface="+mj-lt"/>
              </a:rPr>
              <a:t>Label</a:t>
            </a:r>
          </a:p>
        </p:txBody>
      </p:sp>
      <p:grpSp>
        <p:nvGrpSpPr>
          <p:cNvPr id="55" name="Group 54">
            <a:extLst>
              <a:ext uri="{FF2B5EF4-FFF2-40B4-BE49-F238E27FC236}">
                <a16:creationId xmlns:a16="http://schemas.microsoft.com/office/drawing/2014/main" id="{72B9AAF4-1687-E55E-90D3-EF991A2F48AF}"/>
              </a:ext>
            </a:extLst>
          </p:cNvPr>
          <p:cNvGrpSpPr/>
          <p:nvPr/>
        </p:nvGrpSpPr>
        <p:grpSpPr>
          <a:xfrm>
            <a:off x="5820075" y="1968045"/>
            <a:ext cx="330200" cy="3809650"/>
            <a:chOff x="2886766" y="1975904"/>
            <a:chExt cx="330200" cy="3809650"/>
          </a:xfrm>
        </p:grpSpPr>
        <p:sp>
          <p:nvSpPr>
            <p:cNvPr id="57" name="Chevron 13">
              <a:extLst>
                <a:ext uri="{FF2B5EF4-FFF2-40B4-BE49-F238E27FC236}">
                  <a16:creationId xmlns:a16="http://schemas.microsoft.com/office/drawing/2014/main" id="{C6651C58-7F72-FFBD-6EAC-5C544E7F62A2}"/>
                </a:ext>
              </a:extLst>
            </p:cNvPr>
            <p:cNvSpPr/>
            <p:nvPr/>
          </p:nvSpPr>
          <p:spPr>
            <a:xfrm>
              <a:off x="2886766" y="3505338"/>
              <a:ext cx="330200" cy="330200"/>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cxnSp>
          <p:nvCxnSpPr>
            <p:cNvPr id="61" name="Straight Connector 60">
              <a:extLst>
                <a:ext uri="{FF2B5EF4-FFF2-40B4-BE49-F238E27FC236}">
                  <a16:creationId xmlns:a16="http://schemas.microsoft.com/office/drawing/2014/main" id="{90E7BC51-5C25-5A5B-C636-BD9DE62711B5}"/>
                </a:ext>
              </a:extLst>
            </p:cNvPr>
            <p:cNvCxnSpPr/>
            <p:nvPr/>
          </p:nvCxnSpPr>
          <p:spPr>
            <a:xfrm>
              <a:off x="3058317" y="1975904"/>
              <a:ext cx="0" cy="380965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4288571C-B88E-F10B-AE09-7AA4414017B2}"/>
              </a:ext>
            </a:extLst>
          </p:cNvPr>
          <p:cNvGrpSpPr/>
          <p:nvPr/>
        </p:nvGrpSpPr>
        <p:grpSpPr>
          <a:xfrm>
            <a:off x="9026766" y="1960186"/>
            <a:ext cx="330200" cy="3809650"/>
            <a:chOff x="2886766" y="1975904"/>
            <a:chExt cx="330200" cy="3809650"/>
          </a:xfrm>
        </p:grpSpPr>
        <p:sp>
          <p:nvSpPr>
            <p:cNvPr id="63" name="Chevron 13">
              <a:extLst>
                <a:ext uri="{FF2B5EF4-FFF2-40B4-BE49-F238E27FC236}">
                  <a16:creationId xmlns:a16="http://schemas.microsoft.com/office/drawing/2014/main" id="{5E4CEB1D-8E58-B4FC-3DE0-4330EB73D6CA}"/>
                </a:ext>
              </a:extLst>
            </p:cNvPr>
            <p:cNvSpPr/>
            <p:nvPr/>
          </p:nvSpPr>
          <p:spPr>
            <a:xfrm>
              <a:off x="2886766" y="3505338"/>
              <a:ext cx="330200" cy="330200"/>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cxnSp>
          <p:nvCxnSpPr>
            <p:cNvPr id="64" name="Straight Connector 63">
              <a:extLst>
                <a:ext uri="{FF2B5EF4-FFF2-40B4-BE49-F238E27FC236}">
                  <a16:creationId xmlns:a16="http://schemas.microsoft.com/office/drawing/2014/main" id="{FA4E9674-C6FA-D5F6-6282-F1E8BF714738}"/>
                </a:ext>
              </a:extLst>
            </p:cNvPr>
            <p:cNvCxnSpPr/>
            <p:nvPr/>
          </p:nvCxnSpPr>
          <p:spPr>
            <a:xfrm>
              <a:off x="3058317" y="1975904"/>
              <a:ext cx="0" cy="380965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id="{9C3FBBA8-1AA7-2D5D-AD27-D61978A3DEE7}"/>
              </a:ext>
            </a:extLst>
          </p:cNvPr>
          <p:cNvSpPr txBox="1"/>
          <p:nvPr/>
        </p:nvSpPr>
        <p:spPr>
          <a:xfrm>
            <a:off x="425873" y="149358"/>
            <a:ext cx="3255404" cy="707886"/>
          </a:xfrm>
          <a:prstGeom prst="rect">
            <a:avLst/>
          </a:prstGeom>
          <a:noFill/>
        </p:spPr>
        <p:txBody>
          <a:bodyPr wrap="square" rtlCol="0">
            <a:spAutoFit/>
          </a:bodyPr>
          <a:lstStyle/>
          <a:p>
            <a:pPr defTabSz="916686" eaLnBrk="0" fontAlgn="base" hangingPunct="0">
              <a:spcBef>
                <a:spcPct val="0"/>
              </a:spcBef>
              <a:spcAft>
                <a:spcPct val="0"/>
              </a:spcAft>
            </a:pPr>
            <a:r>
              <a:rPr lang="en-US" sz="4000" dirty="0">
                <a:solidFill>
                  <a:srgbClr val="EA3492">
                    <a:lumMod val="75000"/>
                  </a:srgbClr>
                </a:solidFill>
                <a:cs typeface="Arial" panose="020B0604020202020204" pitchFamily="34" charset="0"/>
              </a:rPr>
              <a:t>Action Plan</a:t>
            </a:r>
          </a:p>
        </p:txBody>
      </p:sp>
    </p:spTree>
    <p:extLst>
      <p:ext uri="{BB962C8B-B14F-4D97-AF65-F5344CB8AC3E}">
        <p14:creationId xmlns:p14="http://schemas.microsoft.com/office/powerpoint/2010/main" val="339687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out)">
                                      <p:cBhvr>
                                        <p:cTn id="7" dur="1000"/>
                                        <p:tgtEl>
                                          <p:spTgt spid="3"/>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p:cTn id="11" dur="500" fill="hold"/>
                                        <p:tgtEl>
                                          <p:spTgt spid="48"/>
                                        </p:tgtEl>
                                        <p:attrNameLst>
                                          <p:attrName>ppt_w</p:attrName>
                                        </p:attrNameLst>
                                      </p:cBhvr>
                                      <p:tavLst>
                                        <p:tav tm="0">
                                          <p:val>
                                            <p:fltVal val="0"/>
                                          </p:val>
                                        </p:tav>
                                        <p:tav tm="100000">
                                          <p:val>
                                            <p:strVal val="#ppt_w"/>
                                          </p:val>
                                        </p:tav>
                                      </p:tavLst>
                                    </p:anim>
                                    <p:anim calcmode="lin" valueType="num">
                                      <p:cBhvr>
                                        <p:cTn id="12" dur="500" fill="hold"/>
                                        <p:tgtEl>
                                          <p:spTgt spid="48"/>
                                        </p:tgtEl>
                                        <p:attrNameLst>
                                          <p:attrName>ppt_h</p:attrName>
                                        </p:attrNameLst>
                                      </p:cBhvr>
                                      <p:tavLst>
                                        <p:tav tm="0">
                                          <p:val>
                                            <p:fltVal val="0"/>
                                          </p:val>
                                        </p:tav>
                                        <p:tav tm="100000">
                                          <p:val>
                                            <p:strVal val="#ppt_h"/>
                                          </p:val>
                                        </p:tav>
                                      </p:tavLst>
                                    </p:anim>
                                    <p:animEffect transition="in" filter="fade">
                                      <p:cBhvr>
                                        <p:cTn id="13" dur="500"/>
                                        <p:tgtEl>
                                          <p:spTgt spid="48"/>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childTnLst>
                          </p:cTn>
                        </p:par>
                        <p:par>
                          <p:cTn id="21" fill="hold">
                            <p:stCondLst>
                              <p:cond delay="2000"/>
                            </p:stCondLst>
                            <p:childTnLst>
                              <p:par>
                                <p:cTn id="22" presetID="6" presetClass="entr" presetSubtype="32"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circle(out)">
                                      <p:cBhvr>
                                        <p:cTn id="24" dur="1000"/>
                                        <p:tgtEl>
                                          <p:spTgt spid="5"/>
                                        </p:tgtEl>
                                      </p:cBhvr>
                                    </p:animEffect>
                                  </p:childTnLst>
                                </p:cTn>
                              </p:par>
                            </p:childTnLst>
                          </p:cTn>
                        </p:par>
                        <p:par>
                          <p:cTn id="25" fill="hold">
                            <p:stCondLst>
                              <p:cond delay="3000"/>
                            </p:stCondLst>
                            <p:childTnLst>
                              <p:par>
                                <p:cTn id="26" presetID="53" presetClass="entr" presetSubtype="16" fill="hold" grpId="0" nodeType="afterEffect">
                                  <p:stCondLst>
                                    <p:cond delay="0"/>
                                  </p:stCondLst>
                                  <p:childTnLst>
                                    <p:set>
                                      <p:cBhvr>
                                        <p:cTn id="27" dur="1" fill="hold">
                                          <p:stCondLst>
                                            <p:cond delay="0"/>
                                          </p:stCondLst>
                                        </p:cTn>
                                        <p:tgtEl>
                                          <p:spTgt spid="49"/>
                                        </p:tgtEl>
                                        <p:attrNameLst>
                                          <p:attrName>style.visibility</p:attrName>
                                        </p:attrNameLst>
                                      </p:cBhvr>
                                      <p:to>
                                        <p:strVal val="visible"/>
                                      </p:to>
                                    </p:set>
                                    <p:anim calcmode="lin" valueType="num">
                                      <p:cBhvr>
                                        <p:cTn id="28" dur="500" fill="hold"/>
                                        <p:tgtEl>
                                          <p:spTgt spid="49"/>
                                        </p:tgtEl>
                                        <p:attrNameLst>
                                          <p:attrName>ppt_w</p:attrName>
                                        </p:attrNameLst>
                                      </p:cBhvr>
                                      <p:tavLst>
                                        <p:tav tm="0">
                                          <p:val>
                                            <p:fltVal val="0"/>
                                          </p:val>
                                        </p:tav>
                                        <p:tav tm="100000">
                                          <p:val>
                                            <p:strVal val="#ppt_w"/>
                                          </p:val>
                                        </p:tav>
                                      </p:tavLst>
                                    </p:anim>
                                    <p:anim calcmode="lin" valueType="num">
                                      <p:cBhvr>
                                        <p:cTn id="29" dur="500" fill="hold"/>
                                        <p:tgtEl>
                                          <p:spTgt spid="49"/>
                                        </p:tgtEl>
                                        <p:attrNameLst>
                                          <p:attrName>ppt_h</p:attrName>
                                        </p:attrNameLst>
                                      </p:cBhvr>
                                      <p:tavLst>
                                        <p:tav tm="0">
                                          <p:val>
                                            <p:fltVal val="0"/>
                                          </p:val>
                                        </p:tav>
                                        <p:tav tm="100000">
                                          <p:val>
                                            <p:strVal val="#ppt_h"/>
                                          </p:val>
                                        </p:tav>
                                      </p:tavLst>
                                    </p:anim>
                                    <p:animEffect transition="in" filter="fade">
                                      <p:cBhvr>
                                        <p:cTn id="30" dur="500"/>
                                        <p:tgtEl>
                                          <p:spTgt spid="49"/>
                                        </p:tgtEl>
                                      </p:cBhvr>
                                    </p:animEffect>
                                  </p:childTnLst>
                                </p:cTn>
                              </p:par>
                            </p:childTnLst>
                          </p:cTn>
                        </p:par>
                        <p:par>
                          <p:cTn id="31" fill="hold">
                            <p:stCondLst>
                              <p:cond delay="3500"/>
                            </p:stCondLst>
                            <p:childTnLst>
                              <p:par>
                                <p:cTn id="32" presetID="10" presetClass="entr" presetSubtype="0" fill="hold" grpId="0" nodeType="after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500"/>
                                        <p:tgtEl>
                                          <p:spTgt spid="53"/>
                                        </p:tgtEl>
                                      </p:cBhvr>
                                    </p:animEffect>
                                  </p:childTnLst>
                                </p:cTn>
                              </p:par>
                            </p:childTnLst>
                          </p:cTn>
                        </p:par>
                        <p:par>
                          <p:cTn id="42" fill="hold">
                            <p:stCondLst>
                              <p:cond delay="4500"/>
                            </p:stCondLst>
                            <p:childTnLst>
                              <p:par>
                                <p:cTn id="43" presetID="6" presetClass="entr" presetSubtype="32"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circle(out)">
                                      <p:cBhvr>
                                        <p:cTn id="45" dur="1000"/>
                                        <p:tgtEl>
                                          <p:spTgt spid="7"/>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 calcmode="lin" valueType="num">
                                      <p:cBhvr>
                                        <p:cTn id="48" dur="500" fill="hold"/>
                                        <p:tgtEl>
                                          <p:spTgt spid="50"/>
                                        </p:tgtEl>
                                        <p:attrNameLst>
                                          <p:attrName>ppt_w</p:attrName>
                                        </p:attrNameLst>
                                      </p:cBhvr>
                                      <p:tavLst>
                                        <p:tav tm="0">
                                          <p:val>
                                            <p:fltVal val="0"/>
                                          </p:val>
                                        </p:tav>
                                        <p:tav tm="100000">
                                          <p:val>
                                            <p:strVal val="#ppt_w"/>
                                          </p:val>
                                        </p:tav>
                                      </p:tavLst>
                                    </p:anim>
                                    <p:anim calcmode="lin" valueType="num">
                                      <p:cBhvr>
                                        <p:cTn id="49" dur="500" fill="hold"/>
                                        <p:tgtEl>
                                          <p:spTgt spid="50"/>
                                        </p:tgtEl>
                                        <p:attrNameLst>
                                          <p:attrName>ppt_h</p:attrName>
                                        </p:attrNameLst>
                                      </p:cBhvr>
                                      <p:tavLst>
                                        <p:tav tm="0">
                                          <p:val>
                                            <p:fltVal val="0"/>
                                          </p:val>
                                        </p:tav>
                                        <p:tav tm="100000">
                                          <p:val>
                                            <p:strVal val="#ppt_h"/>
                                          </p:val>
                                        </p:tav>
                                      </p:tavLst>
                                    </p:anim>
                                    <p:animEffect transition="in" filter="fade">
                                      <p:cBhvr>
                                        <p:cTn id="50" dur="500"/>
                                        <p:tgtEl>
                                          <p:spTgt spid="50"/>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childTnLst>
                          </p:cTn>
                        </p:par>
                        <p:par>
                          <p:cTn id="62" fill="hold">
                            <p:stCondLst>
                              <p:cond delay="6500"/>
                            </p:stCondLst>
                            <p:childTnLst>
                              <p:par>
                                <p:cTn id="63" presetID="6" presetClass="entr" presetSubtype="32" fill="hold" grpId="0" nodeType="after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circle(out)">
                                      <p:cBhvr>
                                        <p:cTn id="65" dur="1000"/>
                                        <p:tgtEl>
                                          <p:spTgt spid="9"/>
                                        </p:tgtEl>
                                      </p:cBhvr>
                                    </p:animEffect>
                                  </p:childTnLst>
                                </p:cTn>
                              </p:par>
                            </p:childTnLst>
                          </p:cTn>
                        </p:par>
                        <p:par>
                          <p:cTn id="66" fill="hold">
                            <p:stCondLst>
                              <p:cond delay="7500"/>
                            </p:stCondLst>
                            <p:childTnLst>
                              <p:par>
                                <p:cTn id="67" presetID="53" presetClass="entr" presetSubtype="16" fill="hold" grpId="0" nodeType="afterEffect">
                                  <p:stCondLst>
                                    <p:cond delay="0"/>
                                  </p:stCondLst>
                                  <p:childTnLst>
                                    <p:set>
                                      <p:cBhvr>
                                        <p:cTn id="68" dur="1" fill="hold">
                                          <p:stCondLst>
                                            <p:cond delay="0"/>
                                          </p:stCondLst>
                                        </p:cTn>
                                        <p:tgtEl>
                                          <p:spTgt spid="51"/>
                                        </p:tgtEl>
                                        <p:attrNameLst>
                                          <p:attrName>style.visibility</p:attrName>
                                        </p:attrNameLst>
                                      </p:cBhvr>
                                      <p:to>
                                        <p:strVal val="visible"/>
                                      </p:to>
                                    </p:set>
                                    <p:anim calcmode="lin" valueType="num">
                                      <p:cBhvr>
                                        <p:cTn id="69" dur="500" fill="hold"/>
                                        <p:tgtEl>
                                          <p:spTgt spid="51"/>
                                        </p:tgtEl>
                                        <p:attrNameLst>
                                          <p:attrName>ppt_w</p:attrName>
                                        </p:attrNameLst>
                                      </p:cBhvr>
                                      <p:tavLst>
                                        <p:tav tm="0">
                                          <p:val>
                                            <p:fltVal val="0"/>
                                          </p:val>
                                        </p:tav>
                                        <p:tav tm="100000">
                                          <p:val>
                                            <p:strVal val="#ppt_w"/>
                                          </p:val>
                                        </p:tav>
                                      </p:tavLst>
                                    </p:anim>
                                    <p:anim calcmode="lin" valueType="num">
                                      <p:cBhvr>
                                        <p:cTn id="70" dur="500" fill="hold"/>
                                        <p:tgtEl>
                                          <p:spTgt spid="51"/>
                                        </p:tgtEl>
                                        <p:attrNameLst>
                                          <p:attrName>ppt_h</p:attrName>
                                        </p:attrNameLst>
                                      </p:cBhvr>
                                      <p:tavLst>
                                        <p:tav tm="0">
                                          <p:val>
                                            <p:fltVal val="0"/>
                                          </p:val>
                                        </p:tav>
                                        <p:tav tm="100000">
                                          <p:val>
                                            <p:strVal val="#ppt_h"/>
                                          </p:val>
                                        </p:tav>
                                      </p:tavLst>
                                    </p:anim>
                                    <p:animEffect transition="in" filter="fade">
                                      <p:cBhvr>
                                        <p:cTn id="71" dur="500"/>
                                        <p:tgtEl>
                                          <p:spTgt spid="51"/>
                                        </p:tgtEl>
                                      </p:cBhvr>
                                    </p:animEffect>
                                  </p:childTnLst>
                                </p:cTn>
                              </p:par>
                            </p:childTnLst>
                          </p:cTn>
                        </p:par>
                        <p:par>
                          <p:cTn id="72" fill="hold">
                            <p:stCondLst>
                              <p:cond delay="8000"/>
                            </p:stCondLst>
                            <p:childTnLst>
                              <p:par>
                                <p:cTn id="73" presetID="10" presetClass="entr" presetSubtype="0" fill="hold" grpId="0" nodeType="after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fade">
                                      <p:cBhvr>
                                        <p:cTn id="75" dur="500"/>
                                        <p:tgtEl>
                                          <p:spTgt spid="44"/>
                                        </p:tgtEl>
                                      </p:cBhvr>
                                    </p:animEffect>
                                  </p:childTnLst>
                                </p:cTn>
                              </p:par>
                            </p:childTnLst>
                          </p:cTn>
                        </p:par>
                        <p:par>
                          <p:cTn id="76" fill="hold">
                            <p:stCondLst>
                              <p:cond delay="8500"/>
                            </p:stCondLst>
                            <p:childTnLst>
                              <p:par>
                                <p:cTn id="77" presetID="10" presetClass="entr" presetSubtype="0" fill="hold" grpId="0" nodeType="afterEffect">
                                  <p:stCondLst>
                                    <p:cond delay="0"/>
                                  </p:stCondLst>
                                  <p:childTnLst>
                                    <p:set>
                                      <p:cBhvr>
                                        <p:cTn id="78" dur="1" fill="hold">
                                          <p:stCondLst>
                                            <p:cond delay="0"/>
                                          </p:stCondLst>
                                        </p:cTn>
                                        <p:tgtEl>
                                          <p:spTgt spid="47"/>
                                        </p:tgtEl>
                                        <p:attrNameLst>
                                          <p:attrName>style.visibility</p:attrName>
                                        </p:attrNameLst>
                                      </p:cBhvr>
                                      <p:to>
                                        <p:strVal val="visible"/>
                                      </p:to>
                                    </p:set>
                                    <p:animEffect transition="in" filter="fade">
                                      <p:cBhvr>
                                        <p:cTn id="7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9" grpId="0" animBg="1"/>
      <p:bldP spid="40" grpId="0"/>
      <p:bldP spid="41" grpId="0"/>
      <p:bldP spid="42" grpId="0"/>
      <p:bldP spid="43" grpId="0"/>
      <p:bldP spid="44" grpId="0"/>
      <p:bldP spid="45" grpId="0"/>
      <p:bldP spid="46" grpId="0"/>
      <p:bldP spid="47" grpId="0"/>
      <p:bldP spid="48" grpId="0"/>
      <p:bldP spid="49" grpId="0"/>
      <p:bldP spid="50" grpId="0"/>
      <p:bldP spid="51" grpId="0"/>
      <p:bldP spid="53" grpId="0"/>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21AB124-F7D6-F70D-9DAC-DE19F2218233}"/>
              </a:ext>
            </a:extLst>
          </p:cNvPr>
          <p:cNvPicPr>
            <a:picLocks noChangeAspect="1"/>
          </p:cNvPicPr>
          <p:nvPr/>
        </p:nvPicPr>
        <p:blipFill>
          <a:blip r:embed="rId2"/>
          <a:stretch>
            <a:fillRect/>
          </a:stretch>
        </p:blipFill>
        <p:spPr>
          <a:xfrm>
            <a:off x="1249260" y="125443"/>
            <a:ext cx="9693480" cy="6607113"/>
          </a:xfrm>
          <a:prstGeom prst="rect">
            <a:avLst/>
          </a:prstGeom>
        </p:spPr>
      </p:pic>
    </p:spTree>
    <p:extLst>
      <p:ext uri="{BB962C8B-B14F-4D97-AF65-F5344CB8AC3E}">
        <p14:creationId xmlns:p14="http://schemas.microsoft.com/office/powerpoint/2010/main" val="3238803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1A9DE15-71CD-A48D-10D1-A7341526C15E}"/>
              </a:ext>
            </a:extLst>
          </p:cNvPr>
          <p:cNvSpPr/>
          <p:nvPr/>
        </p:nvSpPr>
        <p:spPr>
          <a:xfrm>
            <a:off x="6278597" y="4015818"/>
            <a:ext cx="5589747" cy="895830"/>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C2E56A87-09C7-2937-1E22-A58640727152}"/>
              </a:ext>
            </a:extLst>
          </p:cNvPr>
          <p:cNvSpPr/>
          <p:nvPr/>
        </p:nvSpPr>
        <p:spPr>
          <a:xfrm>
            <a:off x="323653" y="4015818"/>
            <a:ext cx="4531151" cy="895830"/>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Chart 2">
            <a:extLst>
              <a:ext uri="{FF2B5EF4-FFF2-40B4-BE49-F238E27FC236}">
                <a16:creationId xmlns:a16="http://schemas.microsoft.com/office/drawing/2014/main" id="{7E29608A-C6C3-9976-EABD-8E2E2EB4EB90}"/>
              </a:ext>
            </a:extLst>
          </p:cNvPr>
          <p:cNvGraphicFramePr>
            <a:graphicFrameLocks/>
          </p:cNvGraphicFramePr>
          <p:nvPr>
            <p:extLst>
              <p:ext uri="{D42A27DB-BD31-4B8C-83A1-F6EECF244321}">
                <p14:modId xmlns:p14="http://schemas.microsoft.com/office/powerpoint/2010/main" val="1582246549"/>
              </p:ext>
            </p:extLst>
          </p:nvPr>
        </p:nvGraphicFramePr>
        <p:xfrm>
          <a:off x="304800" y="281579"/>
          <a:ext cx="4945930" cy="3210662"/>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1015B0C9-172B-17F3-F6A2-E106E11266C3}"/>
              </a:ext>
            </a:extLst>
          </p:cNvPr>
          <p:cNvSpPr txBox="1"/>
          <p:nvPr/>
        </p:nvSpPr>
        <p:spPr>
          <a:xfrm>
            <a:off x="406924" y="4020777"/>
            <a:ext cx="4325331" cy="954107"/>
          </a:xfrm>
          <a:prstGeom prst="rect">
            <a:avLst/>
          </a:prstGeom>
          <a:noFill/>
        </p:spPr>
        <p:txBody>
          <a:bodyPr wrap="square" rtlCol="0">
            <a:spAutoFit/>
          </a:bodyPr>
          <a:lstStyle/>
          <a:p>
            <a:r>
              <a:rPr lang="en-US" sz="1400" dirty="0"/>
              <a:t> The avg. acceptance rate of super-host is greater then other host in both the cities which means customer has greater chances of getting booking confirmed in the case of super-host as compared to other-host. </a:t>
            </a:r>
            <a:endParaRPr lang="en-IN" sz="1400" dirty="0"/>
          </a:p>
        </p:txBody>
      </p:sp>
      <p:sp>
        <p:nvSpPr>
          <p:cNvPr id="12" name="Rectangle 11">
            <a:extLst>
              <a:ext uri="{FF2B5EF4-FFF2-40B4-BE49-F238E27FC236}">
                <a16:creationId xmlns:a16="http://schemas.microsoft.com/office/drawing/2014/main" id="{E0EDA7BD-A95F-316A-B8A4-A79550B93EAA}"/>
              </a:ext>
            </a:extLst>
          </p:cNvPr>
          <p:cNvSpPr/>
          <p:nvPr/>
        </p:nvSpPr>
        <p:spPr>
          <a:xfrm>
            <a:off x="323653" y="5102153"/>
            <a:ext cx="4531151" cy="808454"/>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FAA227EE-F6AD-B2E5-A3D5-7A485BB19729}"/>
              </a:ext>
            </a:extLst>
          </p:cNvPr>
          <p:cNvSpPr txBox="1"/>
          <p:nvPr/>
        </p:nvSpPr>
        <p:spPr>
          <a:xfrm>
            <a:off x="406924" y="5101211"/>
            <a:ext cx="4325331" cy="738663"/>
          </a:xfrm>
          <a:prstGeom prst="rect">
            <a:avLst/>
          </a:prstGeom>
          <a:noFill/>
        </p:spPr>
        <p:txBody>
          <a:bodyPr wrap="square" rtlCol="0">
            <a:spAutoFit/>
          </a:bodyPr>
          <a:lstStyle/>
          <a:p>
            <a:r>
              <a:rPr lang="en-US" sz="1400" dirty="0"/>
              <a:t>The avg. response rate of other-host is less as compared to other-host which mean customer have to wait for a response for a longer time in case of super-host </a:t>
            </a:r>
            <a:endParaRPr lang="en-IN" sz="1400" dirty="0"/>
          </a:p>
        </p:txBody>
      </p:sp>
      <p:cxnSp>
        <p:nvCxnSpPr>
          <p:cNvPr id="14" name="Straight Connector 13">
            <a:extLst>
              <a:ext uri="{FF2B5EF4-FFF2-40B4-BE49-F238E27FC236}">
                <a16:creationId xmlns:a16="http://schemas.microsoft.com/office/drawing/2014/main" id="{A55CE8A5-54BC-48E7-FE80-7B182B51106E}"/>
              </a:ext>
            </a:extLst>
          </p:cNvPr>
          <p:cNvCxnSpPr/>
          <p:nvPr/>
        </p:nvCxnSpPr>
        <p:spPr>
          <a:xfrm>
            <a:off x="5637229" y="518472"/>
            <a:ext cx="0" cy="5440207"/>
          </a:xfrm>
          <a:prstGeom prst="line">
            <a:avLst/>
          </a:prstGeom>
          <a:ln w="50800" cmpd="thickThi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5" name="Chart 14">
            <a:extLst>
              <a:ext uri="{FF2B5EF4-FFF2-40B4-BE49-F238E27FC236}">
                <a16:creationId xmlns:a16="http://schemas.microsoft.com/office/drawing/2014/main" id="{068E1A1F-220E-E7FD-F58E-12DF9DFFF97B}"/>
              </a:ext>
            </a:extLst>
          </p:cNvPr>
          <p:cNvGraphicFramePr>
            <a:graphicFrameLocks/>
          </p:cNvGraphicFramePr>
          <p:nvPr>
            <p:extLst>
              <p:ext uri="{D42A27DB-BD31-4B8C-83A1-F6EECF244321}">
                <p14:modId xmlns:p14="http://schemas.microsoft.com/office/powerpoint/2010/main" val="489395815"/>
              </p:ext>
            </p:extLst>
          </p:nvPr>
        </p:nvGraphicFramePr>
        <p:xfrm>
          <a:off x="6554772" y="281579"/>
          <a:ext cx="4839092" cy="3210662"/>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02082971-0C76-092F-6DE0-F1990077E152}"/>
              </a:ext>
            </a:extLst>
          </p:cNvPr>
          <p:cNvSpPr txBox="1"/>
          <p:nvPr/>
        </p:nvSpPr>
        <p:spPr>
          <a:xfrm>
            <a:off x="10699423" y="2729679"/>
            <a:ext cx="812722" cy="253916"/>
          </a:xfrm>
          <a:prstGeom prst="rect">
            <a:avLst/>
          </a:prstGeom>
          <a:noFill/>
        </p:spPr>
        <p:txBody>
          <a:bodyPr wrap="square" rtlCol="0">
            <a:spAutoFit/>
          </a:bodyPr>
          <a:lstStyle/>
          <a:p>
            <a:r>
              <a:rPr lang="en-US" sz="1050" dirty="0"/>
              <a:t>Profile pic</a:t>
            </a:r>
            <a:endParaRPr lang="en-IN" sz="1050" dirty="0"/>
          </a:p>
        </p:txBody>
      </p:sp>
      <p:sp>
        <p:nvSpPr>
          <p:cNvPr id="17" name="TextBox 16">
            <a:extLst>
              <a:ext uri="{FF2B5EF4-FFF2-40B4-BE49-F238E27FC236}">
                <a16:creationId xmlns:a16="http://schemas.microsoft.com/office/drawing/2014/main" id="{8C7BC9F7-4D93-6EE3-0342-712DBC0CBA35}"/>
              </a:ext>
            </a:extLst>
          </p:cNvPr>
          <p:cNvSpPr txBox="1"/>
          <p:nvPr/>
        </p:nvSpPr>
        <p:spPr>
          <a:xfrm>
            <a:off x="10477891" y="2193922"/>
            <a:ext cx="1190919" cy="253916"/>
          </a:xfrm>
          <a:prstGeom prst="rect">
            <a:avLst/>
          </a:prstGeom>
          <a:noFill/>
        </p:spPr>
        <p:txBody>
          <a:bodyPr wrap="square" rtlCol="0">
            <a:spAutoFit/>
          </a:bodyPr>
          <a:lstStyle/>
          <a:p>
            <a:r>
              <a:rPr lang="en-US" sz="1050" dirty="0"/>
              <a:t>Identity verified</a:t>
            </a:r>
            <a:endParaRPr lang="en-IN" sz="1050" dirty="0"/>
          </a:p>
        </p:txBody>
      </p:sp>
      <p:sp>
        <p:nvSpPr>
          <p:cNvPr id="18" name="TextBox 17">
            <a:extLst>
              <a:ext uri="{FF2B5EF4-FFF2-40B4-BE49-F238E27FC236}">
                <a16:creationId xmlns:a16="http://schemas.microsoft.com/office/drawing/2014/main" id="{DEA4156A-0FF6-D9E9-CA12-E9169178D1F1}"/>
              </a:ext>
            </a:extLst>
          </p:cNvPr>
          <p:cNvSpPr txBox="1"/>
          <p:nvPr/>
        </p:nvSpPr>
        <p:spPr>
          <a:xfrm>
            <a:off x="10385196" y="952107"/>
            <a:ext cx="1190919" cy="253916"/>
          </a:xfrm>
          <a:prstGeom prst="rect">
            <a:avLst/>
          </a:prstGeom>
          <a:noFill/>
        </p:spPr>
        <p:txBody>
          <a:bodyPr wrap="square" rtlCol="0">
            <a:spAutoFit/>
          </a:bodyPr>
          <a:lstStyle/>
          <a:p>
            <a:r>
              <a:rPr lang="en-US" sz="1050" dirty="0"/>
              <a:t>Identity verified</a:t>
            </a:r>
            <a:endParaRPr lang="en-IN" sz="1050" dirty="0"/>
          </a:p>
        </p:txBody>
      </p:sp>
      <p:sp>
        <p:nvSpPr>
          <p:cNvPr id="19" name="TextBox 18">
            <a:extLst>
              <a:ext uri="{FF2B5EF4-FFF2-40B4-BE49-F238E27FC236}">
                <a16:creationId xmlns:a16="http://schemas.microsoft.com/office/drawing/2014/main" id="{56055AB6-512A-922F-5191-6A31BE819A3D}"/>
              </a:ext>
            </a:extLst>
          </p:cNvPr>
          <p:cNvSpPr txBox="1"/>
          <p:nvPr/>
        </p:nvSpPr>
        <p:spPr>
          <a:xfrm>
            <a:off x="10699421" y="1573014"/>
            <a:ext cx="812722" cy="253916"/>
          </a:xfrm>
          <a:prstGeom prst="rect">
            <a:avLst/>
          </a:prstGeom>
          <a:noFill/>
        </p:spPr>
        <p:txBody>
          <a:bodyPr wrap="square" rtlCol="0">
            <a:spAutoFit/>
          </a:bodyPr>
          <a:lstStyle/>
          <a:p>
            <a:r>
              <a:rPr lang="en-US" sz="1050" dirty="0"/>
              <a:t>Profile pic</a:t>
            </a:r>
            <a:endParaRPr lang="en-IN" sz="1050" dirty="0"/>
          </a:p>
        </p:txBody>
      </p:sp>
      <p:sp>
        <p:nvSpPr>
          <p:cNvPr id="20" name="TextBox 19">
            <a:extLst>
              <a:ext uri="{FF2B5EF4-FFF2-40B4-BE49-F238E27FC236}">
                <a16:creationId xmlns:a16="http://schemas.microsoft.com/office/drawing/2014/main" id="{8C4CBFA1-6BC6-2871-602E-7B13E9CA7108}"/>
              </a:ext>
            </a:extLst>
          </p:cNvPr>
          <p:cNvSpPr txBox="1"/>
          <p:nvPr/>
        </p:nvSpPr>
        <p:spPr>
          <a:xfrm>
            <a:off x="6367804" y="4202123"/>
            <a:ext cx="5500540" cy="523220"/>
          </a:xfrm>
          <a:prstGeom prst="rect">
            <a:avLst/>
          </a:prstGeom>
          <a:noFill/>
        </p:spPr>
        <p:txBody>
          <a:bodyPr wrap="square" rtlCol="0">
            <a:spAutoFit/>
          </a:bodyPr>
          <a:lstStyle/>
          <a:p>
            <a:r>
              <a:rPr lang="en-US" sz="1400" dirty="0"/>
              <a:t>The percentage of profile pic and identity verified is more in case of other host as compared to super host in both the cities which mean </a:t>
            </a:r>
            <a:endParaRPr lang="en-IN" sz="1400" dirty="0"/>
          </a:p>
        </p:txBody>
      </p:sp>
    </p:spTree>
    <p:extLst>
      <p:ext uri="{BB962C8B-B14F-4D97-AF65-F5344CB8AC3E}">
        <p14:creationId xmlns:p14="http://schemas.microsoft.com/office/powerpoint/2010/main" val="131005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94E29A-7ED7-500C-0800-124564D7439E}"/>
              </a:ext>
            </a:extLst>
          </p:cNvPr>
          <p:cNvSpPr/>
          <p:nvPr/>
        </p:nvSpPr>
        <p:spPr>
          <a:xfrm>
            <a:off x="6554772" y="3898949"/>
            <a:ext cx="4578284" cy="2242107"/>
          </a:xfrm>
          <a:prstGeom prst="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AD7D1365-8004-A8CB-63DE-1E0AD2FE96D3}"/>
              </a:ext>
            </a:extLst>
          </p:cNvPr>
          <p:cNvSpPr/>
          <p:nvPr/>
        </p:nvSpPr>
        <p:spPr>
          <a:xfrm>
            <a:off x="457003" y="3968192"/>
            <a:ext cx="4578284" cy="2242107"/>
          </a:xfrm>
          <a:prstGeom prst="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Chart 2">
            <a:extLst>
              <a:ext uri="{FF2B5EF4-FFF2-40B4-BE49-F238E27FC236}">
                <a16:creationId xmlns:a16="http://schemas.microsoft.com/office/drawing/2014/main" id="{DBBD1664-5112-EAD4-E490-2597643690DA}"/>
              </a:ext>
            </a:extLst>
          </p:cNvPr>
          <p:cNvGraphicFramePr>
            <a:graphicFrameLocks/>
          </p:cNvGraphicFramePr>
          <p:nvPr>
            <p:extLst>
              <p:ext uri="{D42A27DB-BD31-4B8C-83A1-F6EECF244321}">
                <p14:modId xmlns:p14="http://schemas.microsoft.com/office/powerpoint/2010/main" val="2765611989"/>
              </p:ext>
            </p:extLst>
          </p:nvPr>
        </p:nvGraphicFramePr>
        <p:xfrm>
          <a:off x="923826" y="454841"/>
          <a:ext cx="3978111" cy="313677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31EE13AA-E4A1-3375-DA1F-84EECE5733DA}"/>
              </a:ext>
            </a:extLst>
          </p:cNvPr>
          <p:cNvSpPr txBox="1"/>
          <p:nvPr/>
        </p:nvSpPr>
        <p:spPr>
          <a:xfrm>
            <a:off x="923827" y="4204353"/>
            <a:ext cx="3770721" cy="1754326"/>
          </a:xfrm>
          <a:prstGeom prst="rect">
            <a:avLst/>
          </a:prstGeom>
          <a:noFill/>
        </p:spPr>
        <p:txBody>
          <a:bodyPr wrap="square" rtlCol="0">
            <a:spAutoFit/>
          </a:bodyPr>
          <a:lstStyle/>
          <a:p>
            <a:r>
              <a:rPr lang="en-US" dirty="0"/>
              <a:t>The percentage of instant booking is greater in case of other host as compared to super host for both the cities which mean the customer with no prior booking, on arrival prefer other host than super host</a:t>
            </a:r>
            <a:endParaRPr lang="en-IN" dirty="0"/>
          </a:p>
        </p:txBody>
      </p:sp>
      <p:graphicFrame>
        <p:nvGraphicFramePr>
          <p:cNvPr id="5" name="Chart 4">
            <a:extLst>
              <a:ext uri="{FF2B5EF4-FFF2-40B4-BE49-F238E27FC236}">
                <a16:creationId xmlns:a16="http://schemas.microsoft.com/office/drawing/2014/main" id="{A203A266-068D-E898-2717-A5178B7B7536}"/>
              </a:ext>
            </a:extLst>
          </p:cNvPr>
          <p:cNvGraphicFramePr>
            <a:graphicFrameLocks/>
          </p:cNvGraphicFramePr>
          <p:nvPr>
            <p:extLst>
              <p:ext uri="{D42A27DB-BD31-4B8C-83A1-F6EECF244321}">
                <p14:modId xmlns:p14="http://schemas.microsoft.com/office/powerpoint/2010/main" val="4143304610"/>
              </p:ext>
            </p:extLst>
          </p:nvPr>
        </p:nvGraphicFramePr>
        <p:xfrm>
          <a:off x="6523390" y="518472"/>
          <a:ext cx="4452554" cy="3073140"/>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a:extLst>
              <a:ext uri="{FF2B5EF4-FFF2-40B4-BE49-F238E27FC236}">
                <a16:creationId xmlns:a16="http://schemas.microsoft.com/office/drawing/2014/main" id="{85E78333-7505-9321-035A-019B342C9BAC}"/>
              </a:ext>
            </a:extLst>
          </p:cNvPr>
          <p:cNvCxnSpPr/>
          <p:nvPr/>
        </p:nvCxnSpPr>
        <p:spPr>
          <a:xfrm>
            <a:off x="5637229" y="518472"/>
            <a:ext cx="0" cy="5440207"/>
          </a:xfrm>
          <a:prstGeom prst="line">
            <a:avLst/>
          </a:prstGeom>
          <a:ln w="50800" cmpd="thickThi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539A499-2E81-40A5-9CBC-B9233510660B}"/>
              </a:ext>
            </a:extLst>
          </p:cNvPr>
          <p:cNvSpPr txBox="1"/>
          <p:nvPr/>
        </p:nvSpPr>
        <p:spPr>
          <a:xfrm>
            <a:off x="6864306" y="4100363"/>
            <a:ext cx="3770721" cy="1477328"/>
          </a:xfrm>
          <a:prstGeom prst="rect">
            <a:avLst/>
          </a:prstGeom>
          <a:noFill/>
        </p:spPr>
        <p:txBody>
          <a:bodyPr wrap="square" rtlCol="0">
            <a:spAutoFit/>
          </a:bodyPr>
          <a:lstStyle/>
          <a:p>
            <a:r>
              <a:rPr lang="en-US" dirty="0"/>
              <a:t>The average rating of super host is greater than other host in both the cities which mean the level of service , cleanliness upon arrival is extremely good</a:t>
            </a:r>
            <a:endParaRPr lang="en-IN" dirty="0"/>
          </a:p>
        </p:txBody>
      </p:sp>
    </p:spTree>
    <p:extLst>
      <p:ext uri="{BB962C8B-B14F-4D97-AF65-F5344CB8AC3E}">
        <p14:creationId xmlns:p14="http://schemas.microsoft.com/office/powerpoint/2010/main" val="4279051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FB9BB99-4E5C-61F1-FF76-56F92C8F9EEE}"/>
              </a:ext>
            </a:extLst>
          </p:cNvPr>
          <p:cNvSpPr/>
          <p:nvPr/>
        </p:nvSpPr>
        <p:spPr>
          <a:xfrm>
            <a:off x="1319719" y="4911731"/>
            <a:ext cx="9775628" cy="837272"/>
          </a:xfrm>
          <a:prstGeom prst="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C890AE95-7B79-E054-C635-B2ED389D750F}"/>
              </a:ext>
            </a:extLst>
          </p:cNvPr>
          <p:cNvSpPr/>
          <p:nvPr/>
        </p:nvSpPr>
        <p:spPr>
          <a:xfrm>
            <a:off x="1332689" y="3968193"/>
            <a:ext cx="9762658" cy="837272"/>
          </a:xfrm>
          <a:prstGeom prst="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A4DB19A1-7941-4772-96E3-17B4C4EC0AED}"/>
              </a:ext>
            </a:extLst>
          </p:cNvPr>
          <p:cNvSpPr txBox="1"/>
          <p:nvPr/>
        </p:nvSpPr>
        <p:spPr>
          <a:xfrm>
            <a:off x="1442301" y="4015817"/>
            <a:ext cx="9775628" cy="646331"/>
          </a:xfrm>
          <a:prstGeom prst="rect">
            <a:avLst/>
          </a:prstGeom>
          <a:noFill/>
        </p:spPr>
        <p:txBody>
          <a:bodyPr wrap="square" rtlCol="0">
            <a:spAutoFit/>
          </a:bodyPr>
          <a:lstStyle/>
          <a:p>
            <a:r>
              <a:rPr lang="en-US" dirty="0"/>
              <a:t>The average booking per month  is always low in case of super host as compared to other host in Austin</a:t>
            </a:r>
            <a:endParaRPr lang="en-IN" dirty="0"/>
          </a:p>
        </p:txBody>
      </p:sp>
      <p:sp>
        <p:nvSpPr>
          <p:cNvPr id="6" name="TextBox 5">
            <a:extLst>
              <a:ext uri="{FF2B5EF4-FFF2-40B4-BE49-F238E27FC236}">
                <a16:creationId xmlns:a16="http://schemas.microsoft.com/office/drawing/2014/main" id="{F61C7676-B2F0-6271-30F7-9D6F475E1168}"/>
              </a:ext>
            </a:extLst>
          </p:cNvPr>
          <p:cNvSpPr txBox="1"/>
          <p:nvPr/>
        </p:nvSpPr>
        <p:spPr>
          <a:xfrm>
            <a:off x="1442300" y="5007202"/>
            <a:ext cx="9653047" cy="646331"/>
          </a:xfrm>
          <a:prstGeom prst="rect">
            <a:avLst/>
          </a:prstGeom>
          <a:noFill/>
        </p:spPr>
        <p:txBody>
          <a:bodyPr wrap="square" rtlCol="0">
            <a:spAutoFit/>
          </a:bodyPr>
          <a:lstStyle/>
          <a:p>
            <a:r>
              <a:rPr lang="en-US" dirty="0"/>
              <a:t>The average booking per month is always high in case of super host as compared to other host in city Dallas  </a:t>
            </a:r>
            <a:endParaRPr lang="en-IN" dirty="0"/>
          </a:p>
        </p:txBody>
      </p:sp>
      <p:graphicFrame>
        <p:nvGraphicFramePr>
          <p:cNvPr id="8" name="Chart 7">
            <a:extLst>
              <a:ext uri="{FF2B5EF4-FFF2-40B4-BE49-F238E27FC236}">
                <a16:creationId xmlns:a16="http://schemas.microsoft.com/office/drawing/2014/main" id="{2C6BFADD-FABF-45B5-1B1D-A0747514937B}"/>
              </a:ext>
            </a:extLst>
          </p:cNvPr>
          <p:cNvGraphicFramePr>
            <a:graphicFrameLocks/>
          </p:cNvGraphicFramePr>
          <p:nvPr>
            <p:extLst>
              <p:ext uri="{D42A27DB-BD31-4B8C-83A1-F6EECF244321}">
                <p14:modId xmlns:p14="http://schemas.microsoft.com/office/powerpoint/2010/main" val="2324063879"/>
              </p:ext>
            </p:extLst>
          </p:nvPr>
        </p:nvGraphicFramePr>
        <p:xfrm>
          <a:off x="509046" y="643380"/>
          <a:ext cx="5439267" cy="28539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3AA134B6-3371-4F2C-97BE-30DA71D43D3F}"/>
              </a:ext>
            </a:extLst>
          </p:cNvPr>
          <p:cNvGraphicFramePr>
            <a:graphicFrameLocks/>
          </p:cNvGraphicFramePr>
          <p:nvPr>
            <p:extLst>
              <p:ext uri="{D42A27DB-BD31-4B8C-83A1-F6EECF244321}">
                <p14:modId xmlns:p14="http://schemas.microsoft.com/office/powerpoint/2010/main" val="442061433"/>
              </p:ext>
            </p:extLst>
          </p:nvPr>
        </p:nvGraphicFramePr>
        <p:xfrm>
          <a:off x="6014301" y="643380"/>
          <a:ext cx="5762920" cy="28539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07024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96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D7F5996-0F02-27FE-2707-4879C8CCB6D8}"/>
              </a:ext>
            </a:extLst>
          </p:cNvPr>
          <p:cNvSpPr/>
          <p:nvPr/>
        </p:nvSpPr>
        <p:spPr>
          <a:xfrm>
            <a:off x="2026763" y="688157"/>
            <a:ext cx="8003357" cy="697583"/>
          </a:xfrm>
          <a:prstGeom prst="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6A273ABC-F1F7-25A8-8D16-762BC2130CF3}"/>
              </a:ext>
            </a:extLst>
          </p:cNvPr>
          <p:cNvSpPr txBox="1"/>
          <p:nvPr/>
        </p:nvSpPr>
        <p:spPr>
          <a:xfrm>
            <a:off x="3355943" y="852282"/>
            <a:ext cx="6759018" cy="369332"/>
          </a:xfrm>
          <a:prstGeom prst="rect">
            <a:avLst/>
          </a:prstGeom>
          <a:noFill/>
        </p:spPr>
        <p:txBody>
          <a:bodyPr wrap="square" rtlCol="0">
            <a:spAutoFit/>
          </a:bodyPr>
          <a:lstStyle/>
          <a:p>
            <a:r>
              <a:rPr lang="en-IN" dirty="0"/>
              <a:t>Three Criteria For Hosts to become Super Hosts.</a:t>
            </a:r>
          </a:p>
        </p:txBody>
      </p:sp>
      <p:sp>
        <p:nvSpPr>
          <p:cNvPr id="5" name="Rectangle 4">
            <a:extLst>
              <a:ext uri="{FF2B5EF4-FFF2-40B4-BE49-F238E27FC236}">
                <a16:creationId xmlns:a16="http://schemas.microsoft.com/office/drawing/2014/main" id="{CB0ED774-EBFB-3C8D-47B8-DCDF9E158B2C}"/>
              </a:ext>
            </a:extLst>
          </p:cNvPr>
          <p:cNvSpPr/>
          <p:nvPr/>
        </p:nvSpPr>
        <p:spPr>
          <a:xfrm>
            <a:off x="2026763" y="2007909"/>
            <a:ext cx="8088198" cy="240383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08F6A10-BECD-B9D9-A119-2B60257546FB}"/>
              </a:ext>
            </a:extLst>
          </p:cNvPr>
          <p:cNvSpPr txBox="1"/>
          <p:nvPr/>
        </p:nvSpPr>
        <p:spPr>
          <a:xfrm>
            <a:off x="2656554" y="2426727"/>
            <a:ext cx="7373566" cy="1566198"/>
          </a:xfrm>
          <a:prstGeom prst="rect">
            <a:avLst/>
          </a:prstGeom>
          <a:noFill/>
        </p:spPr>
        <p:txBody>
          <a:bodyPr wrap="square" rtlCol="0">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--To become </a:t>
            </a:r>
            <a:r>
              <a:rPr lang="en-IN" dirty="0">
                <a:latin typeface="Calibri" panose="020F0502020204030204" pitchFamily="34" charset="0"/>
                <a:ea typeface="Calibri" panose="020F0502020204030204" pitchFamily="34" charset="0"/>
                <a:cs typeface="Mangal" panose="02040503050203030202" pitchFamily="18" charset="0"/>
              </a:rPr>
              <a:t>S</a:t>
            </a:r>
            <a:r>
              <a:rPr lang="en-IN" sz="1800" dirty="0">
                <a:effectLst/>
                <a:latin typeface="Calibri" panose="020F0502020204030204" pitchFamily="34" charset="0"/>
                <a:ea typeface="Calibri" panose="020F0502020204030204" pitchFamily="34" charset="0"/>
                <a:cs typeface="Mangal" panose="02040503050203030202" pitchFamily="18" charset="0"/>
              </a:rPr>
              <a:t>uper Host AVG acceptance rate should be &gt; 91%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--To become Super Host AVG response rate should be  &gt; 98%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--To become </a:t>
            </a:r>
            <a:r>
              <a:rPr lang="en-IN" dirty="0">
                <a:latin typeface="Calibri" panose="020F0502020204030204" pitchFamily="34" charset="0"/>
                <a:ea typeface="Calibri" panose="020F0502020204030204" pitchFamily="34" charset="0"/>
                <a:cs typeface="Mangal" panose="02040503050203030202" pitchFamily="18" charset="0"/>
              </a:rPr>
              <a:t>S</a:t>
            </a:r>
            <a:r>
              <a:rPr lang="en-IN" sz="1800" dirty="0">
                <a:effectLst/>
                <a:latin typeface="Calibri" panose="020F0502020204030204" pitchFamily="34" charset="0"/>
                <a:ea typeface="Calibri" panose="020F0502020204030204" pitchFamily="34" charset="0"/>
                <a:cs typeface="Mangal" panose="02040503050203030202" pitchFamily="18" charset="0"/>
              </a:rPr>
              <a:t>uper Host AVG rating should be  &gt; 4.491</a:t>
            </a:r>
          </a:p>
          <a:p>
            <a:endParaRPr lang="en-IN" dirty="0"/>
          </a:p>
        </p:txBody>
      </p:sp>
    </p:spTree>
    <p:extLst>
      <p:ext uri="{BB962C8B-B14F-4D97-AF65-F5344CB8AC3E}">
        <p14:creationId xmlns:p14="http://schemas.microsoft.com/office/powerpoint/2010/main" val="1998145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ACCBE9-A007-6536-46FF-FF825EAD4662}"/>
              </a:ext>
            </a:extLst>
          </p:cNvPr>
          <p:cNvSpPr/>
          <p:nvPr/>
        </p:nvSpPr>
        <p:spPr>
          <a:xfrm>
            <a:off x="1311848" y="5289505"/>
            <a:ext cx="9702407" cy="895830"/>
          </a:xfrm>
          <a:prstGeom prst="rect">
            <a:avLst/>
          </a:prstGeom>
          <a:solidFill>
            <a:schemeClr val="accent5">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56EFF0B-F6E7-A403-2CCE-FB65C6790E4B}"/>
              </a:ext>
            </a:extLst>
          </p:cNvPr>
          <p:cNvSpPr/>
          <p:nvPr/>
        </p:nvSpPr>
        <p:spPr>
          <a:xfrm>
            <a:off x="1314933" y="4268925"/>
            <a:ext cx="9702407" cy="895830"/>
          </a:xfrm>
          <a:prstGeom prst="rect">
            <a:avLst/>
          </a:prstGeom>
          <a:solidFill>
            <a:schemeClr val="accent5">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Chart 3">
            <a:extLst>
              <a:ext uri="{FF2B5EF4-FFF2-40B4-BE49-F238E27FC236}">
                <a16:creationId xmlns:a16="http://schemas.microsoft.com/office/drawing/2014/main" id="{6007F927-B040-2380-8457-9ABE428532BC}"/>
              </a:ext>
            </a:extLst>
          </p:cNvPr>
          <p:cNvGraphicFramePr>
            <a:graphicFrameLocks/>
          </p:cNvGraphicFramePr>
          <p:nvPr>
            <p:extLst>
              <p:ext uri="{D42A27DB-BD31-4B8C-83A1-F6EECF244321}">
                <p14:modId xmlns:p14="http://schemas.microsoft.com/office/powerpoint/2010/main" val="2520667576"/>
              </p:ext>
            </p:extLst>
          </p:nvPr>
        </p:nvGraphicFramePr>
        <p:xfrm>
          <a:off x="803399" y="624526"/>
          <a:ext cx="4956378" cy="296708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11276D3-C4B6-79AD-430A-8D43185E9113}"/>
              </a:ext>
            </a:extLst>
          </p:cNvPr>
          <p:cNvGraphicFramePr>
            <a:graphicFrameLocks/>
          </p:cNvGraphicFramePr>
          <p:nvPr>
            <p:extLst>
              <p:ext uri="{D42A27DB-BD31-4B8C-83A1-F6EECF244321}">
                <p14:modId xmlns:p14="http://schemas.microsoft.com/office/powerpoint/2010/main" val="828023201"/>
              </p:ext>
            </p:extLst>
          </p:nvPr>
        </p:nvGraphicFramePr>
        <p:xfrm>
          <a:off x="5987045" y="615099"/>
          <a:ext cx="4956378" cy="2967086"/>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6F4CE70B-F6C9-7009-D117-1C79B5392C09}"/>
              </a:ext>
            </a:extLst>
          </p:cNvPr>
          <p:cNvSpPr txBox="1"/>
          <p:nvPr/>
        </p:nvSpPr>
        <p:spPr>
          <a:xfrm>
            <a:off x="1364295" y="4393675"/>
            <a:ext cx="9653047" cy="646331"/>
          </a:xfrm>
          <a:prstGeom prst="rect">
            <a:avLst/>
          </a:prstGeom>
          <a:noFill/>
        </p:spPr>
        <p:txBody>
          <a:bodyPr wrap="square" rtlCol="0">
            <a:spAutoFit/>
          </a:bodyPr>
          <a:lstStyle/>
          <a:p>
            <a:r>
              <a:rPr lang="en-US" dirty="0"/>
              <a:t>The percentage of complimentary comments is more for super host as compared to other host in both the cities  which means that customers is more satisfied with the super host </a:t>
            </a:r>
            <a:endParaRPr lang="en-IN" dirty="0"/>
          </a:p>
        </p:txBody>
      </p:sp>
      <p:sp>
        <p:nvSpPr>
          <p:cNvPr id="8" name="TextBox 7">
            <a:extLst>
              <a:ext uri="{FF2B5EF4-FFF2-40B4-BE49-F238E27FC236}">
                <a16:creationId xmlns:a16="http://schemas.microsoft.com/office/drawing/2014/main" id="{F8BDBBB8-88FA-4C7E-203C-1EE21D6C0B79}"/>
              </a:ext>
            </a:extLst>
          </p:cNvPr>
          <p:cNvSpPr txBox="1"/>
          <p:nvPr/>
        </p:nvSpPr>
        <p:spPr>
          <a:xfrm>
            <a:off x="1364294" y="5414254"/>
            <a:ext cx="9653047" cy="646331"/>
          </a:xfrm>
          <a:prstGeom prst="rect">
            <a:avLst/>
          </a:prstGeom>
          <a:noFill/>
        </p:spPr>
        <p:txBody>
          <a:bodyPr wrap="square" rtlCol="0">
            <a:spAutoFit/>
          </a:bodyPr>
          <a:lstStyle/>
          <a:p>
            <a:r>
              <a:rPr lang="en-US" dirty="0"/>
              <a:t>The percentage of bad comments is more for other host as compared to super host which means that customers are not satisfied with the other host.  </a:t>
            </a:r>
            <a:endParaRPr lang="en-IN" dirty="0"/>
          </a:p>
        </p:txBody>
      </p:sp>
    </p:spTree>
    <p:extLst>
      <p:ext uri="{BB962C8B-B14F-4D97-AF65-F5344CB8AC3E}">
        <p14:creationId xmlns:p14="http://schemas.microsoft.com/office/powerpoint/2010/main" val="807599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9E0B38-8017-B139-0DB1-A1946572A200}"/>
              </a:ext>
            </a:extLst>
          </p:cNvPr>
          <p:cNvSpPr/>
          <p:nvPr/>
        </p:nvSpPr>
        <p:spPr>
          <a:xfrm>
            <a:off x="1339613" y="5118124"/>
            <a:ext cx="9702407" cy="1416026"/>
          </a:xfrm>
          <a:prstGeom prst="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67F7BBB9-0957-90E4-6762-0220752593B1}"/>
              </a:ext>
            </a:extLst>
          </p:cNvPr>
          <p:cNvSpPr/>
          <p:nvPr/>
        </p:nvSpPr>
        <p:spPr>
          <a:xfrm>
            <a:off x="1314934" y="4049850"/>
            <a:ext cx="9702407" cy="895830"/>
          </a:xfrm>
          <a:prstGeom prst="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Chart 2">
            <a:extLst>
              <a:ext uri="{FF2B5EF4-FFF2-40B4-BE49-F238E27FC236}">
                <a16:creationId xmlns:a16="http://schemas.microsoft.com/office/drawing/2014/main" id="{39E5E96B-2D49-C2F1-2621-BBF12A7463D5}"/>
              </a:ext>
            </a:extLst>
          </p:cNvPr>
          <p:cNvGraphicFramePr>
            <a:graphicFrameLocks/>
          </p:cNvGraphicFramePr>
          <p:nvPr>
            <p:extLst>
              <p:ext uri="{D42A27DB-BD31-4B8C-83A1-F6EECF244321}">
                <p14:modId xmlns:p14="http://schemas.microsoft.com/office/powerpoint/2010/main" val="900959161"/>
              </p:ext>
            </p:extLst>
          </p:nvPr>
        </p:nvGraphicFramePr>
        <p:xfrm>
          <a:off x="700804" y="416546"/>
          <a:ext cx="4926998" cy="312793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973E37EB-EDE3-E41C-0298-2511DA940EDE}"/>
              </a:ext>
            </a:extLst>
          </p:cNvPr>
          <p:cNvGraphicFramePr>
            <a:graphicFrameLocks/>
          </p:cNvGraphicFramePr>
          <p:nvPr>
            <p:extLst>
              <p:ext uri="{D42A27DB-BD31-4B8C-83A1-F6EECF244321}">
                <p14:modId xmlns:p14="http://schemas.microsoft.com/office/powerpoint/2010/main" val="3735993547"/>
              </p:ext>
            </p:extLst>
          </p:nvPr>
        </p:nvGraphicFramePr>
        <p:xfrm>
          <a:off x="6438429" y="416546"/>
          <a:ext cx="4926998" cy="312793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F3961C27-1C1E-903C-35B2-97AAA48B2E08}"/>
              </a:ext>
            </a:extLst>
          </p:cNvPr>
          <p:cNvSpPr txBox="1"/>
          <p:nvPr/>
        </p:nvSpPr>
        <p:spPr>
          <a:xfrm>
            <a:off x="1364294" y="4174600"/>
            <a:ext cx="9653047" cy="646331"/>
          </a:xfrm>
          <a:prstGeom prst="rect">
            <a:avLst/>
          </a:prstGeom>
          <a:noFill/>
        </p:spPr>
        <p:txBody>
          <a:bodyPr wrap="square" rtlCol="0">
            <a:spAutoFit/>
          </a:bodyPr>
          <a:lstStyle/>
          <a:p>
            <a:r>
              <a:rPr lang="en-US" dirty="0"/>
              <a:t>In Austin &amp; Dallas among the various rental properties , the percentage of ‘’Entire guest-house’’ acquired by super-host is more as compared to other host</a:t>
            </a:r>
            <a:endParaRPr lang="en-IN" dirty="0"/>
          </a:p>
        </p:txBody>
      </p:sp>
      <p:sp>
        <p:nvSpPr>
          <p:cNvPr id="6" name="TextBox 5">
            <a:extLst>
              <a:ext uri="{FF2B5EF4-FFF2-40B4-BE49-F238E27FC236}">
                <a16:creationId xmlns:a16="http://schemas.microsoft.com/office/drawing/2014/main" id="{76A22E8A-0D3B-B545-78FE-B3AF8E592028}"/>
              </a:ext>
            </a:extLst>
          </p:cNvPr>
          <p:cNvSpPr txBox="1"/>
          <p:nvPr/>
        </p:nvSpPr>
        <p:spPr>
          <a:xfrm>
            <a:off x="1364295" y="5242873"/>
            <a:ext cx="9653047" cy="1200329"/>
          </a:xfrm>
          <a:prstGeom prst="rect">
            <a:avLst/>
          </a:prstGeom>
          <a:noFill/>
        </p:spPr>
        <p:txBody>
          <a:bodyPr wrap="square" rtlCol="0">
            <a:spAutoFit/>
          </a:bodyPr>
          <a:lstStyle/>
          <a:p>
            <a:r>
              <a:rPr lang="en-US" dirty="0"/>
              <a:t>In Austin  among the various rental properties , the percentage of ‘’Entire home’’ acquired by super-host is least as compared to other property. Whereas in Dallas among various property, the percentage of “Private accommodations “ acquired by super-host is least as compared to other rental property.</a:t>
            </a:r>
            <a:endParaRPr lang="en-IN" dirty="0"/>
          </a:p>
        </p:txBody>
      </p:sp>
    </p:spTree>
    <p:extLst>
      <p:ext uri="{BB962C8B-B14F-4D97-AF65-F5344CB8AC3E}">
        <p14:creationId xmlns:p14="http://schemas.microsoft.com/office/powerpoint/2010/main" val="2195677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687</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Kite Display</vt:lpstr>
      <vt:lpstr>Office Theme</vt:lpstr>
      <vt:lpstr>Host Behavior Analysis   (Property Rental Company)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 Behavior Analysis   (Property Rental Company)</dc:title>
  <dc:creator>Rahul Mungali</dc:creator>
  <cp:lastModifiedBy>Anjum Geelani</cp:lastModifiedBy>
  <cp:revision>9</cp:revision>
  <dcterms:created xsi:type="dcterms:W3CDTF">2022-05-28T04:00:14Z</dcterms:created>
  <dcterms:modified xsi:type="dcterms:W3CDTF">2022-05-28T12:54:25Z</dcterms:modified>
</cp:coreProperties>
</file>