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358062-5BF8-4138-A5A9-3C633996BDE4}">
  <a:tblStyle styleId="{8C358062-5BF8-4138-A5A9-3C633996BDE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4047fd9f8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4047fd9f8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4047fd9f8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4047fd9f8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4047fd9f8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4047fd9f8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02f835a5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02f835a5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047fd9f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047fd9f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047fd9f8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4047fd9f8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4047fd9f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4047fd9f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02f835a5f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402f835a5f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402f835a5f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402f835a5f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4047fd9f8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4047fd9f8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4047fd9f8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4047fd9f8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Depression in Arabic Tweets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7494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Dorieh Alomari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Reem Alrayes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Ahmad Hamad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9191">
            <a:alpha val="60759"/>
          </a:srgbClr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  <a:endParaRPr sz="1800"/>
          </a:p>
        </p:txBody>
      </p:sp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125" y="1407975"/>
            <a:ext cx="6636591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9191">
            <a:alpha val="60759"/>
          </a:srgbClr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1800"/>
          </a:p>
        </p:txBody>
      </p:sp>
      <p:sp>
        <p:nvSpPr>
          <p:cNvPr id="342" name="Google Shape;342;p23"/>
          <p:cNvSpPr txBox="1"/>
          <p:nvPr>
            <p:ph idx="1" type="body"/>
          </p:nvPr>
        </p:nvSpPr>
        <p:spPr>
          <a:xfrm>
            <a:off x="1360675" y="1116975"/>
            <a:ext cx="7269000" cy="3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      “Mental disorders.” https://www.who.int/news-room/fact-sheets/detail/mental-disorders (accessed Apr. 15, 2023).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      Addcounsel, “Depression in Arabic Countries,” Addcounsel, Apr. 13, 2022. https://addcounsel.com/depression-in-arabic-countries/ (accessed Apr. 15, 2023).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      D. H. Naveed, “Mental Health in the Middle East,” Middle East Medical Portal, Sep. 10, 2018. https://www.middleeastmedicalportal.com/mental-health-in-the-middle-east/ (accessed Apr. 15, 2023).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      M. R. Islam, M. A. Kabir, A. Ahmed, A. R. M. Kamal, H. Wang, and A. Ulhaq, “Depression detection from social network data using machine learning techniques,” Heal. Inf. Sci. Syst., vol. 6, no. 1, pp. 1–12, Dec. 2018, doi: 10.1007/s13755-018-0046-0.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      S. Almouzini and A. Alageel, “2 Salma Almouzini, Maher khemakhem,” Asem Alageel/ Procedia Comput. Sci., vol. 163, pp. 0–000, 2019, doi: 10.1016/j.procs.2019.12.107.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       M. El-Ramly et al., “CairoDep: Detecting Depression in Arabic Posts Using BERT Transformers,” Proc. - 2021 IEEE 10th Int. Conf. Intell. Comput. Inf. Syst. ICICIS 2021, pp. 207–212, 2021, doi: 10.1109/ICICIS52592.2021.9694178.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[7]       “aubmindlab/bert-base-arabertv02-twitter · Hugging Face,” Apr. 05, 2023. https://huggingface.co/aubmindlab/bert-base-arabertv02-twitter (accessed May 06, 2023).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[8]       M. Hassib, N. Hossam, J. Sameh, and M. Torki, “AraDepSu: Detecting Depression and Suicidal Ideation in Arabic Tweets Using Transformers,” in Proceedings of the The Seventh Arabic Natural Language Processing Workshop (WANLP), Abu Dhabi, United Arab Emirates (Hybrid): Association for Computational Linguistics, Dec. 2022, pp. 302–311. [Online]. Available: https://aclanthology.org/2022.wanlp-1.28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[9]       alhuri, Depression-detector. 2023. Accessed: May 06, 2023. [Online]. Available: https://github.com/alhuri/Depression-detector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[10]     “sklearn.utils.resample,” scikit-learn. https://scikit-learn/stable/modules/generated/sklearn.utils.resample.html (accessed May 06, 2023).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48" name="Google Shape;348;p2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</a:t>
            </a:r>
            <a:r>
              <a:rPr lang="en"/>
              <a:t>Questions</a:t>
            </a:r>
            <a:r>
              <a:rPr lang="en"/>
              <a:t>?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9191">
            <a:alpha val="60759"/>
          </a:srgbClr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Outlines: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258425"/>
            <a:ext cx="7030500" cy="3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Introduction and Problem Statement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Previous Work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Final Proposed Approach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experimental setup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Results, discussion, and outcomes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Implications of the results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Future Work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050E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9191">
            <a:alpha val="60759"/>
          </a:srgbClr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and Problem Statement </a:t>
            </a:r>
            <a:endParaRPr sz="1800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258425"/>
            <a:ext cx="7030500" cy="3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18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epression is a prevalent mental disorder that affects millions of people worldwide.</a:t>
            </a:r>
            <a:endParaRPr sz="18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Rising prevalence of depression in the Arab world</a:t>
            </a:r>
            <a:endParaRPr sz="18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The role of social media in expressing emotions and detecting depression in tweets.</a:t>
            </a:r>
            <a:endParaRPr sz="18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Objective of the project: to build a machine-learning model to detect Arabic tweets with depression tendencies.</a:t>
            </a:r>
            <a:endParaRPr sz="18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Significance of the project: earlier detection of depression and increased awareness about the importance of mental health in the Arab community.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9191">
            <a:alpha val="60759"/>
          </a:srgbClr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Previous Work</a:t>
            </a:r>
            <a:endParaRPr sz="1800"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26900"/>
            <a:ext cx="5407548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9191">
            <a:alpha val="60759"/>
          </a:srgbClr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proposed approach: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946750" y="9899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b="1" lang="en"/>
              <a:t>Model</a:t>
            </a:r>
            <a:r>
              <a:rPr lang="en"/>
              <a:t>: AraBERTv0.2-Twitter-base.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-For Arabic dialects and tweets.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Trained on 60M Arabic tweets.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050E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3" name="Google Shape;303;p17"/>
          <p:cNvPicPr preferRelativeResize="0"/>
          <p:nvPr/>
        </p:nvPicPr>
        <p:blipFill rotWithShape="1">
          <a:blip r:embed="rId3">
            <a:alphaModFix/>
          </a:blip>
          <a:srcRect b="0" l="9032" r="11241" t="3846"/>
          <a:stretch/>
        </p:blipFill>
        <p:spPr>
          <a:xfrm>
            <a:off x="1700225" y="2109000"/>
            <a:ext cx="5422100" cy="254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9191">
            <a:alpha val="60759"/>
          </a:srgbClr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Experimental Setup:</a:t>
            </a:r>
            <a:endParaRPr b="0" sz="1350">
              <a:solidFill>
                <a:srgbClr val="050E1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989925"/>
            <a:ext cx="7673400" cy="40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-</a:t>
            </a:r>
            <a:r>
              <a:rPr lang="en"/>
              <a:t>Data Collecting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2-Data Preprocessing:</a:t>
            </a:r>
            <a:endParaRPr/>
          </a:p>
          <a:p>
            <a:pPr indent="-311150" lvl="0" marL="5715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Datasets Integrating.</a:t>
            </a:r>
            <a:endParaRPr/>
          </a:p>
          <a:p>
            <a:pPr indent="-31115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Dropping duplicate rows.</a:t>
            </a:r>
            <a:endParaRPr/>
          </a:p>
          <a:p>
            <a:pPr indent="-311150" lvl="0" marL="5715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Dropping Nan rows.</a:t>
            </a:r>
            <a:endParaRPr/>
          </a:p>
          <a:p>
            <a:pPr indent="-311150" lvl="0" marL="5715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Handling imbalance data: </a:t>
            </a:r>
            <a:r>
              <a:rPr lang="en">
                <a:solidFill>
                  <a:srgbClr val="FFFFFF"/>
                </a:solidFill>
              </a:rPr>
              <a:t>Undersampling</a:t>
            </a:r>
            <a:endParaRPr>
              <a:solidFill>
                <a:srgbClr val="FFFFFF"/>
              </a:solidFill>
            </a:endParaRPr>
          </a:p>
          <a:p>
            <a:pPr indent="0" lvl="0" marL="5715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50E17"/>
                </a:solidFill>
                <a:latin typeface="Roboto"/>
                <a:ea typeface="Roboto"/>
                <a:cs typeface="Roboto"/>
                <a:sym typeface="Roboto"/>
              </a:rPr>
              <a:t>no depression=13088 instances , depression= 8146 instances </a:t>
            </a:r>
            <a:endParaRPr sz="1050">
              <a:solidFill>
                <a:srgbClr val="050E1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5715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Arabert model's preprocessing function was applied to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dataset.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050E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650" y="750125"/>
            <a:ext cx="2183550" cy="182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3700" y="2964650"/>
            <a:ext cx="2233500" cy="17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9191">
            <a:alpha val="60759"/>
          </a:srgbClr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Experimental Setup:</a:t>
            </a:r>
            <a:endParaRPr b="0"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539550" y="1039925"/>
            <a:ext cx="7673400" cy="40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-Model fine-tuning:</a:t>
            </a:r>
            <a:endParaRPr/>
          </a:p>
          <a:p>
            <a:pPr indent="-307975" lvl="0" marL="5143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B5563"/>
              </a:buClr>
              <a:buSzPts val="1250"/>
              <a:buFont typeface="Roboto"/>
              <a:buChar char="●"/>
            </a:pPr>
            <a:r>
              <a:rPr lang="en"/>
              <a:t>learning_rate: 2e-05</a:t>
            </a:r>
            <a:endParaRPr/>
          </a:p>
          <a:p>
            <a:pPr indent="-307975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250"/>
              <a:buFont typeface="Roboto"/>
              <a:buChar char="●"/>
            </a:pPr>
            <a:r>
              <a:rPr lang="en"/>
              <a:t>train_batch_size: 16</a:t>
            </a:r>
            <a:endParaRPr/>
          </a:p>
          <a:p>
            <a:pPr indent="-307975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250"/>
              <a:buFont typeface="Roboto"/>
              <a:buChar char="●"/>
            </a:pPr>
            <a:r>
              <a:rPr lang="en"/>
              <a:t>seed: 25</a:t>
            </a:r>
            <a:endParaRPr/>
          </a:p>
          <a:p>
            <a:pPr indent="-307975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250"/>
              <a:buFont typeface="Roboto"/>
              <a:buChar char="●"/>
            </a:pPr>
            <a:r>
              <a:rPr lang="en"/>
              <a:t>optimizer: Adam with betas=(0.9,0.999) and epsilon=1e-08</a:t>
            </a:r>
            <a:endParaRPr/>
          </a:p>
          <a:p>
            <a:pPr indent="-307975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250"/>
              <a:buFont typeface="Roboto"/>
              <a:buChar char="●"/>
            </a:pPr>
            <a:r>
              <a:rPr lang="en"/>
              <a:t>lr_scheduler_type: linear</a:t>
            </a:r>
            <a:endParaRPr/>
          </a:p>
          <a:p>
            <a:pPr indent="-307975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250"/>
              <a:buFont typeface="Roboto"/>
              <a:buChar char="●"/>
            </a:pPr>
            <a:r>
              <a:rPr lang="en"/>
              <a:t>num_epochs: 8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"/>
              <a:t>4-Evaluation: accuracy, precision, recall, F1-score, and kappa.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5- Deployment: Gradio and HuggingFace.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9191">
            <a:alpha val="60759"/>
          </a:srgbClr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800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and Discussion</a:t>
            </a:r>
            <a:endParaRPr b="0"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23" name="Google Shape;323;p20"/>
          <p:cNvGraphicFramePr/>
          <p:nvPr/>
        </p:nvGraphicFramePr>
        <p:xfrm>
          <a:off x="1584725" y="134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{8C358062-5BF8-4138-A5A9-3C633996BDE4}</a:tableStyleId>
              </a:tblPr>
              <a:tblGrid>
                <a:gridCol w="942050"/>
                <a:gridCol w="1012975"/>
                <a:gridCol w="1144650"/>
                <a:gridCol w="1296575"/>
                <a:gridCol w="1489075"/>
              </a:tblGrid>
              <a:tr h="545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F1-score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Kappa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5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0.9281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0.9279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0.9279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0.9279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0.8558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900" y="2571750"/>
            <a:ext cx="5885325" cy="240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9191">
            <a:alpha val="60759"/>
          </a:srgbClr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ّImplecation of The Results</a:t>
            </a:r>
            <a:endParaRPr b="0"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1360675" y="1378200"/>
            <a:ext cx="7269000" cy="26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Companies can check mental health of their employments.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Therapists can check the tweets of their patients to analyze their thoughts.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People can check on their own health before making the decision of starting therapy.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