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Source Code Pro"/>
      <p:regular r:id="rId13"/>
      <p:bold r:id="rId14"/>
      <p:italic r:id="rId15"/>
      <p:bold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Oswald-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357a8a22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357a8a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357a8a22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357a8a2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30800" y="74927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Perencanaan Sistem Pakar</a:t>
            </a:r>
            <a:endParaRPr sz="4100"/>
          </a:p>
          <a:p>
            <a:pPr indent="0" lvl="0" marL="0" rtl="0" algn="ctr">
              <a:spcBef>
                <a:spcPts val="0"/>
              </a:spcBef>
              <a:spcAft>
                <a:spcPts val="0"/>
              </a:spcAft>
              <a:buNone/>
            </a:pPr>
            <a:r>
              <a:rPr lang="en" sz="4100"/>
              <a:t>Klasifikasi Penyakit Kulit Pada Manusia dengan Menggunakan Metode Convolutional Neural Network</a:t>
            </a:r>
            <a:endParaRPr sz="41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Ricky Firmansyah			(5311421063)</a:t>
            </a:r>
            <a:endParaRPr sz="1600"/>
          </a:p>
          <a:p>
            <a:pPr indent="0" lvl="0" marL="0" rtl="0" algn="r">
              <a:spcBef>
                <a:spcPts val="0"/>
              </a:spcBef>
              <a:spcAft>
                <a:spcPts val="0"/>
              </a:spcAft>
              <a:buNone/>
            </a:pPr>
            <a:r>
              <a:rPr lang="en" sz="1600"/>
              <a:t>Riyadh Muhammad Adhim	(5311421065)</a:t>
            </a:r>
            <a:endParaRPr sz="1600"/>
          </a:p>
          <a:p>
            <a:pPr indent="0" lvl="0" marL="0" rtl="0" algn="r">
              <a:spcBef>
                <a:spcPts val="0"/>
              </a:spcBef>
              <a:spcAft>
                <a:spcPts val="0"/>
              </a:spcAft>
              <a:buNone/>
            </a:pPr>
            <a:r>
              <a:rPr lang="en" sz="1600"/>
              <a:t>Ahmad Hasan Aji			(5311421066)</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Perencanaan Diagram</a:t>
            </a:r>
            <a:endParaRPr/>
          </a:p>
        </p:txBody>
      </p:sp>
      <p:pic>
        <p:nvPicPr>
          <p:cNvPr id="69" name="Google Shape;69;p14"/>
          <p:cNvPicPr preferRelativeResize="0"/>
          <p:nvPr/>
        </p:nvPicPr>
        <p:blipFill>
          <a:blip r:embed="rId3">
            <a:alphaModFix/>
          </a:blip>
          <a:stretch>
            <a:fillRect/>
          </a:stretch>
        </p:blipFill>
        <p:spPr>
          <a:xfrm>
            <a:off x="2027950" y="1106000"/>
            <a:ext cx="5193099" cy="373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181695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Knowledge Base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5" name="Google Shape;75;p15"/>
          <p:cNvSpPr txBox="1"/>
          <p:nvPr>
            <p:ph idx="2" type="body"/>
          </p:nvPr>
        </p:nvSpPr>
        <p:spPr>
          <a:xfrm>
            <a:off x="5002475" y="220350"/>
            <a:ext cx="3942900" cy="19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Data yang dipakai untuk pengujian</a:t>
            </a:r>
            <a:endParaRPr sz="1400"/>
          </a:p>
          <a:p>
            <a:pPr indent="0" lvl="0" marL="0" rtl="0" algn="ctr">
              <a:spcBef>
                <a:spcPts val="0"/>
              </a:spcBef>
              <a:spcAft>
                <a:spcPts val="0"/>
              </a:spcAft>
              <a:buNone/>
            </a:pPr>
            <a:r>
              <a:rPr lang="en" sz="1400"/>
              <a:t>didapatkan dari Kaggle dengan format jpg, jpeg dan png berjumlah 2.269 gambar terdiri dari 8 macam penyakit</a:t>
            </a:r>
            <a:endParaRPr sz="1400"/>
          </a:p>
          <a:p>
            <a:pPr indent="0" lvl="0" marL="0" rtl="0" algn="ctr">
              <a:spcBef>
                <a:spcPts val="0"/>
              </a:spcBef>
              <a:spcAft>
                <a:spcPts val="0"/>
              </a:spcAft>
              <a:buNone/>
            </a:pPr>
            <a:r>
              <a:rPr lang="en" sz="1400"/>
              <a:t>yaitu : Vitiligo, Impetigo, Melanoma, Herpes, Kurap, Psioaris, Kutil, Cacar Air.</a:t>
            </a:r>
            <a:endParaRPr sz="1400"/>
          </a:p>
        </p:txBody>
      </p:sp>
      <p:pic>
        <p:nvPicPr>
          <p:cNvPr id="76" name="Google Shape;76;p15"/>
          <p:cNvPicPr preferRelativeResize="0"/>
          <p:nvPr/>
        </p:nvPicPr>
        <p:blipFill>
          <a:blip r:embed="rId3">
            <a:alphaModFix/>
          </a:blip>
          <a:stretch>
            <a:fillRect/>
          </a:stretch>
        </p:blipFill>
        <p:spPr>
          <a:xfrm>
            <a:off x="1634688" y="2408425"/>
            <a:ext cx="5874624" cy="250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Engine</a:t>
            </a:r>
            <a:endParaRPr/>
          </a:p>
        </p:txBody>
      </p:sp>
      <p:sp>
        <p:nvSpPr>
          <p:cNvPr id="82" name="Google Shape;82;p16"/>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Pengolahan Citra Digital</a:t>
            </a:r>
            <a:endParaRPr/>
          </a:p>
          <a:p>
            <a:pPr indent="-304800" lvl="0" marL="457200" rtl="0" algn="l">
              <a:spcBef>
                <a:spcPts val="0"/>
              </a:spcBef>
              <a:spcAft>
                <a:spcPts val="0"/>
              </a:spcAft>
              <a:buSzPts val="1200"/>
              <a:buAutoNum type="arabicPeriod"/>
            </a:pPr>
            <a:r>
              <a:rPr lang="en"/>
              <a:t>Convolution Neural Network</a:t>
            </a:r>
            <a:endParaRPr/>
          </a:p>
          <a:p>
            <a:pPr indent="-304800" lvl="0" marL="857250" rtl="0" algn="l">
              <a:spcBef>
                <a:spcPts val="0"/>
              </a:spcBef>
              <a:spcAft>
                <a:spcPts val="0"/>
              </a:spcAft>
              <a:buSzPts val="1200"/>
              <a:buAutoNum type="alphaLcPeriod"/>
            </a:pPr>
            <a:r>
              <a:rPr lang="en"/>
              <a:t>Convolution Layer</a:t>
            </a:r>
            <a:endParaRPr/>
          </a:p>
          <a:p>
            <a:pPr indent="-304800" lvl="0" marL="857250" rtl="0" algn="l">
              <a:spcBef>
                <a:spcPts val="0"/>
              </a:spcBef>
              <a:spcAft>
                <a:spcPts val="0"/>
              </a:spcAft>
              <a:buSzPts val="1200"/>
              <a:buAutoNum type="alphaLcPeriod"/>
            </a:pPr>
            <a:r>
              <a:rPr lang="en"/>
              <a:t>Activation Rectified Linear Units (RELU)</a:t>
            </a:r>
            <a:endParaRPr/>
          </a:p>
          <a:p>
            <a:pPr indent="-304800" lvl="0" marL="857250" rtl="0" algn="l">
              <a:spcBef>
                <a:spcPts val="0"/>
              </a:spcBef>
              <a:spcAft>
                <a:spcPts val="0"/>
              </a:spcAft>
              <a:buSzPts val="1200"/>
              <a:buAutoNum type="alphaLcPeriod"/>
            </a:pPr>
            <a:r>
              <a:rPr lang="en"/>
              <a:t>Fully Connected Layer</a:t>
            </a:r>
            <a:endParaRPr/>
          </a:p>
        </p:txBody>
      </p:sp>
      <p:pic>
        <p:nvPicPr>
          <p:cNvPr id="83" name="Google Shape;83;p16"/>
          <p:cNvPicPr preferRelativeResize="0"/>
          <p:nvPr/>
        </p:nvPicPr>
        <p:blipFill>
          <a:blip r:embed="rId3">
            <a:alphaModFix/>
          </a:blip>
          <a:stretch>
            <a:fillRect/>
          </a:stretch>
        </p:blipFill>
        <p:spPr>
          <a:xfrm>
            <a:off x="3589952" y="981650"/>
            <a:ext cx="5312622" cy="1842025"/>
          </a:xfrm>
          <a:prstGeom prst="rect">
            <a:avLst/>
          </a:prstGeom>
          <a:noFill/>
          <a:ln>
            <a:noFill/>
          </a:ln>
        </p:spPr>
      </p:pic>
      <p:pic>
        <p:nvPicPr>
          <p:cNvPr id="84" name="Google Shape;84;p16"/>
          <p:cNvPicPr preferRelativeResize="0"/>
          <p:nvPr/>
        </p:nvPicPr>
        <p:blipFill>
          <a:blip r:embed="rId4">
            <a:alphaModFix/>
          </a:blip>
          <a:stretch>
            <a:fillRect/>
          </a:stretch>
        </p:blipFill>
        <p:spPr>
          <a:xfrm>
            <a:off x="4677077" y="3018075"/>
            <a:ext cx="3463672" cy="184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(Testing Model)</a:t>
            </a:r>
            <a:endParaRPr/>
          </a:p>
        </p:txBody>
      </p:sp>
      <p:pic>
        <p:nvPicPr>
          <p:cNvPr id="90" name="Google Shape;90;p17"/>
          <p:cNvPicPr preferRelativeResize="0"/>
          <p:nvPr/>
        </p:nvPicPr>
        <p:blipFill>
          <a:blip r:embed="rId3">
            <a:alphaModFix/>
          </a:blip>
          <a:stretch>
            <a:fillRect/>
          </a:stretch>
        </p:blipFill>
        <p:spPr>
          <a:xfrm>
            <a:off x="139375" y="1368401"/>
            <a:ext cx="4685201" cy="2246725"/>
          </a:xfrm>
          <a:prstGeom prst="rect">
            <a:avLst/>
          </a:prstGeom>
          <a:noFill/>
          <a:ln>
            <a:noFill/>
          </a:ln>
        </p:spPr>
      </p:pic>
      <p:pic>
        <p:nvPicPr>
          <p:cNvPr id="91" name="Google Shape;91;p17"/>
          <p:cNvPicPr preferRelativeResize="0"/>
          <p:nvPr/>
        </p:nvPicPr>
        <p:blipFill>
          <a:blip r:embed="rId4">
            <a:alphaModFix/>
          </a:blip>
          <a:stretch>
            <a:fillRect/>
          </a:stretch>
        </p:blipFill>
        <p:spPr>
          <a:xfrm>
            <a:off x="4824576" y="1589000"/>
            <a:ext cx="4072550" cy="1805524"/>
          </a:xfrm>
          <a:prstGeom prst="rect">
            <a:avLst/>
          </a:prstGeom>
          <a:noFill/>
          <a:ln>
            <a:noFill/>
          </a:ln>
        </p:spPr>
      </p:pic>
      <p:sp>
        <p:nvSpPr>
          <p:cNvPr id="92" name="Google Shape;92;p17"/>
          <p:cNvSpPr txBox="1"/>
          <p:nvPr>
            <p:ph idx="1" type="body"/>
          </p:nvPr>
        </p:nvSpPr>
        <p:spPr>
          <a:xfrm>
            <a:off x="376525" y="3541675"/>
            <a:ext cx="8520600" cy="142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Diketahui bahwa akurasi dan ketepatan model pada data yang sudah diuji adalah 92,5%. Ada beberapa kesalahan pada saat prediksi penyakit hal ini dikarenakan beberapa penyakit memiliki pola dan bentuk yang mirip.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81695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98" name="Google Shape;98;p18"/>
          <p:cNvSpPr txBox="1"/>
          <p:nvPr>
            <p:ph idx="2" type="body"/>
          </p:nvPr>
        </p:nvSpPr>
        <p:spPr>
          <a:xfrm>
            <a:off x="4939500" y="724200"/>
            <a:ext cx="39291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00"/>
              <a:t>Dapat disimpulkan dari penelitian ini bahwa metode CNN ini dapat diterapkan pada identifikasi penyakit. Hasil performasi sistem pada penelitian ini yang menggunakan adam optimizer dengan learning rate 0,0001 mendapatkan nilai tertinggi dari akurasi data mencapai nilai 97%. Sehingga untuk identifikasi penyakit kulit cukup baik.</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490250" y="528900"/>
            <a:ext cx="8150700" cy="40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