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-96" y="-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36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693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933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840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203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90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654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677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317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12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812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500B1-51BE-4D2A-886C-87AC4496D7F7}" type="datetimeFigureOut">
              <a:rPr lang="en-US" smtClean="0"/>
              <a:pPr/>
              <a:t>1/29/2022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9AF9-72B1-4AD0-9589-4F4EB80A5B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722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terface-in-java" TargetMode="External"/><Relationship Id="rId2" Type="http://schemas.openxmlformats.org/officeDocument/2006/relationships/hyperlink" Target="https://www.javatpoint.com/object-and-class-in-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avatpoint.com/array-in-java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features-of-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os-tutori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5346" y="2826327"/>
            <a:ext cx="9144000" cy="1140836"/>
          </a:xfrm>
        </p:spPr>
        <p:txBody>
          <a:bodyPr/>
          <a:lstStyle/>
          <a:p>
            <a:r>
              <a:rPr lang="en-US" dirty="0" smtClean="0"/>
              <a:t>Introduction to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43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JRE is an acronym for Java Runtime Environment. It is also written as Java RTE. The Java Runtime Environment is a set of software tools which are used for developing Java applications. It is used to provide the runtime environment. It is the implementation of JVM. It physically exists. It contains a set of libraries + other files that JVM uses at runtime.</a:t>
            </a:r>
          </a:p>
          <a:p>
            <a:r>
              <a:rPr lang="en-US" dirty="0"/>
              <a:t>The implementation of JVM is also actively released by other companies besides Sun Micro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623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JRE</a:t>
            </a:r>
            <a:endParaRPr lang="en-US" dirty="0"/>
          </a:p>
        </p:txBody>
      </p:sp>
      <p:pic>
        <p:nvPicPr>
          <p:cNvPr id="2050" name="Picture 2" descr="JR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59539" y="1690688"/>
            <a:ext cx="7644679" cy="449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72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JDK is an acronym for Java Development Kit. The Java Development Kit (JDK) is a software development environment which is used to develop Java </a:t>
            </a:r>
            <a:r>
              <a:rPr lang="en-US" dirty="0" smtClean="0"/>
              <a:t>applications. </a:t>
            </a:r>
            <a:r>
              <a:rPr lang="en-US" dirty="0"/>
              <a:t>It physically exists. It contains JRE + development tools.</a:t>
            </a:r>
          </a:p>
          <a:p>
            <a:r>
              <a:rPr lang="en-US" dirty="0"/>
              <a:t>JDK is an implementation of any one of the below given Java Platforms released by Oracle Corporation:</a:t>
            </a:r>
          </a:p>
          <a:p>
            <a:pPr lvl="1"/>
            <a:r>
              <a:rPr lang="en-US" dirty="0"/>
              <a:t>Standard Edition Java Platform</a:t>
            </a:r>
          </a:p>
          <a:p>
            <a:pPr lvl="1"/>
            <a:r>
              <a:rPr lang="en-US" dirty="0"/>
              <a:t>Enterprise Edition Java </a:t>
            </a:r>
            <a:r>
              <a:rPr lang="en-US" dirty="0" smtClean="0"/>
              <a:t>Platform</a:t>
            </a:r>
            <a:endParaRPr lang="en-US" dirty="0"/>
          </a:p>
          <a:p>
            <a:pPr lvl="1"/>
            <a:r>
              <a:rPr lang="en-US" dirty="0"/>
              <a:t>Micro Edition Java Platform</a:t>
            </a:r>
          </a:p>
          <a:p>
            <a:r>
              <a:rPr lang="en-US" dirty="0"/>
              <a:t>The JDK contains a private Java Virtual Machine (JVM) and a few other resources such as an interpreter/loader (java), a compiler (</a:t>
            </a:r>
            <a:r>
              <a:rPr lang="en-US" dirty="0" err="1"/>
              <a:t>javac</a:t>
            </a:r>
            <a:r>
              <a:rPr lang="en-US" dirty="0"/>
              <a:t>), an archiver (jar), a documentation generator (Javadoc), etc. to complete the development of a Java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500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JDK</a:t>
            </a:r>
            <a:endParaRPr lang="en-US" dirty="0"/>
          </a:p>
        </p:txBody>
      </p:sp>
      <p:pic>
        <p:nvPicPr>
          <p:cNvPr id="3074" name="Picture 2" descr="JD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24890" y="1593706"/>
            <a:ext cx="8018752" cy="468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4057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types specify the different sizes and values that can be stored in the variable. There are two types of data types in Java:</a:t>
            </a:r>
          </a:p>
          <a:p>
            <a:r>
              <a:rPr lang="en-US" b="1" dirty="0"/>
              <a:t>Primitive data types:</a:t>
            </a:r>
            <a:r>
              <a:rPr lang="en-US" dirty="0"/>
              <a:t> The primitive data types include </a:t>
            </a:r>
            <a:r>
              <a:rPr lang="en-US" dirty="0" err="1"/>
              <a:t>boolean</a:t>
            </a:r>
            <a:r>
              <a:rPr lang="en-US" dirty="0"/>
              <a:t>, char, byte, short, </a:t>
            </a:r>
            <a:r>
              <a:rPr lang="en-US" dirty="0" err="1"/>
              <a:t>int</a:t>
            </a:r>
            <a:r>
              <a:rPr lang="en-US" dirty="0"/>
              <a:t>, long, float and double.</a:t>
            </a:r>
          </a:p>
          <a:p>
            <a:r>
              <a:rPr lang="en-US" b="1" dirty="0"/>
              <a:t>Non-primitive data types:</a:t>
            </a:r>
            <a:r>
              <a:rPr lang="en-US" dirty="0"/>
              <a:t> The non-primitive data types include </a:t>
            </a:r>
            <a:r>
              <a:rPr lang="en-US" dirty="0">
                <a:hlinkClick r:id="rId2"/>
              </a:rPr>
              <a:t>Classes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Interfaces</a:t>
            </a:r>
            <a:r>
              <a:rPr lang="en-US" dirty="0"/>
              <a:t>, and </a:t>
            </a:r>
            <a:r>
              <a:rPr lang="en-US" dirty="0">
                <a:hlinkClick r:id="rId4"/>
              </a:rPr>
              <a:t>Arrays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17499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ava Data Typ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8373" y="1149927"/>
            <a:ext cx="8690578" cy="477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330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are 8 types of primitive data types:</a:t>
            </a:r>
          </a:p>
          <a:p>
            <a:r>
              <a:rPr lang="en-US" dirty="0" err="1" smtClean="0"/>
              <a:t>bollean</a:t>
            </a:r>
            <a:r>
              <a:rPr lang="en-US" dirty="0" smtClean="0"/>
              <a:t> </a:t>
            </a:r>
            <a:r>
              <a:rPr lang="en-US" dirty="0"/>
              <a:t>data type</a:t>
            </a:r>
          </a:p>
          <a:p>
            <a:r>
              <a:rPr lang="en-US" dirty="0"/>
              <a:t>byte data type</a:t>
            </a:r>
          </a:p>
          <a:p>
            <a:r>
              <a:rPr lang="en-US" dirty="0"/>
              <a:t>char data type</a:t>
            </a:r>
          </a:p>
          <a:p>
            <a:r>
              <a:rPr lang="en-US" dirty="0"/>
              <a:t>short data type</a:t>
            </a:r>
          </a:p>
          <a:p>
            <a:r>
              <a:rPr lang="en-US" dirty="0" err="1"/>
              <a:t>int</a:t>
            </a:r>
            <a:r>
              <a:rPr lang="en-US" dirty="0"/>
              <a:t> data type</a:t>
            </a:r>
          </a:p>
          <a:p>
            <a:r>
              <a:rPr lang="en-US" dirty="0"/>
              <a:t>long data type</a:t>
            </a:r>
          </a:p>
          <a:p>
            <a:r>
              <a:rPr lang="en-US" dirty="0"/>
              <a:t>float data type</a:t>
            </a:r>
          </a:p>
          <a:p>
            <a:r>
              <a:rPr lang="en-US" dirty="0"/>
              <a:t>double data </a:t>
            </a:r>
            <a:r>
              <a:rPr lang="en-US" dirty="0" smtClean="0"/>
              <a:t>type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56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95456415"/>
              </p:ext>
            </p:extLst>
          </p:nvPr>
        </p:nvGraphicFramePr>
        <p:xfrm>
          <a:off x="1856510" y="720438"/>
          <a:ext cx="8589818" cy="5478593"/>
        </p:xfrm>
        <a:graphic>
          <a:graphicData uri="http://schemas.openxmlformats.org/drawingml/2006/table">
            <a:tbl>
              <a:tblPr/>
              <a:tblGrid>
                <a:gridCol w="1988127">
                  <a:extLst>
                    <a:ext uri="{9D8B030D-6E8A-4147-A177-3AD203B41FA5}">
                      <a16:colId xmlns:a16="http://schemas.microsoft.com/office/drawing/2014/main" xmlns="" val="2531594403"/>
                    </a:ext>
                  </a:extLst>
                </a:gridCol>
                <a:gridCol w="1988127">
                  <a:extLst>
                    <a:ext uri="{9D8B030D-6E8A-4147-A177-3AD203B41FA5}">
                      <a16:colId xmlns:a16="http://schemas.microsoft.com/office/drawing/2014/main" xmlns="" val="2846519430"/>
                    </a:ext>
                  </a:extLst>
                </a:gridCol>
                <a:gridCol w="1988127">
                  <a:extLst>
                    <a:ext uri="{9D8B030D-6E8A-4147-A177-3AD203B41FA5}">
                      <a16:colId xmlns:a16="http://schemas.microsoft.com/office/drawing/2014/main" xmlns="" val="2998820557"/>
                    </a:ext>
                  </a:extLst>
                </a:gridCol>
                <a:gridCol w="2625437">
                  <a:extLst>
                    <a:ext uri="{9D8B030D-6E8A-4147-A177-3AD203B41FA5}">
                      <a16:colId xmlns:a16="http://schemas.microsoft.com/office/drawing/2014/main" xmlns="" val="3999060251"/>
                    </a:ext>
                  </a:extLst>
                </a:gridCol>
              </a:tblGrid>
              <a:tr h="688468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Data Type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Value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Default size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  <a:endParaRPr lang="en-US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>
                    <a:lnL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6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11459261"/>
                  </a:ext>
                </a:extLst>
              </a:tr>
              <a:tr h="5841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boolean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false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bit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True/false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8949233"/>
                  </a:ext>
                </a:extLst>
              </a:tr>
              <a:tr h="58415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char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'\u0000'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 to 65,535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7102884"/>
                  </a:ext>
                </a:extLst>
              </a:tr>
              <a:tr h="5841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-128 to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127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8646006"/>
                  </a:ext>
                </a:extLst>
              </a:tr>
              <a:tr h="5841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short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2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-32,768 to 32767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3193676"/>
                  </a:ext>
                </a:extLst>
              </a:tr>
              <a:tr h="58415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int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-2^31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to 2^31-1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7192569"/>
                  </a:ext>
                </a:extLst>
              </a:tr>
              <a:tr h="58415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long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0L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-2^63 to 2^63-1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880447"/>
                  </a:ext>
                </a:extLst>
              </a:tr>
              <a:tr h="58415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6 to 7 decimal points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78021666"/>
                  </a:ext>
                </a:extLst>
              </a:tr>
              <a:tr h="58415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0.0d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 byte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15 to 16 decimal points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4671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149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operators, if-else, switch, loops, break and continue statements and arrays are same for java as for c.</a:t>
            </a:r>
          </a:p>
        </p:txBody>
      </p:sp>
    </p:spTree>
    <p:extLst>
      <p:ext uri="{BB962C8B-B14F-4D97-AF65-F5344CB8AC3E}">
        <p14:creationId xmlns:p14="http://schemas.microsoft.com/office/powerpoint/2010/main" xmlns="" val="305260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 Eclipse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JDK 1.8 (</a:t>
            </a:r>
            <a:r>
              <a:rPr lang="en-US" smtClean="0">
                <a:hlinkClick r:id="rId2"/>
              </a:rPr>
              <a:t>Standard Edition)</a:t>
            </a: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://www.eclipse.org/downloads/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395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(OOPs) is a methodology that simplifies software development and maintenance by providing some rules.</a:t>
            </a:r>
          </a:p>
        </p:txBody>
      </p:sp>
    </p:spTree>
    <p:extLst>
      <p:ext uri="{BB962C8B-B14F-4D97-AF65-F5344CB8AC3E}">
        <p14:creationId xmlns:p14="http://schemas.microsoft.com/office/powerpoint/2010/main" xmlns="" val="385125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 </a:t>
            </a:r>
            <a:r>
              <a:rPr lang="en-US" b="1" dirty="0"/>
              <a:t>programming language</a:t>
            </a:r>
            <a:r>
              <a:rPr lang="en-US" dirty="0"/>
              <a:t> and a </a:t>
            </a:r>
            <a:r>
              <a:rPr lang="en-US" b="1" dirty="0"/>
              <a:t>platform</a:t>
            </a:r>
            <a:r>
              <a:rPr lang="en-US" dirty="0"/>
              <a:t>. Java is a high level, robust, object-oriented and secure programming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Platform: </a:t>
            </a:r>
            <a:r>
              <a:rPr lang="en-US" dirty="0"/>
              <a:t>Any hardware or software environment in which a program runs, is known as a platform. Since Java has a runtime environment (JRE) and API, it is called a platform</a:t>
            </a:r>
            <a:r>
              <a:rPr lang="en-US" dirty="0" smtClean="0"/>
              <a:t>.</a:t>
            </a:r>
          </a:p>
          <a:p>
            <a:r>
              <a:rPr lang="en-US" dirty="0"/>
              <a:t>Java was developed by </a:t>
            </a:r>
            <a:r>
              <a:rPr lang="en-US" i="1" dirty="0"/>
              <a:t>Sun </a:t>
            </a:r>
            <a:r>
              <a:rPr lang="en-US" i="1" dirty="0" smtClean="0"/>
              <a:t>Microsystems</a:t>
            </a:r>
            <a:r>
              <a:rPr lang="en-US" dirty="0" smtClean="0"/>
              <a:t> </a:t>
            </a:r>
            <a:r>
              <a:rPr lang="en-US" dirty="0"/>
              <a:t>in the year 1995. </a:t>
            </a:r>
            <a:r>
              <a:rPr lang="en-US" i="1" dirty="0"/>
              <a:t>James Gosling</a:t>
            </a:r>
            <a:r>
              <a:rPr lang="en-US" dirty="0"/>
              <a:t> is known as the father of Java. Before Java, its name was </a:t>
            </a:r>
            <a:r>
              <a:rPr lang="en-US" i="1" dirty="0"/>
              <a:t>Oak</a:t>
            </a:r>
            <a:r>
              <a:rPr lang="en-US" dirty="0"/>
              <a:t>. Since Oak was already a registered company, so James Gosling and his team changed the Oak name to Java.</a:t>
            </a:r>
          </a:p>
        </p:txBody>
      </p:sp>
    </p:spTree>
    <p:extLst>
      <p:ext uri="{BB962C8B-B14F-4D97-AF65-F5344CB8AC3E}">
        <p14:creationId xmlns:p14="http://schemas.microsoft.com/office/powerpoint/2010/main" xmlns="" val="320554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Desktop Applications</a:t>
            </a:r>
          </a:p>
          <a:p>
            <a:r>
              <a:rPr lang="en-US" dirty="0" smtClean="0"/>
              <a:t>Web Applications</a:t>
            </a:r>
          </a:p>
          <a:p>
            <a:r>
              <a:rPr lang="en-US" dirty="0" smtClean="0"/>
              <a:t>Enterprise Software</a:t>
            </a:r>
          </a:p>
          <a:p>
            <a:r>
              <a:rPr lang="en-US" dirty="0" smtClean="0"/>
              <a:t>Mobile Applications</a:t>
            </a:r>
          </a:p>
          <a:p>
            <a:r>
              <a:rPr lang="en-US" dirty="0" smtClean="0"/>
              <a:t>Games</a:t>
            </a:r>
          </a:p>
          <a:p>
            <a:r>
              <a:rPr lang="en-US" dirty="0" smtClean="0"/>
              <a:t>Robotics</a:t>
            </a:r>
          </a:p>
          <a:p>
            <a:r>
              <a:rPr lang="en-US" dirty="0" smtClean="0"/>
              <a:t>Embedded Systems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616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Platform Editions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SE (Standard Edition)</a:t>
            </a:r>
          </a:p>
          <a:p>
            <a:r>
              <a:rPr lang="en-US" dirty="0" smtClean="0"/>
              <a:t>Java EE (Enterprise Edition)</a:t>
            </a:r>
          </a:p>
          <a:p>
            <a:r>
              <a:rPr lang="en-US" dirty="0" smtClean="0"/>
              <a:t>Java ME (Micro Edition)</a:t>
            </a:r>
          </a:p>
          <a:p>
            <a:r>
              <a:rPr lang="en-US" dirty="0" smtClean="0"/>
              <a:t>JavaFX (for rich internet applications)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424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6668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Simple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Portable</a:t>
            </a:r>
          </a:p>
          <a:p>
            <a:r>
              <a:rPr lang="en-US" dirty="0"/>
              <a:t>Platform independent</a:t>
            </a:r>
          </a:p>
          <a:p>
            <a:r>
              <a:rPr lang="en-US" dirty="0" smtClean="0"/>
              <a:t>Secured	(has own runtime environment)  (JVM)</a:t>
            </a:r>
            <a:endParaRPr lang="en-US" dirty="0"/>
          </a:p>
          <a:p>
            <a:r>
              <a:rPr lang="en-US" dirty="0" smtClean="0"/>
              <a:t>Robust	(garbage collection, exception handling)</a:t>
            </a:r>
            <a:endParaRPr lang="en-US" dirty="0"/>
          </a:p>
          <a:p>
            <a:r>
              <a:rPr lang="en-US" dirty="0"/>
              <a:t>Architecture neutral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High Performance</a:t>
            </a:r>
          </a:p>
          <a:p>
            <a:r>
              <a:rPr lang="en-US" dirty="0"/>
              <a:t>Multithreaded</a:t>
            </a:r>
          </a:p>
          <a:p>
            <a:r>
              <a:rPr lang="en-US" dirty="0"/>
              <a:t>Distributed</a:t>
            </a:r>
          </a:p>
          <a:p>
            <a:r>
              <a:rPr lang="en-US" dirty="0" smtClean="0"/>
              <a:t>Dynamic</a:t>
            </a:r>
          </a:p>
          <a:p>
            <a:r>
              <a:rPr lang="en-US" dirty="0">
                <a:hlinkClick r:id="rId2"/>
              </a:rPr>
              <a:t>https://www.javatpoint.com/features-of-java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212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smtClean="0"/>
              <a:t>Test{</a:t>
            </a:r>
            <a:r>
              <a:rPr lang="en-US" dirty="0"/>
              <a:t>  </a:t>
            </a:r>
          </a:p>
          <a:p>
            <a:r>
              <a:rPr lang="en-US" dirty="0"/>
              <a:t>    </a:t>
            </a: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</a:t>
            </a:r>
            <a:r>
              <a:rPr lang="en-US" dirty="0" smtClean="0"/>
              <a:t>main(String</a:t>
            </a:r>
            <a:r>
              <a:rPr lang="en-US" dirty="0" smtClean="0"/>
              <a:t>[]</a:t>
            </a:r>
            <a:r>
              <a:rPr lang="en-US" dirty="0" err="1" smtClean="0"/>
              <a:t>args</a:t>
            </a:r>
            <a:r>
              <a:rPr lang="en-US" dirty="0" smtClean="0"/>
              <a:t>){</a:t>
            </a:r>
            <a:r>
              <a:rPr lang="en-US" dirty="0"/>
              <a:t>  </a:t>
            </a:r>
          </a:p>
          <a:p>
            <a:r>
              <a:rPr lang="en-US" dirty="0"/>
              <a:t>     </a:t>
            </a:r>
            <a:r>
              <a:rPr lang="en-US" dirty="0" err="1"/>
              <a:t>System.out.println</a:t>
            </a:r>
            <a:r>
              <a:rPr lang="en-US" dirty="0"/>
              <a:t>("Hello Java");  </a:t>
            </a:r>
          </a:p>
          <a:p>
            <a:r>
              <a:rPr lang="en-US" dirty="0"/>
              <a:t>    }  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0419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to 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At compile time, java file is compiled by Java Compiler (It does not interact with OS) and converts the java code into bytecode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bytecode is then executed by the interpreter.</a:t>
            </a:r>
            <a:endParaRPr lang="en-US" dirty="0"/>
          </a:p>
        </p:txBody>
      </p:sp>
      <p:pic>
        <p:nvPicPr>
          <p:cNvPr id="1026" name="Picture 2" descr="compilation of simple java pro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787938" y="2817380"/>
            <a:ext cx="61531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96397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6668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JVM </a:t>
            </a:r>
            <a:r>
              <a:rPr lang="en-US" dirty="0"/>
              <a:t>(Java Virtual Machine) is an abstract machine. It is called a virtual machine because it doesn't physically exist. It is a specification that provides a runtime environment in which Java bytecode can be executed. It can also run those programs which are written in other languages and compiled to Java bytecode.</a:t>
            </a:r>
          </a:p>
          <a:p>
            <a:pPr marL="0" indent="0">
              <a:buNone/>
            </a:pPr>
            <a:r>
              <a:rPr lang="en-US" dirty="0"/>
              <a:t>JVMs are available for many hardware and software platforms. JVM, JRE, and JDK are platform dependent because the configuration of each </a:t>
            </a:r>
            <a:r>
              <a:rPr lang="en-US" dirty="0">
                <a:hlinkClick r:id="rId2"/>
              </a:rPr>
              <a:t>OS</a:t>
            </a:r>
            <a:r>
              <a:rPr lang="en-US" dirty="0"/>
              <a:t> is different from each other. However, Java is platform independent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JVM performs the following main tasks:</a:t>
            </a:r>
          </a:p>
          <a:p>
            <a:pPr lvl="1"/>
            <a:r>
              <a:rPr lang="en-US" dirty="0"/>
              <a:t>Loads code</a:t>
            </a:r>
          </a:p>
          <a:p>
            <a:pPr lvl="1"/>
            <a:r>
              <a:rPr lang="en-US" dirty="0"/>
              <a:t>Verifies code</a:t>
            </a:r>
          </a:p>
          <a:p>
            <a:pPr lvl="1"/>
            <a:r>
              <a:rPr lang="en-US" dirty="0"/>
              <a:t>Executes code</a:t>
            </a:r>
          </a:p>
          <a:p>
            <a:pPr lvl="1"/>
            <a:r>
              <a:rPr lang="en-US" dirty="0"/>
              <a:t>Provides runtime environment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86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601</Words>
  <Application>Microsoft Office PowerPoint</Application>
  <PresentationFormat>Custom</PresentationFormat>
  <Paragraphs>122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Introduction to JAVA</vt:lpstr>
      <vt:lpstr>What is OOP?</vt:lpstr>
      <vt:lpstr>What is Java?</vt:lpstr>
      <vt:lpstr>Applications of Java</vt:lpstr>
      <vt:lpstr>Java Platform Editions</vt:lpstr>
      <vt:lpstr>Features of JAVA</vt:lpstr>
      <vt:lpstr>Simple Program</vt:lpstr>
      <vt:lpstr>What happens to the code?</vt:lpstr>
      <vt:lpstr>JVM</vt:lpstr>
      <vt:lpstr>JRE</vt:lpstr>
      <vt:lpstr>JRE</vt:lpstr>
      <vt:lpstr>JDK</vt:lpstr>
      <vt:lpstr>JDK</vt:lpstr>
      <vt:lpstr>Data types in JAVA</vt:lpstr>
      <vt:lpstr>Slide 15</vt:lpstr>
      <vt:lpstr>Primitive Data types</vt:lpstr>
      <vt:lpstr>Slide 17</vt:lpstr>
      <vt:lpstr>Slide 18</vt:lpstr>
      <vt:lpstr>Download Eclipse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hammad rasool</dc:creator>
  <cp:lastModifiedBy>Sonic</cp:lastModifiedBy>
  <cp:revision>40</cp:revision>
  <dcterms:created xsi:type="dcterms:W3CDTF">2020-03-20T14:11:18Z</dcterms:created>
  <dcterms:modified xsi:type="dcterms:W3CDTF">2022-01-30T02:06:51Z</dcterms:modified>
</cp:coreProperties>
</file>