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8" r:id="rId5"/>
    <p:sldId id="270" r:id="rId6"/>
    <p:sldId id="259" r:id="rId7"/>
    <p:sldId id="258" r:id="rId8"/>
    <p:sldId id="260" r:id="rId9"/>
    <p:sldId id="261" r:id="rId10"/>
    <p:sldId id="262" r:id="rId11"/>
    <p:sldId id="271" r:id="rId12"/>
    <p:sldId id="27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1A9FB7-375F-4FB1-B087-EDE1A943E843}"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369158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A9FB7-375F-4FB1-B087-EDE1A943E843}"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44476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A9FB7-375F-4FB1-B087-EDE1A943E843}"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282666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A9FB7-375F-4FB1-B087-EDE1A943E843}"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354057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1A9FB7-375F-4FB1-B087-EDE1A943E843}"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370272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A9FB7-375F-4FB1-B087-EDE1A943E843}"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68681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1A9FB7-375F-4FB1-B087-EDE1A943E843}"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16533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1A9FB7-375F-4FB1-B087-EDE1A943E843}"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349394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A9FB7-375F-4FB1-B087-EDE1A943E843}"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144038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1A9FB7-375F-4FB1-B087-EDE1A943E843}"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37281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1A9FB7-375F-4FB1-B087-EDE1A943E843}"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2C201-9D88-4284-B547-1CC464C68439}" type="slidenum">
              <a:rPr lang="en-US" smtClean="0"/>
              <a:t>‹#›</a:t>
            </a:fld>
            <a:endParaRPr lang="en-US"/>
          </a:p>
        </p:txBody>
      </p:sp>
    </p:spTree>
    <p:extLst>
      <p:ext uri="{BB962C8B-B14F-4D97-AF65-F5344CB8AC3E}">
        <p14:creationId xmlns:p14="http://schemas.microsoft.com/office/powerpoint/2010/main" val="428241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A9FB7-375F-4FB1-B087-EDE1A943E843}"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2C201-9D88-4284-B547-1CC464C68439}" type="slidenum">
              <a:rPr lang="en-US" smtClean="0"/>
              <a:t>‹#›</a:t>
            </a:fld>
            <a:endParaRPr lang="en-US"/>
          </a:p>
        </p:txBody>
      </p:sp>
    </p:spTree>
    <p:extLst>
      <p:ext uri="{BB962C8B-B14F-4D97-AF65-F5344CB8AC3E}">
        <p14:creationId xmlns:p14="http://schemas.microsoft.com/office/powerpoint/2010/main" val="1035340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728" y="2673926"/>
            <a:ext cx="9144000" cy="1029999"/>
          </a:xfrm>
        </p:spPr>
        <p:txBody>
          <a:bodyPr/>
          <a:lstStyle/>
          <a:p>
            <a:r>
              <a:rPr lang="en-US" dirty="0" smtClean="0"/>
              <a:t>OBJECTS AND CLASSES </a:t>
            </a:r>
            <a:r>
              <a:rPr lang="en-US" dirty="0"/>
              <a:t>I</a:t>
            </a:r>
          </a:p>
        </p:txBody>
      </p:sp>
    </p:spTree>
    <p:extLst>
      <p:ext uri="{BB962C8B-B14F-4D97-AF65-F5344CB8AC3E}">
        <p14:creationId xmlns:p14="http://schemas.microsoft.com/office/powerpoint/2010/main" val="352900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encapsulation without information hiding</a:t>
            </a:r>
            <a:endParaRPr lang="en-US" dirty="0"/>
          </a:p>
        </p:txBody>
      </p:sp>
      <p:sp>
        <p:nvSpPr>
          <p:cNvPr id="3" name="Content Placeholder 2"/>
          <p:cNvSpPr>
            <a:spLocks noGrp="1"/>
          </p:cNvSpPr>
          <p:nvPr>
            <p:ph idx="1"/>
          </p:nvPr>
        </p:nvSpPr>
        <p:spPr/>
        <p:txBody>
          <a:bodyPr>
            <a:noAutofit/>
          </a:bodyPr>
          <a:lstStyle/>
          <a:p>
            <a:r>
              <a:rPr lang="en-US" sz="1600" dirty="0"/>
              <a:t>class public </a:t>
            </a:r>
            <a:r>
              <a:rPr lang="en-US" sz="1600" dirty="0" err="1"/>
              <a:t>TwoNumbers</a:t>
            </a:r>
            <a:endParaRPr lang="en-US" sz="1600" dirty="0"/>
          </a:p>
          <a:p>
            <a:r>
              <a:rPr lang="en-US" sz="1600" dirty="0"/>
              <a:t>{</a:t>
            </a:r>
          </a:p>
          <a:p>
            <a:r>
              <a:rPr lang="en-US" sz="1600" b="1" dirty="0"/>
              <a:t>public </a:t>
            </a:r>
            <a:r>
              <a:rPr lang="en-US" sz="1600" dirty="0" err="1"/>
              <a:t>int</a:t>
            </a:r>
            <a:r>
              <a:rPr lang="en-US" sz="1600" dirty="0"/>
              <a:t> one</a:t>
            </a:r>
            <a:r>
              <a:rPr lang="en-US" sz="1600" dirty="0" smtClean="0"/>
              <a:t>;		//accessible from outside of class</a:t>
            </a:r>
            <a:endParaRPr lang="en-US" sz="1600" dirty="0"/>
          </a:p>
          <a:p>
            <a:r>
              <a:rPr lang="en-US" sz="1600" b="1" dirty="0"/>
              <a:t>public </a:t>
            </a:r>
            <a:r>
              <a:rPr lang="en-US" sz="1600" dirty="0" err="1"/>
              <a:t>int</a:t>
            </a:r>
            <a:r>
              <a:rPr lang="en-US" sz="1600" dirty="0"/>
              <a:t> two</a:t>
            </a:r>
            <a:r>
              <a:rPr lang="en-US" sz="1600" dirty="0" smtClean="0"/>
              <a:t>;		//accessible from outside of class</a:t>
            </a:r>
            <a:endParaRPr lang="en-US" sz="1600" dirty="0"/>
          </a:p>
          <a:p>
            <a:r>
              <a:rPr lang="en-US" sz="1600" dirty="0"/>
              <a:t>public </a:t>
            </a:r>
            <a:r>
              <a:rPr lang="en-US" sz="1600" dirty="0" err="1"/>
              <a:t>MyClass</a:t>
            </a:r>
            <a:r>
              <a:rPr lang="en-US" sz="1600" dirty="0"/>
              <a:t>() // default constructor</a:t>
            </a:r>
          </a:p>
          <a:p>
            <a:r>
              <a:rPr lang="en-US" sz="1600" dirty="0"/>
              <a:t>{</a:t>
            </a:r>
          </a:p>
          <a:p>
            <a:r>
              <a:rPr lang="en-US" sz="1600" dirty="0"/>
              <a:t>one  1;</a:t>
            </a:r>
          </a:p>
          <a:p>
            <a:r>
              <a:rPr lang="en-US" sz="1600" dirty="0"/>
              <a:t>two  2;</a:t>
            </a:r>
          </a:p>
          <a:p>
            <a:r>
              <a:rPr lang="en-US" sz="1600" dirty="0"/>
              <a:t>}</a:t>
            </a:r>
          </a:p>
          <a:p>
            <a:r>
              <a:rPr lang="en-US" sz="1600" dirty="0"/>
              <a:t>public </a:t>
            </a:r>
            <a:r>
              <a:rPr lang="en-US" sz="1600" dirty="0" err="1"/>
              <a:t>int</a:t>
            </a:r>
            <a:r>
              <a:rPr lang="en-US" sz="1600" dirty="0"/>
              <a:t> sum()</a:t>
            </a:r>
          </a:p>
          <a:p>
            <a:r>
              <a:rPr lang="en-US" sz="1600" dirty="0"/>
              <a:t>{</a:t>
            </a:r>
          </a:p>
          <a:p>
            <a:r>
              <a:rPr lang="en-US" sz="1600" dirty="0"/>
              <a:t>return one  two;</a:t>
            </a:r>
          </a:p>
          <a:p>
            <a:r>
              <a:rPr lang="en-US" sz="1600" dirty="0"/>
              <a:t>}</a:t>
            </a:r>
          </a:p>
          <a:p>
            <a:r>
              <a:rPr lang="en-US" sz="1600" dirty="0"/>
              <a:t>}</a:t>
            </a:r>
            <a:endParaRPr lang="en-US" sz="1600" b="1" dirty="0"/>
          </a:p>
        </p:txBody>
      </p:sp>
    </p:spTree>
    <p:extLst>
      <p:ext uri="{BB962C8B-B14F-4D97-AF65-F5344CB8AC3E}">
        <p14:creationId xmlns:p14="http://schemas.microsoft.com/office/powerpoint/2010/main" val="178320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lstStyle/>
          <a:p>
            <a:r>
              <a:rPr lang="en-US" dirty="0"/>
              <a:t>The default constructor creates or instantiates a new object of the </a:t>
            </a:r>
            <a:r>
              <a:rPr lang="en-US" dirty="0" smtClean="0"/>
              <a:t>a </a:t>
            </a:r>
            <a:r>
              <a:rPr lang="en-US" dirty="0"/>
              <a:t>class, </a:t>
            </a:r>
            <a:r>
              <a:rPr lang="en-US" dirty="0" smtClean="0"/>
              <a:t>that is</a:t>
            </a:r>
            <a:r>
              <a:rPr lang="en-US" dirty="0"/>
              <a:t>, the default constructor transparently allocates memory for each object of a class. </a:t>
            </a:r>
            <a:r>
              <a:rPr lang="en-US" dirty="0" smtClean="0"/>
              <a:t>The access modifier </a:t>
            </a:r>
            <a:r>
              <a:rPr lang="en-US" dirty="0"/>
              <a:t>for the default constructor is usually public. Additionally, the </a:t>
            </a:r>
            <a:r>
              <a:rPr lang="en-US" dirty="0" smtClean="0"/>
              <a:t>default constructor </a:t>
            </a:r>
            <a:r>
              <a:rPr lang="en-US" dirty="0"/>
              <a:t>executes the statements enclosed by the curly braces</a:t>
            </a:r>
            <a:r>
              <a:rPr lang="en-US" dirty="0" smtClean="0"/>
              <a:t>.</a:t>
            </a:r>
          </a:p>
          <a:p>
            <a:r>
              <a:rPr lang="en-US" dirty="0"/>
              <a:t>Another name for the default constructor is the </a:t>
            </a:r>
            <a:r>
              <a:rPr lang="en-US" i="1" dirty="0"/>
              <a:t>no-argument </a:t>
            </a:r>
            <a:r>
              <a:rPr lang="en-US" dirty="0"/>
              <a:t>constructor</a:t>
            </a:r>
            <a:r>
              <a:rPr lang="en-US" dirty="0" smtClean="0"/>
              <a:t>.</a:t>
            </a:r>
          </a:p>
          <a:p>
            <a:r>
              <a:rPr lang="en-US" dirty="0"/>
              <a:t>At the time of calling constructor, memory for the object is allocated in the memory</a:t>
            </a:r>
            <a:r>
              <a:rPr lang="en-US" dirty="0" smtClean="0"/>
              <a:t>.</a:t>
            </a:r>
          </a:p>
          <a:p>
            <a:r>
              <a:rPr lang="en-US" dirty="0" smtClean="0"/>
              <a:t>You can have default (no-</a:t>
            </a:r>
            <a:r>
              <a:rPr lang="en-US" dirty="0" err="1" smtClean="0"/>
              <a:t>args</a:t>
            </a:r>
            <a:r>
              <a:rPr lang="en-US" dirty="0" smtClean="0"/>
              <a:t>) or argument constructor</a:t>
            </a:r>
            <a:endParaRPr lang="en-US" dirty="0"/>
          </a:p>
        </p:txBody>
      </p:sp>
    </p:spTree>
    <p:extLst>
      <p:ext uri="{BB962C8B-B14F-4D97-AF65-F5344CB8AC3E}">
        <p14:creationId xmlns:p14="http://schemas.microsoft.com/office/powerpoint/2010/main" val="284799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3" name="Content Placeholder 2"/>
          <p:cNvSpPr>
            <a:spLocks noGrp="1"/>
          </p:cNvSpPr>
          <p:nvPr>
            <p:ph idx="1"/>
          </p:nvPr>
        </p:nvSpPr>
        <p:spPr/>
        <p:txBody>
          <a:bodyPr/>
          <a:lstStyle/>
          <a:p>
            <a:r>
              <a:rPr lang="en-US" dirty="0" smtClean="0"/>
              <a:t>There can be;</a:t>
            </a:r>
          </a:p>
          <a:p>
            <a:pPr lvl="1"/>
            <a:r>
              <a:rPr lang="en-US" dirty="0" smtClean="0"/>
              <a:t>Static nested class</a:t>
            </a:r>
          </a:p>
          <a:p>
            <a:pPr lvl="1"/>
            <a:r>
              <a:rPr lang="en-US" dirty="0" smtClean="0"/>
              <a:t>Static block</a:t>
            </a:r>
          </a:p>
          <a:p>
            <a:pPr lvl="1"/>
            <a:r>
              <a:rPr lang="en-US" dirty="0" smtClean="0"/>
              <a:t>Static variable	(class variable)</a:t>
            </a:r>
          </a:p>
          <a:p>
            <a:pPr lvl="1"/>
            <a:r>
              <a:rPr lang="en-US" dirty="0" smtClean="0"/>
              <a:t>Static method	(</a:t>
            </a:r>
            <a:r>
              <a:rPr lang="en-US" smtClean="0"/>
              <a:t>class method)</a:t>
            </a:r>
            <a:endParaRPr lang="en-US" dirty="0"/>
          </a:p>
        </p:txBody>
      </p:sp>
    </p:spTree>
    <p:extLst>
      <p:ext uri="{BB962C8B-B14F-4D97-AF65-F5344CB8AC3E}">
        <p14:creationId xmlns:p14="http://schemas.microsoft.com/office/powerpoint/2010/main" val="65691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Content Placeholder 2"/>
          <p:cNvSpPr>
            <a:spLocks noGrp="1"/>
          </p:cNvSpPr>
          <p:nvPr>
            <p:ph idx="1"/>
          </p:nvPr>
        </p:nvSpPr>
        <p:spPr/>
        <p:txBody>
          <a:bodyPr>
            <a:normAutofit/>
          </a:bodyPr>
          <a:lstStyle/>
          <a:p>
            <a:r>
              <a:rPr lang="en-US" dirty="0"/>
              <a:t>In general, if a class contains a static variable,</a:t>
            </a:r>
          </a:p>
          <a:p>
            <a:pPr lvl="1"/>
            <a:r>
              <a:rPr lang="en-US" dirty="0" smtClean="0"/>
              <a:t>all </a:t>
            </a:r>
            <a:r>
              <a:rPr lang="en-US" dirty="0"/>
              <a:t>objects/instances of the class share that variable;</a:t>
            </a:r>
          </a:p>
          <a:p>
            <a:pPr lvl="1"/>
            <a:r>
              <a:rPr lang="en-US" dirty="0" smtClean="0"/>
              <a:t>there </a:t>
            </a:r>
            <a:r>
              <a:rPr lang="en-US" dirty="0"/>
              <a:t>is only one variable or storage location allocated to the whole class;</a:t>
            </a:r>
          </a:p>
          <a:p>
            <a:pPr lvl="1"/>
            <a:r>
              <a:rPr lang="en-US" dirty="0" smtClean="0"/>
              <a:t>the </a:t>
            </a:r>
            <a:r>
              <a:rPr lang="en-US" dirty="0"/>
              <a:t>variable belongs to the class and not to any particular object;</a:t>
            </a:r>
          </a:p>
          <a:p>
            <a:pPr lvl="1"/>
            <a:r>
              <a:rPr lang="en-US" dirty="0" smtClean="0"/>
              <a:t>the </a:t>
            </a:r>
            <a:r>
              <a:rPr lang="en-US" dirty="0"/>
              <a:t>variable exists regardless of whether or not any objects have been created; and</a:t>
            </a:r>
          </a:p>
          <a:p>
            <a:pPr lvl="1"/>
            <a:r>
              <a:rPr lang="en-US" dirty="0" smtClean="0"/>
              <a:t>the </a:t>
            </a:r>
            <a:r>
              <a:rPr lang="en-US" dirty="0"/>
              <a:t>variable may be accessed using either the class name or an object name, if an </a:t>
            </a:r>
            <a:r>
              <a:rPr lang="en-US" dirty="0" smtClean="0"/>
              <a:t>object has </a:t>
            </a:r>
            <a:r>
              <a:rPr lang="en-US" dirty="0"/>
              <a:t>been created.</a:t>
            </a:r>
          </a:p>
        </p:txBody>
      </p:sp>
    </p:spTree>
    <p:extLst>
      <p:ext uri="{BB962C8B-B14F-4D97-AF65-F5344CB8AC3E}">
        <p14:creationId xmlns:p14="http://schemas.microsoft.com/office/powerpoint/2010/main" val="270247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lstStyle/>
          <a:p>
            <a:r>
              <a:rPr lang="en-US" dirty="0" smtClean="0"/>
              <a:t>A static method exists whether or not any object exists.</a:t>
            </a:r>
          </a:p>
          <a:p>
            <a:r>
              <a:rPr lang="en-US" dirty="0" smtClean="0"/>
              <a:t>A static method may be called whether or not any object of the class exists.</a:t>
            </a:r>
          </a:p>
          <a:p>
            <a:r>
              <a:rPr lang="en-US" dirty="0"/>
              <a:t>A static method may be called whether or not an object of the class exists, but </a:t>
            </a:r>
            <a:r>
              <a:rPr lang="en-US" dirty="0" smtClean="0"/>
              <a:t>a static </a:t>
            </a:r>
            <a:r>
              <a:rPr lang="en-US" dirty="0"/>
              <a:t>method cannot invoke an instance method except via an object</a:t>
            </a:r>
            <a:r>
              <a:rPr lang="en-US" dirty="0" smtClean="0"/>
              <a:t>.</a:t>
            </a:r>
          </a:p>
          <a:p>
            <a:r>
              <a:rPr lang="en-US" dirty="0" smtClean="0"/>
              <a:t>Also, instance variables are not accessible within static methods.</a:t>
            </a:r>
            <a:endParaRPr lang="en-US" dirty="0"/>
          </a:p>
        </p:txBody>
      </p:sp>
    </p:spTree>
    <p:extLst>
      <p:ext uri="{BB962C8B-B14F-4D97-AF65-F5344CB8AC3E}">
        <p14:creationId xmlns:p14="http://schemas.microsoft.com/office/powerpoint/2010/main" val="3805468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“this”</a:t>
            </a:r>
            <a:endParaRPr lang="en-US" dirty="0"/>
          </a:p>
        </p:txBody>
      </p:sp>
      <p:sp>
        <p:nvSpPr>
          <p:cNvPr id="3" name="Content Placeholder 2"/>
          <p:cNvSpPr>
            <a:spLocks noGrp="1"/>
          </p:cNvSpPr>
          <p:nvPr>
            <p:ph idx="1"/>
          </p:nvPr>
        </p:nvSpPr>
        <p:spPr/>
        <p:txBody>
          <a:bodyPr>
            <a:normAutofit fontScale="92500"/>
          </a:bodyPr>
          <a:lstStyle/>
          <a:p>
            <a:r>
              <a:rPr lang="en-US" dirty="0"/>
              <a:t>The reference </a:t>
            </a:r>
            <a:r>
              <a:rPr lang="en-US" dirty="0" smtClean="0"/>
              <a:t>“this” </a:t>
            </a:r>
            <a:r>
              <a:rPr lang="en-US" dirty="0"/>
              <a:t>refers to the current instance of a class, the object </a:t>
            </a:r>
            <a:r>
              <a:rPr lang="en-US" dirty="0" smtClean="0"/>
              <a:t>currently being </a:t>
            </a:r>
            <a:r>
              <a:rPr lang="en-US" dirty="0"/>
              <a:t>used</a:t>
            </a:r>
            <a:r>
              <a:rPr lang="en-US" dirty="0" smtClean="0"/>
              <a:t>.</a:t>
            </a:r>
          </a:p>
          <a:p>
            <a:r>
              <a:rPr lang="en-US" dirty="0"/>
              <a:t>By using </a:t>
            </a:r>
            <a:r>
              <a:rPr lang="en-US" dirty="0" smtClean="0"/>
              <a:t>this , </a:t>
            </a:r>
            <a:r>
              <a:rPr lang="en-US" dirty="0"/>
              <a:t>an object can refer to itself</a:t>
            </a:r>
            <a:r>
              <a:rPr lang="en-US" dirty="0" smtClean="0"/>
              <a:t>.</a:t>
            </a:r>
          </a:p>
          <a:p>
            <a:r>
              <a:rPr lang="en-US" dirty="0"/>
              <a:t>Because this refers to an object, the keyword this cannot be used in a static method </a:t>
            </a:r>
            <a:r>
              <a:rPr lang="en-US" dirty="0" smtClean="0"/>
              <a:t>because static </a:t>
            </a:r>
            <a:r>
              <a:rPr lang="en-US" dirty="0"/>
              <a:t>methods can execute even if no objects have been created; however, this can be </a:t>
            </a:r>
            <a:r>
              <a:rPr lang="en-US" dirty="0" smtClean="0"/>
              <a:t>used in </a:t>
            </a:r>
            <a:r>
              <a:rPr lang="en-US" dirty="0"/>
              <a:t>any non- static method</a:t>
            </a:r>
            <a:r>
              <a:rPr lang="en-US" dirty="0" smtClean="0"/>
              <a:t>.</a:t>
            </a:r>
          </a:p>
          <a:p>
            <a:r>
              <a:rPr lang="en-US" dirty="0"/>
              <a:t>Using the keyword this, one constructor can call another constructor</a:t>
            </a:r>
            <a:r>
              <a:rPr lang="en-US" dirty="0" smtClean="0"/>
              <a:t>. And not by using the class name.	--&gt; this();</a:t>
            </a:r>
          </a:p>
          <a:p>
            <a:r>
              <a:rPr lang="en-US" dirty="0"/>
              <a:t>If one constructor calls another constructor, no other statements can precede that call.</a:t>
            </a:r>
          </a:p>
        </p:txBody>
      </p:sp>
    </p:spTree>
    <p:extLst>
      <p:ext uri="{BB962C8B-B14F-4D97-AF65-F5344CB8AC3E}">
        <p14:creationId xmlns:p14="http://schemas.microsoft.com/office/powerpoint/2010/main" val="235664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a:xfrm>
            <a:off x="838200" y="1825624"/>
            <a:ext cx="10515600" cy="4464339"/>
          </a:xfrm>
        </p:spPr>
        <p:txBody>
          <a:bodyPr>
            <a:normAutofit lnSpcReduction="10000"/>
          </a:bodyPr>
          <a:lstStyle/>
          <a:p>
            <a:r>
              <a:rPr lang="en-US" dirty="0"/>
              <a:t>The Java Virtual Machine automatically reclaims all memory allocated to </a:t>
            </a:r>
            <a:r>
              <a:rPr lang="en-US" dirty="0" smtClean="0"/>
              <a:t>unreferenced objects </a:t>
            </a:r>
            <a:r>
              <a:rPr lang="en-US" dirty="0"/>
              <a:t>for future use. In other words, if an object is no longer referenced </a:t>
            </a:r>
            <a:r>
              <a:rPr lang="en-US" dirty="0" smtClean="0"/>
              <a:t>and accessible</a:t>
            </a:r>
            <a:r>
              <a:rPr lang="en-US" dirty="0"/>
              <a:t>, the memory allocated to that object is freed and made available for </a:t>
            </a:r>
            <a:r>
              <a:rPr lang="en-US" dirty="0" smtClean="0"/>
              <a:t>the creation </a:t>
            </a:r>
            <a:r>
              <a:rPr lang="en-US" dirty="0"/>
              <a:t>of other objects. This clean-up process is called </a:t>
            </a:r>
            <a:r>
              <a:rPr lang="en-US" i="1" dirty="0"/>
              <a:t>garbage collection</a:t>
            </a:r>
            <a:r>
              <a:rPr lang="en-US" dirty="0" smtClean="0"/>
              <a:t>.</a:t>
            </a:r>
          </a:p>
          <a:p>
            <a:r>
              <a:rPr lang="en-US" dirty="0"/>
              <a:t>A </a:t>
            </a:r>
            <a:r>
              <a:rPr lang="en-US" i="1" dirty="0"/>
              <a:t>memory leak </a:t>
            </a:r>
            <a:r>
              <a:rPr lang="en-US" dirty="0"/>
              <a:t>occurs when an application maintains references to </a:t>
            </a:r>
            <a:r>
              <a:rPr lang="en-US" dirty="0" smtClean="0"/>
              <a:t>obsolete objects.</a:t>
            </a:r>
          </a:p>
          <a:p>
            <a:r>
              <a:rPr lang="en-US" dirty="0" smtClean="0"/>
              <a:t>Obsolete objects are those objects which are referenced in the program but are no longer used in the program. The garbage collector will not reclaim the memory for those objects.</a:t>
            </a:r>
          </a:p>
          <a:p>
            <a:r>
              <a:rPr lang="en-US" dirty="0" err="1" smtClean="0"/>
              <a:t>objectReference</a:t>
            </a:r>
            <a:r>
              <a:rPr lang="en-US" dirty="0" smtClean="0"/>
              <a:t> = null; to reclaim memory for referenced objects.</a:t>
            </a:r>
            <a:endParaRPr lang="en-US" dirty="0"/>
          </a:p>
        </p:txBody>
      </p:sp>
    </p:spTree>
    <p:extLst>
      <p:ext uri="{BB962C8B-B14F-4D97-AF65-F5344CB8AC3E}">
        <p14:creationId xmlns:p14="http://schemas.microsoft.com/office/powerpoint/2010/main" val="264086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normAutofit/>
          </a:bodyPr>
          <a:lstStyle/>
          <a:p>
            <a:r>
              <a:rPr lang="en-US" dirty="0"/>
              <a:t>The Java constant null can be assigned to a reference. A reference with value </a:t>
            </a:r>
            <a:r>
              <a:rPr lang="en-US" dirty="0" smtClean="0"/>
              <a:t>null refers </a:t>
            </a:r>
            <a:r>
              <a:rPr lang="en-US" dirty="0"/>
              <a:t>to no object and holds no address; it is called a </a:t>
            </a:r>
            <a:r>
              <a:rPr lang="en-US" i="1" dirty="0"/>
              <a:t>void reference</a:t>
            </a:r>
            <a:r>
              <a:rPr lang="en-US" dirty="0" smtClean="0"/>
              <a:t>.</a:t>
            </a:r>
          </a:p>
          <a:p>
            <a:r>
              <a:rPr lang="en-US" dirty="0" smtClean="0"/>
              <a:t>As the reference variables are assigned null value, now these objects are no longer reference and memory is automatically reclaimed from these unreferenced objects.</a:t>
            </a:r>
          </a:p>
          <a:p>
            <a:r>
              <a:rPr lang="en-US" dirty="0"/>
              <a:t>Managing memory use is an important part of a programmer’s job. The </a:t>
            </a:r>
            <a:r>
              <a:rPr lang="en-US" dirty="0" smtClean="0"/>
              <a:t>programmer must </a:t>
            </a:r>
            <a:r>
              <a:rPr lang="en-US" dirty="0"/>
              <a:t>work in tandem with Java’s automatic garbage collection to ensure that </a:t>
            </a:r>
            <a:r>
              <a:rPr lang="en-US" dirty="0" smtClean="0"/>
              <a:t>there are </a:t>
            </a:r>
            <a:r>
              <a:rPr lang="en-US" dirty="0"/>
              <a:t>no memory leaks.</a:t>
            </a:r>
          </a:p>
        </p:txBody>
      </p:sp>
    </p:spTree>
    <p:extLst>
      <p:ext uri="{BB962C8B-B14F-4D97-AF65-F5344CB8AC3E}">
        <p14:creationId xmlns:p14="http://schemas.microsoft.com/office/powerpoint/2010/main" val="194053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a:t>
            </a:r>
            <a:endParaRPr lang="en-US" dirty="0"/>
          </a:p>
        </p:txBody>
      </p:sp>
      <p:sp>
        <p:nvSpPr>
          <p:cNvPr id="3" name="Content Placeholder 2"/>
          <p:cNvSpPr>
            <a:spLocks noGrp="1"/>
          </p:cNvSpPr>
          <p:nvPr>
            <p:ph idx="1"/>
          </p:nvPr>
        </p:nvSpPr>
        <p:spPr/>
        <p:txBody>
          <a:bodyPr/>
          <a:lstStyle/>
          <a:p>
            <a:r>
              <a:rPr lang="en-US" dirty="0"/>
              <a:t>OOP as a methodology that organizes a program </a:t>
            </a:r>
            <a:r>
              <a:rPr lang="en-US" dirty="0" smtClean="0"/>
              <a:t>into a </a:t>
            </a:r>
            <a:r>
              <a:rPr lang="en-US" dirty="0"/>
              <a:t>collection of interacting objects.</a:t>
            </a:r>
            <a:endParaRPr lang="en-US" dirty="0" smtClean="0"/>
          </a:p>
          <a:p>
            <a:r>
              <a:rPr lang="en-US" dirty="0" smtClean="0"/>
              <a:t>A </a:t>
            </a:r>
            <a:r>
              <a:rPr lang="en-US" dirty="0"/>
              <a:t>more technical </a:t>
            </a:r>
            <a:r>
              <a:rPr lang="en-US" dirty="0" smtClean="0"/>
              <a:t>definition </a:t>
            </a:r>
            <a:r>
              <a:rPr lang="en-US" dirty="0"/>
              <a:t>asserts that OOP is a </a:t>
            </a:r>
            <a:r>
              <a:rPr lang="en-US" dirty="0" smtClean="0"/>
              <a:t>programming paradigm </a:t>
            </a:r>
            <a:r>
              <a:rPr lang="en-US" dirty="0"/>
              <a:t>that incorporates the principles of </a:t>
            </a:r>
            <a:r>
              <a:rPr lang="en-US" i="1" dirty="0"/>
              <a:t>encapsulation </a:t>
            </a:r>
            <a:r>
              <a:rPr lang="en-US" dirty="0"/>
              <a:t>, </a:t>
            </a:r>
            <a:r>
              <a:rPr lang="en-US" i="1" dirty="0"/>
              <a:t>inheritance </a:t>
            </a:r>
            <a:r>
              <a:rPr lang="en-US" dirty="0"/>
              <a:t>, </a:t>
            </a:r>
            <a:r>
              <a:rPr lang="en-US" dirty="0" smtClean="0"/>
              <a:t>and </a:t>
            </a:r>
            <a:r>
              <a:rPr lang="en-US" i="1" dirty="0" smtClean="0"/>
              <a:t>polymorphism </a:t>
            </a:r>
            <a:r>
              <a:rPr lang="en-US" dirty="0" smtClean="0"/>
              <a:t>.</a:t>
            </a:r>
          </a:p>
          <a:p>
            <a:endParaRPr lang="en-US" dirty="0"/>
          </a:p>
          <a:p>
            <a:r>
              <a:rPr lang="en-US" smtClean="0"/>
              <a:t>Procedural VS OOP</a:t>
            </a:r>
            <a:endParaRPr lang="en-US" dirty="0"/>
          </a:p>
        </p:txBody>
      </p:sp>
    </p:spTree>
    <p:extLst>
      <p:ext uri="{BB962C8B-B14F-4D97-AF65-F5344CB8AC3E}">
        <p14:creationId xmlns:p14="http://schemas.microsoft.com/office/powerpoint/2010/main" val="388754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smtClean="0"/>
              <a:t>An Object has characteristics or attributes and actions or behaviors.</a:t>
            </a:r>
          </a:p>
          <a:p>
            <a:r>
              <a:rPr lang="en-US" dirty="0" smtClean="0"/>
              <a:t>E.g. a car, an ATM, a bank account, a deck of cards, a dog, an elephant, a person, a square, a rectangle, a circle, a movie star, a shooting star, a computer mouse, a live mouse, a song, a contact etc.</a:t>
            </a:r>
          </a:p>
          <a:p>
            <a:endParaRPr lang="en-US" dirty="0" smtClean="0"/>
          </a:p>
        </p:txBody>
      </p:sp>
    </p:spTree>
    <p:extLst>
      <p:ext uri="{BB962C8B-B14F-4D97-AF65-F5344CB8AC3E}">
        <p14:creationId xmlns:p14="http://schemas.microsoft.com/office/powerpoint/2010/main" val="127020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a:bodyPr>
          <a:lstStyle/>
          <a:p>
            <a:r>
              <a:rPr lang="en-US" dirty="0"/>
              <a:t>A class is a template, or blueprint, from which objects are created.</a:t>
            </a:r>
          </a:p>
          <a:p>
            <a:r>
              <a:rPr lang="en-US" dirty="0"/>
              <a:t>As you know, every primitive variable is tied to a data type such as </a:t>
            </a:r>
            <a:r>
              <a:rPr lang="en-US" dirty="0" err="1"/>
              <a:t>int</a:t>
            </a:r>
            <a:r>
              <a:rPr lang="en-US" dirty="0"/>
              <a:t>, char, double, </a:t>
            </a:r>
            <a:r>
              <a:rPr lang="en-US" dirty="0" smtClean="0"/>
              <a:t>or </a:t>
            </a:r>
            <a:r>
              <a:rPr lang="en-US" dirty="0" err="1" smtClean="0"/>
              <a:t>boolean</a:t>
            </a:r>
            <a:r>
              <a:rPr lang="en-US" dirty="0"/>
              <a:t>. Likewise, every object is a member of a </a:t>
            </a:r>
            <a:r>
              <a:rPr lang="en-US" i="1" dirty="0"/>
              <a:t>class</a:t>
            </a:r>
            <a:r>
              <a:rPr lang="en-US" i="1" dirty="0" smtClean="0"/>
              <a:t>.</a:t>
            </a:r>
          </a:p>
          <a:p>
            <a:r>
              <a:rPr lang="en-US" dirty="0"/>
              <a:t>As a builder creates houses from the </a:t>
            </a:r>
            <a:r>
              <a:rPr lang="en-US" dirty="0" smtClean="0"/>
              <a:t>specifications </a:t>
            </a:r>
            <a:r>
              <a:rPr lang="en-US" dirty="0"/>
              <a:t>of a blueprint, a program creates </a:t>
            </a:r>
            <a:r>
              <a:rPr lang="en-US" i="1" dirty="0" smtClean="0"/>
              <a:t>objects </a:t>
            </a:r>
            <a:r>
              <a:rPr lang="en-US" dirty="0" smtClean="0"/>
              <a:t>from </a:t>
            </a:r>
            <a:r>
              <a:rPr lang="en-US" dirty="0"/>
              <a:t>the </a:t>
            </a:r>
            <a:r>
              <a:rPr lang="en-US" dirty="0" smtClean="0"/>
              <a:t>specifications </a:t>
            </a:r>
            <a:r>
              <a:rPr lang="en-US" dirty="0"/>
              <a:t>of a class. From one blueprint, a builder can build many </a:t>
            </a:r>
            <a:r>
              <a:rPr lang="en-US" dirty="0" smtClean="0"/>
              <a:t>individual houses</a:t>
            </a:r>
            <a:r>
              <a:rPr lang="en-US" dirty="0"/>
              <a:t>; and from one class, a program can create many </a:t>
            </a:r>
            <a:r>
              <a:rPr lang="en-US" dirty="0" smtClean="0"/>
              <a:t>objects</a:t>
            </a:r>
          </a:p>
          <a:p>
            <a:r>
              <a:rPr lang="en-US" dirty="0" smtClean="0"/>
              <a:t>A </a:t>
            </a:r>
            <a:r>
              <a:rPr lang="en-US" dirty="0"/>
              <a:t>class describes how data </a:t>
            </a:r>
            <a:r>
              <a:rPr lang="en-US" dirty="0" smtClean="0"/>
              <a:t>and methods </a:t>
            </a:r>
            <a:r>
              <a:rPr lang="en-US" dirty="0"/>
              <a:t>are encapsulated as a single object. Every object is an </a:t>
            </a:r>
            <a:r>
              <a:rPr lang="en-US" i="1" dirty="0"/>
              <a:t>instance </a:t>
            </a:r>
            <a:r>
              <a:rPr lang="en-US" dirty="0"/>
              <a:t>of some class.</a:t>
            </a:r>
            <a:r>
              <a:rPr lang="en-US" dirty="0" smtClean="0"/>
              <a:t>.</a:t>
            </a:r>
            <a:endParaRPr lang="en-US" dirty="0"/>
          </a:p>
        </p:txBody>
      </p:sp>
    </p:spTree>
    <p:extLst>
      <p:ext uri="{BB962C8B-B14F-4D97-AF65-F5344CB8AC3E}">
        <p14:creationId xmlns:p14="http://schemas.microsoft.com/office/powerpoint/2010/main" val="335347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class that is not been placed in any package is been placed in java default-package automatically.</a:t>
            </a:r>
            <a:endParaRPr lang="en-US" dirty="0"/>
          </a:p>
        </p:txBody>
      </p:sp>
    </p:spTree>
    <p:extLst>
      <p:ext uri="{BB962C8B-B14F-4D97-AF65-F5344CB8AC3E}">
        <p14:creationId xmlns:p14="http://schemas.microsoft.com/office/powerpoint/2010/main" val="260710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Java Libraries and Packages</a:t>
            </a:r>
            <a:endParaRPr lang="en-US" dirty="0"/>
          </a:p>
        </p:txBody>
      </p:sp>
      <p:sp>
        <p:nvSpPr>
          <p:cNvPr id="3" name="Content Placeholder 2"/>
          <p:cNvSpPr>
            <a:spLocks noGrp="1"/>
          </p:cNvSpPr>
          <p:nvPr>
            <p:ph idx="1"/>
          </p:nvPr>
        </p:nvSpPr>
        <p:spPr/>
        <p:txBody>
          <a:bodyPr/>
          <a:lstStyle/>
          <a:p>
            <a:r>
              <a:rPr lang="en-US" dirty="0" smtClean="0"/>
              <a:t>import is used to import the classes not packages.</a:t>
            </a:r>
          </a:p>
          <a:p>
            <a:r>
              <a:rPr lang="en-US" dirty="0" smtClean="0"/>
              <a:t>e.g.</a:t>
            </a:r>
          </a:p>
          <a:p>
            <a:pPr lvl="1"/>
            <a:r>
              <a:rPr lang="en-US" dirty="0" err="1" smtClean="0"/>
              <a:t>Java.awt</a:t>
            </a:r>
            <a:r>
              <a:rPr lang="en-US" dirty="0" smtClean="0"/>
              <a:t> -&gt; abstract window toolkit for graphics programming</a:t>
            </a:r>
          </a:p>
          <a:p>
            <a:pPr lvl="1"/>
            <a:r>
              <a:rPr lang="en-US" dirty="0" err="1" smtClean="0"/>
              <a:t>Java.text</a:t>
            </a:r>
            <a:r>
              <a:rPr lang="en-US" dirty="0" smtClean="0"/>
              <a:t> -&gt; for text formatting</a:t>
            </a:r>
          </a:p>
          <a:p>
            <a:pPr lvl="1"/>
            <a:r>
              <a:rPr lang="en-US" dirty="0" err="1" smtClean="0"/>
              <a:t>Java.util</a:t>
            </a:r>
            <a:r>
              <a:rPr lang="en-US" dirty="0" smtClean="0"/>
              <a:t> -&gt; </a:t>
            </a:r>
            <a:r>
              <a:rPr lang="en-US" dirty="0" err="1" smtClean="0"/>
              <a:t>utitlity</a:t>
            </a:r>
            <a:r>
              <a:rPr lang="en-US" dirty="0" smtClean="0"/>
              <a:t> classes</a:t>
            </a:r>
          </a:p>
          <a:p>
            <a:pPr lvl="2"/>
            <a:r>
              <a:rPr lang="en-US" dirty="0" err="1" smtClean="0"/>
              <a:t>Java.util.Scanner</a:t>
            </a:r>
            <a:endParaRPr lang="en-US" dirty="0" smtClean="0"/>
          </a:p>
          <a:p>
            <a:pPr lvl="2"/>
            <a:r>
              <a:rPr lang="en-US" dirty="0" smtClean="0"/>
              <a:t>Java.util.zip	(package)</a:t>
            </a:r>
          </a:p>
          <a:p>
            <a:pPr lvl="2"/>
            <a:r>
              <a:rPr lang="en-US" dirty="0" err="1" smtClean="0"/>
              <a:t>Java.util.zip.ZipFile</a:t>
            </a:r>
            <a:endParaRPr lang="en-US" dirty="0" smtClean="0"/>
          </a:p>
          <a:p>
            <a:pPr lvl="2"/>
            <a:r>
              <a:rPr lang="en-US" dirty="0" err="1" smtClean="0"/>
              <a:t>Java.util.zip.ZipEntry</a:t>
            </a:r>
            <a:endParaRPr lang="en-US" dirty="0" smtClean="0"/>
          </a:p>
          <a:p>
            <a:pPr lvl="2"/>
            <a:r>
              <a:rPr lang="en-US" dirty="0" err="1" smtClean="0"/>
              <a:t>Java.util.Random</a:t>
            </a:r>
            <a:endParaRPr lang="en-US" dirty="0" smtClean="0"/>
          </a:p>
        </p:txBody>
      </p:sp>
    </p:spTree>
    <p:extLst>
      <p:ext uri="{BB962C8B-B14F-4D97-AF65-F5344CB8AC3E}">
        <p14:creationId xmlns:p14="http://schemas.microsoft.com/office/powerpoint/2010/main" val="34768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Encapsulation is defined as a language feature that comprises the attributes and behaviors into a single entity. That is, data and methods comprise a single entity.</a:t>
            </a:r>
          </a:p>
          <a:p>
            <a:r>
              <a:rPr lang="en-US" dirty="0" smtClean="0"/>
              <a:t>All objects have there own data, attributes, properties and share same methods, behaviors, actions.</a:t>
            </a:r>
            <a:endParaRPr lang="en-US" dirty="0"/>
          </a:p>
        </p:txBody>
      </p:sp>
    </p:spTree>
    <p:extLst>
      <p:ext uri="{BB962C8B-B14F-4D97-AF65-F5344CB8AC3E}">
        <p14:creationId xmlns:p14="http://schemas.microsoft.com/office/powerpoint/2010/main" val="272297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and Information hiding</a:t>
            </a:r>
            <a:endParaRPr lang="en-US" dirty="0"/>
          </a:p>
        </p:txBody>
      </p:sp>
      <p:sp>
        <p:nvSpPr>
          <p:cNvPr id="3" name="Content Placeholder 2"/>
          <p:cNvSpPr>
            <a:spLocks noGrp="1"/>
          </p:cNvSpPr>
          <p:nvPr>
            <p:ph idx="1"/>
          </p:nvPr>
        </p:nvSpPr>
        <p:spPr/>
        <p:txBody>
          <a:bodyPr/>
          <a:lstStyle/>
          <a:p>
            <a:r>
              <a:rPr lang="en-US" dirty="0" smtClean="0"/>
              <a:t>Encapsulation: Encapsulation is a technique that bundles together the data and methods into a single unit.</a:t>
            </a:r>
          </a:p>
          <a:p>
            <a:r>
              <a:rPr lang="en-US" dirty="0" smtClean="0"/>
              <a:t>Information hiding: Information hiding is the principle that hides the implementation of a class.</a:t>
            </a:r>
          </a:p>
          <a:p>
            <a:r>
              <a:rPr lang="en-US" dirty="0"/>
              <a:t>In general, information hiding is the principle that hides implementation details from a </a:t>
            </a:r>
            <a:r>
              <a:rPr lang="en-US" dirty="0" smtClean="0"/>
              <a:t>client class</a:t>
            </a:r>
            <a:r>
              <a:rPr lang="en-US" dirty="0"/>
              <a:t>. When implementation details are hidden, all access to the attributes of a class </a:t>
            </a:r>
            <a:r>
              <a:rPr lang="en-US" dirty="0" smtClean="0"/>
              <a:t>is through </a:t>
            </a:r>
            <a:r>
              <a:rPr lang="en-US" dirty="0"/>
              <a:t>its public methods.</a:t>
            </a:r>
            <a:endParaRPr lang="en-US" dirty="0" smtClean="0"/>
          </a:p>
        </p:txBody>
      </p:sp>
    </p:spTree>
    <p:extLst>
      <p:ext uri="{BB962C8B-B14F-4D97-AF65-F5344CB8AC3E}">
        <p14:creationId xmlns:p14="http://schemas.microsoft.com/office/powerpoint/2010/main" val="352093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Why we set data members as private? </a:t>
            </a:r>
          </a:p>
          <a:p>
            <a:pPr lvl="1"/>
            <a:r>
              <a:rPr lang="en-US" dirty="0"/>
              <a:t>Because classes are always revised and rewritten. If some data member is public and its value is changed outside of the class, then it must have to be changed in all client classes of this class. But if we set it private then there will be no problem.</a:t>
            </a:r>
          </a:p>
          <a:p>
            <a:r>
              <a:rPr lang="en-US" dirty="0" smtClean="0"/>
              <a:t>Information hiding allows the classes to be revised without affecting its client.</a:t>
            </a:r>
            <a:endParaRPr lang="en-US" dirty="0"/>
          </a:p>
        </p:txBody>
      </p:sp>
    </p:spTree>
    <p:extLst>
      <p:ext uri="{BB962C8B-B14F-4D97-AF65-F5344CB8AC3E}">
        <p14:creationId xmlns:p14="http://schemas.microsoft.com/office/powerpoint/2010/main" val="383337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1068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OBJECTS AND CLASSES I</vt:lpstr>
      <vt:lpstr>OOP</vt:lpstr>
      <vt:lpstr>Objects</vt:lpstr>
      <vt:lpstr>Class</vt:lpstr>
      <vt:lpstr>PowerPoint Presentation</vt:lpstr>
      <vt:lpstr>Some Java Libraries and Packages</vt:lpstr>
      <vt:lpstr>Encapsulation</vt:lpstr>
      <vt:lpstr>Encapsulation and Information hiding</vt:lpstr>
      <vt:lpstr>Questions</vt:lpstr>
      <vt:lpstr>Example of encapsulation without information hiding</vt:lpstr>
      <vt:lpstr>Constructor</vt:lpstr>
      <vt:lpstr>Static</vt:lpstr>
      <vt:lpstr>Static Variables</vt:lpstr>
      <vt:lpstr>Static Methods</vt:lpstr>
      <vt:lpstr>The Keyword “this”</vt:lpstr>
      <vt:lpstr>Garbage Collection</vt:lpstr>
      <vt:lpstr>Garbage Collection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hammad rasool</dc:creator>
  <cp:lastModifiedBy>hammad rasool</cp:lastModifiedBy>
  <cp:revision>65</cp:revision>
  <dcterms:created xsi:type="dcterms:W3CDTF">2020-03-16T11:25:01Z</dcterms:created>
  <dcterms:modified xsi:type="dcterms:W3CDTF">2020-04-20T17:14:56Z</dcterms:modified>
</cp:coreProperties>
</file>