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9" r:id="rId21"/>
    <p:sldId id="275" r:id="rId22"/>
    <p:sldId id="276" r:id="rId23"/>
    <p:sldId id="277" r:id="rId24"/>
    <p:sldId id="278"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3BC13C3-1518-4EC1-BEC7-055FED2A0B26}"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C3EDF4-EE45-4DD6-AA98-9395A6220004}" type="slidenum">
              <a:rPr lang="en-US" smtClean="0"/>
              <a:t>‹#›</a:t>
            </a:fld>
            <a:endParaRPr lang="en-US"/>
          </a:p>
        </p:txBody>
      </p:sp>
    </p:spTree>
    <p:extLst>
      <p:ext uri="{BB962C8B-B14F-4D97-AF65-F5344CB8AC3E}">
        <p14:creationId xmlns:p14="http://schemas.microsoft.com/office/powerpoint/2010/main" val="2596258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BC13C3-1518-4EC1-BEC7-055FED2A0B26}"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C3EDF4-EE45-4DD6-AA98-9395A6220004}" type="slidenum">
              <a:rPr lang="en-US" smtClean="0"/>
              <a:t>‹#›</a:t>
            </a:fld>
            <a:endParaRPr lang="en-US"/>
          </a:p>
        </p:txBody>
      </p:sp>
    </p:spTree>
    <p:extLst>
      <p:ext uri="{BB962C8B-B14F-4D97-AF65-F5344CB8AC3E}">
        <p14:creationId xmlns:p14="http://schemas.microsoft.com/office/powerpoint/2010/main" val="1960143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BC13C3-1518-4EC1-BEC7-055FED2A0B26}"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C3EDF4-EE45-4DD6-AA98-9395A6220004}" type="slidenum">
              <a:rPr lang="en-US" smtClean="0"/>
              <a:t>‹#›</a:t>
            </a:fld>
            <a:endParaRPr lang="en-US"/>
          </a:p>
        </p:txBody>
      </p:sp>
    </p:spTree>
    <p:extLst>
      <p:ext uri="{BB962C8B-B14F-4D97-AF65-F5344CB8AC3E}">
        <p14:creationId xmlns:p14="http://schemas.microsoft.com/office/powerpoint/2010/main" val="3700562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BC13C3-1518-4EC1-BEC7-055FED2A0B26}"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C3EDF4-EE45-4DD6-AA98-9395A6220004}" type="slidenum">
              <a:rPr lang="en-US" smtClean="0"/>
              <a:t>‹#›</a:t>
            </a:fld>
            <a:endParaRPr lang="en-US"/>
          </a:p>
        </p:txBody>
      </p:sp>
    </p:spTree>
    <p:extLst>
      <p:ext uri="{BB962C8B-B14F-4D97-AF65-F5344CB8AC3E}">
        <p14:creationId xmlns:p14="http://schemas.microsoft.com/office/powerpoint/2010/main" val="1269770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BC13C3-1518-4EC1-BEC7-055FED2A0B26}"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C3EDF4-EE45-4DD6-AA98-9395A6220004}" type="slidenum">
              <a:rPr lang="en-US" smtClean="0"/>
              <a:t>‹#›</a:t>
            </a:fld>
            <a:endParaRPr lang="en-US"/>
          </a:p>
        </p:txBody>
      </p:sp>
    </p:spTree>
    <p:extLst>
      <p:ext uri="{BB962C8B-B14F-4D97-AF65-F5344CB8AC3E}">
        <p14:creationId xmlns:p14="http://schemas.microsoft.com/office/powerpoint/2010/main" val="2139100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BC13C3-1518-4EC1-BEC7-055FED2A0B26}" type="datetimeFigureOut">
              <a:rPr lang="en-US" smtClean="0"/>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C3EDF4-EE45-4DD6-AA98-9395A6220004}" type="slidenum">
              <a:rPr lang="en-US" smtClean="0"/>
              <a:t>‹#›</a:t>
            </a:fld>
            <a:endParaRPr lang="en-US"/>
          </a:p>
        </p:txBody>
      </p:sp>
    </p:spTree>
    <p:extLst>
      <p:ext uri="{BB962C8B-B14F-4D97-AF65-F5344CB8AC3E}">
        <p14:creationId xmlns:p14="http://schemas.microsoft.com/office/powerpoint/2010/main" val="2209627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BC13C3-1518-4EC1-BEC7-055FED2A0B26}" type="datetimeFigureOut">
              <a:rPr lang="en-US" smtClean="0"/>
              <a:t>12/23/2020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C3EDF4-EE45-4DD6-AA98-9395A6220004}" type="slidenum">
              <a:rPr lang="en-US" smtClean="0"/>
              <a:t>‹#›</a:t>
            </a:fld>
            <a:endParaRPr lang="en-US"/>
          </a:p>
        </p:txBody>
      </p:sp>
    </p:spTree>
    <p:extLst>
      <p:ext uri="{BB962C8B-B14F-4D97-AF65-F5344CB8AC3E}">
        <p14:creationId xmlns:p14="http://schemas.microsoft.com/office/powerpoint/2010/main" val="913837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BC13C3-1518-4EC1-BEC7-055FED2A0B26}" type="datetimeFigureOut">
              <a:rPr lang="en-US" smtClean="0"/>
              <a:t>12/23/2020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C3EDF4-EE45-4DD6-AA98-9395A6220004}" type="slidenum">
              <a:rPr lang="en-US" smtClean="0"/>
              <a:t>‹#›</a:t>
            </a:fld>
            <a:endParaRPr lang="en-US"/>
          </a:p>
        </p:txBody>
      </p:sp>
    </p:spTree>
    <p:extLst>
      <p:ext uri="{BB962C8B-B14F-4D97-AF65-F5344CB8AC3E}">
        <p14:creationId xmlns:p14="http://schemas.microsoft.com/office/powerpoint/2010/main" val="2088661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BC13C3-1518-4EC1-BEC7-055FED2A0B26}" type="datetimeFigureOut">
              <a:rPr lang="en-US" smtClean="0"/>
              <a:t>12/23/2020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C3EDF4-EE45-4DD6-AA98-9395A6220004}" type="slidenum">
              <a:rPr lang="en-US" smtClean="0"/>
              <a:t>‹#›</a:t>
            </a:fld>
            <a:endParaRPr lang="en-US"/>
          </a:p>
        </p:txBody>
      </p:sp>
    </p:spTree>
    <p:extLst>
      <p:ext uri="{BB962C8B-B14F-4D97-AF65-F5344CB8AC3E}">
        <p14:creationId xmlns:p14="http://schemas.microsoft.com/office/powerpoint/2010/main" val="3964512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BC13C3-1518-4EC1-BEC7-055FED2A0B26}" type="datetimeFigureOut">
              <a:rPr lang="en-US" smtClean="0"/>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C3EDF4-EE45-4DD6-AA98-9395A6220004}" type="slidenum">
              <a:rPr lang="en-US" smtClean="0"/>
              <a:t>‹#›</a:t>
            </a:fld>
            <a:endParaRPr lang="en-US"/>
          </a:p>
        </p:txBody>
      </p:sp>
    </p:spTree>
    <p:extLst>
      <p:ext uri="{BB962C8B-B14F-4D97-AF65-F5344CB8AC3E}">
        <p14:creationId xmlns:p14="http://schemas.microsoft.com/office/powerpoint/2010/main" val="1971907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BC13C3-1518-4EC1-BEC7-055FED2A0B26}" type="datetimeFigureOut">
              <a:rPr lang="en-US" smtClean="0"/>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C3EDF4-EE45-4DD6-AA98-9395A6220004}" type="slidenum">
              <a:rPr lang="en-US" smtClean="0"/>
              <a:t>‹#›</a:t>
            </a:fld>
            <a:endParaRPr lang="en-US"/>
          </a:p>
        </p:txBody>
      </p:sp>
    </p:spTree>
    <p:extLst>
      <p:ext uri="{BB962C8B-B14F-4D97-AF65-F5344CB8AC3E}">
        <p14:creationId xmlns:p14="http://schemas.microsoft.com/office/powerpoint/2010/main" val="3403864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BC13C3-1518-4EC1-BEC7-055FED2A0B26}" type="datetimeFigureOut">
              <a:rPr lang="en-US" smtClean="0"/>
              <a:t>12/23/2020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C3EDF4-EE45-4DD6-AA98-9395A6220004}" type="slidenum">
              <a:rPr lang="en-US" smtClean="0"/>
              <a:t>‹#›</a:t>
            </a:fld>
            <a:endParaRPr lang="en-US"/>
          </a:p>
        </p:txBody>
      </p:sp>
    </p:spTree>
    <p:extLst>
      <p:ext uri="{BB962C8B-B14F-4D97-AF65-F5344CB8AC3E}">
        <p14:creationId xmlns:p14="http://schemas.microsoft.com/office/powerpoint/2010/main" val="2539570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8472" y="2951017"/>
            <a:ext cx="9144000" cy="1113127"/>
          </a:xfrm>
        </p:spPr>
        <p:txBody>
          <a:bodyPr/>
          <a:lstStyle/>
          <a:p>
            <a:r>
              <a:rPr lang="en-US" dirty="0"/>
              <a:t>INHERITANCE</a:t>
            </a:r>
          </a:p>
        </p:txBody>
      </p:sp>
    </p:spTree>
    <p:extLst>
      <p:ext uri="{BB962C8B-B14F-4D97-AF65-F5344CB8AC3E}">
        <p14:creationId xmlns:p14="http://schemas.microsoft.com/office/powerpoint/2010/main" val="3257066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67891" y="1077301"/>
            <a:ext cx="5952259" cy="4354547"/>
          </a:xfrm>
          <a:prstGeom prst="rect">
            <a:avLst/>
          </a:prstGeom>
        </p:spPr>
      </p:pic>
    </p:spTree>
    <p:extLst>
      <p:ext uri="{BB962C8B-B14F-4D97-AF65-F5344CB8AC3E}">
        <p14:creationId xmlns:p14="http://schemas.microsoft.com/office/powerpoint/2010/main" val="554223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Upcasting and Downcasting</a:t>
            </a:r>
          </a:p>
        </p:txBody>
      </p:sp>
      <p:sp>
        <p:nvSpPr>
          <p:cNvPr id="3" name="Content Placeholder 2"/>
          <p:cNvSpPr>
            <a:spLocks noGrp="1"/>
          </p:cNvSpPr>
          <p:nvPr>
            <p:ph idx="1"/>
          </p:nvPr>
        </p:nvSpPr>
        <p:spPr/>
        <p:txBody>
          <a:bodyPr>
            <a:normAutofit lnSpcReduction="10000"/>
          </a:bodyPr>
          <a:lstStyle/>
          <a:p>
            <a:r>
              <a:rPr lang="en-US" dirty="0"/>
              <a:t>Upcasting is a language feature that allows a base-type reference to refer to an object of a derived type. Objects of a derived type may be considered objects of the base type.</a:t>
            </a:r>
          </a:p>
          <a:p>
            <a:pPr lvl="2"/>
            <a:r>
              <a:rPr lang="en-US" dirty="0"/>
              <a:t>Production p = new Film(),</a:t>
            </a:r>
          </a:p>
          <a:p>
            <a:pPr lvl="2"/>
            <a:r>
              <a:rPr lang="en-US" dirty="0"/>
              <a:t>Production q = new Play(), and</a:t>
            </a:r>
          </a:p>
          <a:p>
            <a:pPr lvl="2"/>
            <a:r>
              <a:rPr lang="en-US" dirty="0"/>
              <a:t>Production r = new Musical()</a:t>
            </a:r>
          </a:p>
          <a:p>
            <a:r>
              <a:rPr lang="en-US" dirty="0"/>
              <a:t>Downcasting means casting an object to a derived or more specialized type. To invoke a derived class method using a base class reference, a downcast is necessary.</a:t>
            </a:r>
          </a:p>
          <a:p>
            <a:pPr lvl="2"/>
            <a:r>
              <a:rPr lang="en-US" dirty="0"/>
              <a:t>Play </a:t>
            </a:r>
            <a:r>
              <a:rPr lang="en-US" dirty="0" err="1"/>
              <a:t>play</a:t>
            </a:r>
            <a:r>
              <a:rPr lang="en-US" dirty="0"/>
              <a:t> = new Musical();</a:t>
            </a:r>
          </a:p>
          <a:p>
            <a:pPr lvl="2"/>
            <a:r>
              <a:rPr lang="en-US" dirty="0"/>
              <a:t>Musical </a:t>
            </a:r>
            <a:r>
              <a:rPr lang="en-US" dirty="0" err="1"/>
              <a:t>musical</a:t>
            </a:r>
            <a:r>
              <a:rPr lang="en-US" dirty="0"/>
              <a:t> = (Musical)play;</a:t>
            </a:r>
          </a:p>
          <a:p>
            <a:pPr lvl="2"/>
            <a:r>
              <a:rPr lang="en-US" dirty="0" err="1"/>
              <a:t>musical.getComposer</a:t>
            </a:r>
            <a:r>
              <a:rPr lang="en-US" dirty="0"/>
              <a:t>();</a:t>
            </a:r>
          </a:p>
          <a:p>
            <a:endParaRPr lang="en-US" dirty="0"/>
          </a:p>
        </p:txBody>
      </p:sp>
    </p:spTree>
    <p:extLst>
      <p:ext uri="{BB962C8B-B14F-4D97-AF65-F5344CB8AC3E}">
        <p14:creationId xmlns:p14="http://schemas.microsoft.com/office/powerpoint/2010/main" val="4058192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p:txBody>
          <a:bodyPr>
            <a:normAutofit lnSpcReduction="10000"/>
          </a:bodyPr>
          <a:lstStyle/>
          <a:p>
            <a:pPr marL="457200" lvl="1" indent="0">
              <a:buNone/>
            </a:pPr>
            <a:r>
              <a:rPr lang="en-US" dirty="0"/>
              <a:t>What would happen?</a:t>
            </a:r>
          </a:p>
          <a:p>
            <a:pPr marL="457200" lvl="1" indent="0">
              <a:buNone/>
            </a:pPr>
            <a:r>
              <a:rPr lang="en-US" dirty="0"/>
              <a:t>1.	Play </a:t>
            </a:r>
            <a:r>
              <a:rPr lang="en-US" dirty="0" err="1"/>
              <a:t>play</a:t>
            </a:r>
            <a:r>
              <a:rPr lang="en-US" dirty="0"/>
              <a:t> =  new Musical(…);</a:t>
            </a:r>
          </a:p>
          <a:p>
            <a:pPr marL="457200" lvl="1" indent="0">
              <a:buNone/>
            </a:pPr>
            <a:r>
              <a:rPr lang="en-US" dirty="0"/>
              <a:t>2.	String name =  </a:t>
            </a:r>
            <a:r>
              <a:rPr lang="en-US" dirty="0" err="1"/>
              <a:t>play.getComposer</a:t>
            </a:r>
            <a:r>
              <a:rPr lang="en-US" dirty="0"/>
              <a:t>() ;</a:t>
            </a:r>
          </a:p>
          <a:p>
            <a:pPr marL="0" indent="0">
              <a:buNone/>
            </a:pPr>
            <a:r>
              <a:rPr lang="en-US" dirty="0"/>
              <a:t>line 1 is a valid </a:t>
            </a:r>
            <a:r>
              <a:rPr lang="en-US" dirty="0" err="1"/>
              <a:t>upcast</a:t>
            </a:r>
            <a:r>
              <a:rPr lang="en-US" dirty="0"/>
              <a:t>. However, the compiler complains about the method call on line 2. To the compiler, </a:t>
            </a:r>
            <a:r>
              <a:rPr lang="en-US" sz="2400" dirty="0"/>
              <a:t>play </a:t>
            </a:r>
            <a:r>
              <a:rPr lang="en-US" dirty="0"/>
              <a:t>is a </a:t>
            </a:r>
            <a:r>
              <a:rPr lang="en-US" sz="2400" dirty="0"/>
              <a:t>Play </a:t>
            </a:r>
            <a:r>
              <a:rPr lang="en-US" dirty="0"/>
              <a:t>reference and </a:t>
            </a:r>
            <a:r>
              <a:rPr lang="en-US" sz="2400" dirty="0"/>
              <a:t>Play </a:t>
            </a:r>
            <a:r>
              <a:rPr lang="en-US" dirty="0"/>
              <a:t>has no </a:t>
            </a:r>
            <a:r>
              <a:rPr lang="en-US" sz="2400" dirty="0" err="1"/>
              <a:t>getComposer</a:t>
            </a:r>
            <a:r>
              <a:rPr lang="en-US" sz="2400" dirty="0"/>
              <a:t>() </a:t>
            </a:r>
            <a:r>
              <a:rPr lang="en-US" dirty="0"/>
              <a:t>method. So the compiler generates an error.</a:t>
            </a:r>
          </a:p>
          <a:p>
            <a:r>
              <a:rPr lang="en-US" dirty="0"/>
              <a:t>Yet, because a Musical object is instantiated (line 1), an explicit downcast informs the compiler that play refers to a Musical object and fixes the problem:</a:t>
            </a:r>
          </a:p>
          <a:p>
            <a:pPr lvl="1"/>
            <a:r>
              <a:rPr lang="en-US" dirty="0"/>
              <a:t>Play </a:t>
            </a:r>
            <a:r>
              <a:rPr lang="en-US" dirty="0" err="1"/>
              <a:t>play</a:t>
            </a:r>
            <a:r>
              <a:rPr lang="en-US" dirty="0"/>
              <a:t>  = new Musical(…);</a:t>
            </a:r>
          </a:p>
          <a:p>
            <a:pPr lvl="1"/>
            <a:r>
              <a:rPr lang="en-US" dirty="0"/>
              <a:t>String name =  ( </a:t>
            </a:r>
            <a:r>
              <a:rPr lang="en-US" b="1" dirty="0"/>
              <a:t>(Musical)</a:t>
            </a:r>
            <a:r>
              <a:rPr lang="en-US" dirty="0"/>
              <a:t>play).</a:t>
            </a:r>
            <a:r>
              <a:rPr lang="en-US" dirty="0" err="1"/>
              <a:t>getComposer</a:t>
            </a:r>
            <a:r>
              <a:rPr lang="en-US" dirty="0"/>
              <a:t>() ;</a:t>
            </a:r>
          </a:p>
        </p:txBody>
      </p:sp>
    </p:spTree>
    <p:extLst>
      <p:ext uri="{BB962C8B-B14F-4D97-AF65-F5344CB8AC3E}">
        <p14:creationId xmlns:p14="http://schemas.microsoft.com/office/powerpoint/2010/main" val="190293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p:txBody>
          <a:bodyPr/>
          <a:lstStyle/>
          <a:p>
            <a:r>
              <a:rPr lang="en-US" dirty="0"/>
              <a:t>Casting does not change the actual object type. Only the reference type gets changed.</a:t>
            </a:r>
          </a:p>
          <a:p>
            <a:r>
              <a:rPr lang="en-US" dirty="0"/>
              <a:t>Upcasting is always safe and never fails.</a:t>
            </a:r>
          </a:p>
          <a:p>
            <a:r>
              <a:rPr lang="en-US" dirty="0"/>
              <a:t>Downcasting can risk throwing a </a:t>
            </a:r>
            <a:r>
              <a:rPr lang="en-US" dirty="0" err="1"/>
              <a:t>ClassCastException</a:t>
            </a:r>
            <a:r>
              <a:rPr lang="en-US" dirty="0"/>
              <a:t>, so the instanceof operator is used to check type before casting.</a:t>
            </a:r>
          </a:p>
        </p:txBody>
      </p:sp>
    </p:spTree>
    <p:extLst>
      <p:ext uri="{BB962C8B-B14F-4D97-AF65-F5344CB8AC3E}">
        <p14:creationId xmlns:p14="http://schemas.microsoft.com/office/powerpoint/2010/main" val="4078448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instanceof Operator</a:t>
            </a:r>
          </a:p>
        </p:txBody>
      </p:sp>
      <p:sp>
        <p:nvSpPr>
          <p:cNvPr id="3" name="Content Placeholder 2"/>
          <p:cNvSpPr>
            <a:spLocks noGrp="1"/>
          </p:cNvSpPr>
          <p:nvPr>
            <p:ph idx="1"/>
          </p:nvPr>
        </p:nvSpPr>
        <p:spPr/>
        <p:txBody>
          <a:bodyPr/>
          <a:lstStyle/>
          <a:p>
            <a:r>
              <a:rPr lang="en-US" dirty="0"/>
              <a:t>Like &amp;&amp; and ||, instanceof is a </a:t>
            </a:r>
            <a:r>
              <a:rPr lang="en-US" dirty="0" err="1"/>
              <a:t>boolean</a:t>
            </a:r>
            <a:r>
              <a:rPr lang="en-US" dirty="0"/>
              <a:t> operator that requires two operands.</a:t>
            </a:r>
          </a:p>
          <a:p>
            <a:pPr algn="ctr"/>
            <a:r>
              <a:rPr lang="en-US" i="1" dirty="0"/>
              <a:t>object </a:t>
            </a:r>
            <a:r>
              <a:rPr lang="en-US" b="1" dirty="0"/>
              <a:t>instanceof </a:t>
            </a:r>
            <a:r>
              <a:rPr lang="en-US" i="1" dirty="0"/>
              <a:t>class</a:t>
            </a:r>
          </a:p>
          <a:p>
            <a:r>
              <a:rPr lang="en-US" dirty="0"/>
              <a:t>If </a:t>
            </a:r>
            <a:r>
              <a:rPr lang="en-US" i="1" dirty="0"/>
              <a:t>object </a:t>
            </a:r>
            <a:r>
              <a:rPr lang="en-US" dirty="0"/>
              <a:t>belongs to or is derived from </a:t>
            </a:r>
            <a:r>
              <a:rPr lang="en-US" i="1" dirty="0"/>
              <a:t>class </a:t>
            </a:r>
            <a:r>
              <a:rPr lang="en-US" dirty="0"/>
              <a:t>, then instanceof returns true , otherwise instanceof returns false.</a:t>
            </a:r>
          </a:p>
          <a:p>
            <a:r>
              <a:rPr lang="en-US" dirty="0"/>
              <a:t>For example,</a:t>
            </a:r>
          </a:p>
          <a:p>
            <a:pPr lvl="2"/>
            <a:r>
              <a:rPr lang="en-US" dirty="0"/>
              <a:t>Play </a:t>
            </a:r>
            <a:r>
              <a:rPr lang="en-US" dirty="0" err="1"/>
              <a:t>play</a:t>
            </a:r>
            <a:r>
              <a:rPr lang="en-US" dirty="0"/>
              <a:t> = new Play();</a:t>
            </a:r>
          </a:p>
          <a:p>
            <a:pPr lvl="2"/>
            <a:r>
              <a:rPr lang="en-US" dirty="0"/>
              <a:t>Musical </a:t>
            </a:r>
            <a:r>
              <a:rPr lang="en-US" dirty="0" err="1"/>
              <a:t>musical</a:t>
            </a:r>
            <a:r>
              <a:rPr lang="en-US" dirty="0"/>
              <a:t> = new Musical();</a:t>
            </a:r>
          </a:p>
          <a:p>
            <a:pPr lvl="2"/>
            <a:r>
              <a:rPr lang="en-US" dirty="0"/>
              <a:t>Film </a:t>
            </a:r>
            <a:r>
              <a:rPr lang="en-US" dirty="0" err="1"/>
              <a:t>film</a:t>
            </a:r>
            <a:r>
              <a:rPr lang="en-US" dirty="0"/>
              <a:t> = new Film();</a:t>
            </a:r>
          </a:p>
        </p:txBody>
      </p:sp>
    </p:spTree>
    <p:extLst>
      <p:ext uri="{BB962C8B-B14F-4D97-AF65-F5344CB8AC3E}">
        <p14:creationId xmlns:p14="http://schemas.microsoft.com/office/powerpoint/2010/main" val="2887350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p:txBody>
          <a:bodyPr/>
          <a:lstStyle/>
          <a:p>
            <a:r>
              <a:rPr lang="en-US" dirty="0"/>
              <a:t>Then,</a:t>
            </a:r>
          </a:p>
          <a:p>
            <a:pPr lvl="2"/>
            <a:r>
              <a:rPr lang="en-US" dirty="0"/>
              <a:t>film instanceof Film returns true,</a:t>
            </a:r>
          </a:p>
          <a:p>
            <a:pPr lvl="2"/>
            <a:r>
              <a:rPr lang="en-US" dirty="0"/>
              <a:t>film instanceof Production returns true,</a:t>
            </a:r>
          </a:p>
          <a:p>
            <a:pPr lvl="2"/>
            <a:r>
              <a:rPr lang="en-US" dirty="0"/>
              <a:t>musical instanceof Play returns true,</a:t>
            </a:r>
          </a:p>
          <a:p>
            <a:pPr lvl="2"/>
            <a:r>
              <a:rPr lang="en-US" dirty="0"/>
              <a:t>musical instanceof Film returns false, </a:t>
            </a:r>
            <a:r>
              <a:rPr lang="en-US" sz="2400" dirty="0"/>
              <a:t>and</a:t>
            </a:r>
          </a:p>
          <a:p>
            <a:pPr lvl="2"/>
            <a:r>
              <a:rPr lang="en-US" dirty="0"/>
              <a:t>musical instanceof Production returns true.</a:t>
            </a:r>
          </a:p>
          <a:p>
            <a:pPr marL="914400" lvl="2" indent="0">
              <a:buNone/>
            </a:pPr>
            <a:endParaRPr lang="en-US" dirty="0"/>
          </a:p>
          <a:p>
            <a:pPr marL="228600" lvl="2">
              <a:spcBef>
                <a:spcPts val="1000"/>
              </a:spcBef>
            </a:pPr>
            <a:r>
              <a:rPr lang="en-US" sz="2800" dirty="0"/>
              <a:t>The instanceof operator can help a programmer to avoid casting errors.</a:t>
            </a:r>
          </a:p>
        </p:txBody>
      </p:sp>
    </p:spTree>
    <p:extLst>
      <p:ext uri="{BB962C8B-B14F-4D97-AF65-F5344CB8AC3E}">
        <p14:creationId xmlns:p14="http://schemas.microsoft.com/office/powerpoint/2010/main" val="1098993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Everything inherits: The Object Class</a:t>
            </a:r>
          </a:p>
        </p:txBody>
      </p:sp>
      <p:sp>
        <p:nvSpPr>
          <p:cNvPr id="3" name="Content Placeholder 2"/>
          <p:cNvSpPr>
            <a:spLocks noGrp="1"/>
          </p:cNvSpPr>
          <p:nvPr>
            <p:ph idx="1"/>
          </p:nvPr>
        </p:nvSpPr>
        <p:spPr>
          <a:xfrm>
            <a:off x="838199" y="1825625"/>
            <a:ext cx="10661073" cy="4351338"/>
          </a:xfrm>
        </p:spPr>
        <p:txBody>
          <a:bodyPr>
            <a:normAutofit/>
          </a:bodyPr>
          <a:lstStyle/>
          <a:p>
            <a:r>
              <a:rPr lang="en-US" dirty="0"/>
              <a:t>The package </a:t>
            </a:r>
            <a:r>
              <a:rPr lang="en-US" dirty="0" err="1"/>
              <a:t>java.lang</a:t>
            </a:r>
            <a:r>
              <a:rPr lang="en-US" dirty="0"/>
              <a:t> , which is automatically imported into every application, contains Java’s Object class. That’s Object with an uppercase O.</a:t>
            </a:r>
          </a:p>
          <a:p>
            <a:r>
              <a:rPr lang="en-US" dirty="0"/>
              <a:t>Every class is a subclass of Object. Every class is derived from Object.</a:t>
            </a:r>
          </a:p>
          <a:p>
            <a:r>
              <a:rPr lang="en-US" dirty="0"/>
              <a:t>Every class extends Object. Math, String , and Scanner all extend Object. Play , Film , Musical ,Remote , and </a:t>
            </a:r>
            <a:r>
              <a:rPr lang="en-US" dirty="0" err="1"/>
              <a:t>DirectRemote</a:t>
            </a:r>
            <a:r>
              <a:rPr lang="en-US" dirty="0"/>
              <a:t> also extend Object. Film </a:t>
            </a:r>
            <a:r>
              <a:rPr lang="en-US" i="1" dirty="0"/>
              <a:t>is-an </a:t>
            </a:r>
            <a:r>
              <a:rPr lang="en-US" dirty="0"/>
              <a:t>Object; Play </a:t>
            </a:r>
            <a:r>
              <a:rPr lang="en-US" i="1" dirty="0"/>
              <a:t>is-an </a:t>
            </a:r>
            <a:r>
              <a:rPr lang="en-US" dirty="0"/>
              <a:t>Object . There is no escape; everything </a:t>
            </a:r>
            <a:r>
              <a:rPr lang="en-US" i="1" dirty="0"/>
              <a:t>is-an </a:t>
            </a:r>
            <a:r>
              <a:rPr lang="en-US" dirty="0"/>
              <a:t>Object . Object is the mother of all classes.</a:t>
            </a:r>
          </a:p>
          <a:p>
            <a:r>
              <a:rPr lang="en-US" dirty="0"/>
              <a:t>Being a descendent of Object brings several familial privileges.</a:t>
            </a:r>
          </a:p>
        </p:txBody>
      </p:sp>
    </p:spTree>
    <p:extLst>
      <p:ext uri="{BB962C8B-B14F-4D97-AF65-F5344CB8AC3E}">
        <p14:creationId xmlns:p14="http://schemas.microsoft.com/office/powerpoint/2010/main" val="3867670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p:txBody>
          <a:bodyPr>
            <a:normAutofit/>
          </a:bodyPr>
          <a:lstStyle/>
          <a:p>
            <a:r>
              <a:rPr lang="en-US" dirty="0"/>
              <a:t>Every class inherits methods</a:t>
            </a:r>
          </a:p>
          <a:p>
            <a:pPr lvl="2"/>
            <a:r>
              <a:rPr lang="en-US" dirty="0"/>
              <a:t>public </a:t>
            </a:r>
            <a:r>
              <a:rPr lang="en-US" dirty="0" err="1"/>
              <a:t>boolean</a:t>
            </a:r>
            <a:r>
              <a:rPr lang="en-US" dirty="0"/>
              <a:t> equals(Object object) , and</a:t>
            </a:r>
          </a:p>
          <a:p>
            <a:pPr lvl="2"/>
            <a:r>
              <a:rPr lang="en-US" dirty="0"/>
              <a:t>public String </a:t>
            </a:r>
            <a:r>
              <a:rPr lang="en-US" dirty="0" err="1"/>
              <a:t>toString</a:t>
            </a:r>
            <a:r>
              <a:rPr lang="en-US" dirty="0"/>
              <a:t>()</a:t>
            </a:r>
          </a:p>
          <a:p>
            <a:pPr lvl="1"/>
            <a:r>
              <a:rPr lang="en-US" dirty="0"/>
              <a:t>from Object .</a:t>
            </a:r>
          </a:p>
          <a:p>
            <a:r>
              <a:rPr lang="en-US" dirty="0"/>
              <a:t>Because every class extends Object , every class can be </a:t>
            </a:r>
            <a:r>
              <a:rPr lang="en-US" dirty="0" err="1"/>
              <a:t>upcast</a:t>
            </a:r>
            <a:r>
              <a:rPr lang="en-US" dirty="0"/>
              <a:t> to Object .</a:t>
            </a:r>
          </a:p>
          <a:p>
            <a:r>
              <a:rPr lang="en-US" dirty="0"/>
              <a:t>For example,</a:t>
            </a:r>
          </a:p>
          <a:p>
            <a:pPr lvl="2"/>
            <a:r>
              <a:rPr lang="en-US" dirty="0"/>
              <a:t>Object remote = new Remote();</a:t>
            </a:r>
          </a:p>
          <a:p>
            <a:pPr lvl="2"/>
            <a:r>
              <a:rPr lang="en-US" dirty="0"/>
              <a:t>Object film = new Film();</a:t>
            </a:r>
          </a:p>
          <a:p>
            <a:pPr marL="228600" lvl="2">
              <a:spcBef>
                <a:spcPts val="1000"/>
              </a:spcBef>
            </a:pPr>
            <a:r>
              <a:rPr lang="en-US" sz="2800" dirty="0" err="1"/>
              <a:t>Overridding</a:t>
            </a:r>
            <a:r>
              <a:rPr lang="en-US" sz="2800" dirty="0"/>
              <a:t> the equals(Object object) &amp; </a:t>
            </a:r>
            <a:r>
              <a:rPr lang="en-US" sz="2800" dirty="0" err="1"/>
              <a:t>toString</a:t>
            </a:r>
            <a:r>
              <a:rPr lang="en-US" sz="2800" dirty="0"/>
              <a:t>() methods</a:t>
            </a:r>
          </a:p>
        </p:txBody>
      </p:sp>
    </p:spTree>
    <p:extLst>
      <p:ext uri="{BB962C8B-B14F-4D97-AF65-F5344CB8AC3E}">
        <p14:creationId xmlns:p14="http://schemas.microsoft.com/office/powerpoint/2010/main" val="748256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sp>
        <p:nvSpPr>
          <p:cNvPr id="3" name="Content Placeholder 2"/>
          <p:cNvSpPr>
            <a:spLocks noGrp="1"/>
          </p:cNvSpPr>
          <p:nvPr>
            <p:ph idx="1"/>
          </p:nvPr>
        </p:nvSpPr>
        <p:spPr/>
        <p:txBody>
          <a:bodyPr>
            <a:normAutofit fontScale="92500" lnSpcReduction="20000"/>
          </a:bodyPr>
          <a:lstStyle/>
          <a:p>
            <a:r>
              <a:rPr lang="en-US" dirty="0"/>
              <a:t>The English word </a:t>
            </a:r>
            <a:r>
              <a:rPr lang="en-US" i="1" dirty="0"/>
              <a:t>interface </a:t>
            </a:r>
            <a:r>
              <a:rPr lang="en-US" dirty="0"/>
              <a:t>can mean anything from the buttons on a TV to the public methods of a class. However, in Java, the term </a:t>
            </a:r>
            <a:r>
              <a:rPr lang="en-US" i="1" dirty="0"/>
              <a:t>interface </a:t>
            </a:r>
            <a:r>
              <a:rPr lang="en-US" dirty="0"/>
              <a:t>has a very specific meaning.</a:t>
            </a:r>
          </a:p>
          <a:p>
            <a:pPr lvl="1"/>
            <a:r>
              <a:rPr lang="en-US" dirty="0"/>
              <a:t>An </a:t>
            </a:r>
            <a:r>
              <a:rPr lang="en-US" i="1" dirty="0"/>
              <a:t>interface </a:t>
            </a:r>
            <a:r>
              <a:rPr lang="en-US" dirty="0"/>
              <a:t>is a named collection of </a:t>
            </a:r>
            <a:r>
              <a:rPr lang="en-US" sz="2000" dirty="0"/>
              <a:t>static </a:t>
            </a:r>
            <a:r>
              <a:rPr lang="en-US" dirty="0"/>
              <a:t>constants and </a:t>
            </a:r>
            <a:r>
              <a:rPr lang="en-US" sz="2000" dirty="0"/>
              <a:t>abstract </a:t>
            </a:r>
            <a:r>
              <a:rPr lang="en-US" dirty="0"/>
              <a:t>methods. An interface specifies certain actions or behaviors of a class but not their implementations.</a:t>
            </a:r>
          </a:p>
          <a:p>
            <a:r>
              <a:rPr lang="en-US" dirty="0"/>
              <a:t>Unlike a class,</a:t>
            </a:r>
          </a:p>
          <a:p>
            <a:pPr lvl="1"/>
            <a:r>
              <a:rPr lang="en-US" dirty="0"/>
              <a:t>all methods of an interface are </a:t>
            </a:r>
            <a:r>
              <a:rPr lang="en-US" sz="2000" dirty="0"/>
              <a:t>public </a:t>
            </a:r>
            <a:r>
              <a:rPr lang="en-US" dirty="0"/>
              <a:t>,</a:t>
            </a:r>
          </a:p>
          <a:p>
            <a:pPr lvl="1"/>
            <a:r>
              <a:rPr lang="en-US" dirty="0"/>
              <a:t>all methods of an interface are </a:t>
            </a:r>
            <a:r>
              <a:rPr lang="en-US" sz="2000" dirty="0"/>
              <a:t>abstract </a:t>
            </a:r>
            <a:r>
              <a:rPr lang="en-US" dirty="0"/>
              <a:t>, that is, there are no implementations at all,</a:t>
            </a:r>
          </a:p>
          <a:p>
            <a:pPr lvl="1"/>
            <a:r>
              <a:rPr lang="en-US" dirty="0"/>
              <a:t>an interface has no instance variables.</a:t>
            </a:r>
          </a:p>
          <a:p>
            <a:r>
              <a:rPr lang="en-US" dirty="0"/>
              <a:t>Like an </a:t>
            </a:r>
            <a:r>
              <a:rPr lang="en-US" sz="2400" dirty="0"/>
              <a:t>abstract </a:t>
            </a:r>
            <a:r>
              <a:rPr lang="en-US" dirty="0"/>
              <a:t>class, an interface cannot be instantiated. In contrast to an </a:t>
            </a:r>
            <a:r>
              <a:rPr lang="en-US" sz="2400" dirty="0"/>
              <a:t>abstract </a:t>
            </a:r>
            <a:r>
              <a:rPr lang="en-US" dirty="0"/>
              <a:t>class, a class </a:t>
            </a:r>
            <a:r>
              <a:rPr lang="en-US" i="1" dirty="0"/>
              <a:t>does not extend </a:t>
            </a:r>
            <a:r>
              <a:rPr lang="en-US" dirty="0"/>
              <a:t>an interface. Instead, a class </a:t>
            </a:r>
            <a:r>
              <a:rPr lang="en-US" i="1" dirty="0"/>
              <a:t>implements </a:t>
            </a:r>
            <a:r>
              <a:rPr lang="en-US" dirty="0"/>
              <a:t>an interface.</a:t>
            </a:r>
          </a:p>
        </p:txBody>
      </p:sp>
    </p:spTree>
    <p:extLst>
      <p:ext uri="{BB962C8B-B14F-4D97-AF65-F5344CB8AC3E}">
        <p14:creationId xmlns:p14="http://schemas.microsoft.com/office/powerpoint/2010/main" val="3272427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p:txBody>
          <a:bodyPr>
            <a:normAutofit lnSpcReduction="10000"/>
          </a:bodyPr>
          <a:lstStyle/>
          <a:p>
            <a:r>
              <a:rPr lang="en-US" dirty="0"/>
              <a:t>An interface is a contract</a:t>
            </a:r>
          </a:p>
          <a:p>
            <a:pPr lvl="1"/>
            <a:r>
              <a:rPr lang="en-US" dirty="0"/>
              <a:t>A class that implements an interface must implement all the methods of the interface, or be tagged as abstract.</a:t>
            </a:r>
          </a:p>
          <a:p>
            <a:pPr lvl="1"/>
            <a:r>
              <a:rPr lang="en-US" dirty="0"/>
              <a:t>An interface provides a contract as well as a large dose of flexibility.</a:t>
            </a:r>
          </a:p>
          <a:p>
            <a:r>
              <a:rPr lang="en-US" dirty="0"/>
              <a:t>Difference b/w interface and abstract class</a:t>
            </a:r>
          </a:p>
          <a:p>
            <a:pPr lvl="1"/>
            <a:r>
              <a:rPr lang="en-US" dirty="0"/>
              <a:t>As we have stated, an </a:t>
            </a:r>
            <a:r>
              <a:rPr lang="en-US" i="1" dirty="0"/>
              <a:t>is-a </a:t>
            </a:r>
            <a:r>
              <a:rPr lang="en-US" dirty="0"/>
              <a:t>relationship should hold between an abstract class and any subclass. However, the </a:t>
            </a:r>
            <a:r>
              <a:rPr lang="en-US" i="1" dirty="0"/>
              <a:t>is-a </a:t>
            </a:r>
            <a:r>
              <a:rPr lang="en-US" dirty="0"/>
              <a:t>relationship between a parent and child class need not hold between an interface and an implementing class.</a:t>
            </a:r>
          </a:p>
          <a:p>
            <a:pPr lvl="1"/>
            <a:r>
              <a:rPr lang="en-US" dirty="0"/>
              <a:t>There is not necessarily any commonality among classes that implement a particular interface other than a shared collection of methods that each class must implement. On the other hand, classes that extend a particular abstract class usually share some instance variables and method implementations.</a:t>
            </a:r>
          </a:p>
        </p:txBody>
      </p:sp>
    </p:spTree>
    <p:extLst>
      <p:ext uri="{BB962C8B-B14F-4D97-AF65-F5344CB8AC3E}">
        <p14:creationId xmlns:p14="http://schemas.microsoft.com/office/powerpoint/2010/main" val="2464730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Inheritance makes it possible to build new classes from existing classes, thus facilitating the reuse of methods and data from one class in another. Moreover, inheritance allows data of one type to be treated as data of a more general type.</a:t>
            </a:r>
          </a:p>
          <a:p>
            <a:r>
              <a:rPr lang="en-US" i="1" dirty="0"/>
              <a:t>Inheritance </a:t>
            </a:r>
            <a:r>
              <a:rPr lang="en-US" dirty="0"/>
              <a:t>is the mechanism that allows us to reuse the attributes and methods of one class in the implementation of another class.</a:t>
            </a:r>
          </a:p>
          <a:p>
            <a:r>
              <a:rPr lang="en-US" dirty="0"/>
              <a:t>The child class can create its own attributes and methods as well as provide its own implementation of any method, new or inherited.</a:t>
            </a:r>
          </a:p>
        </p:txBody>
      </p:sp>
    </p:spTree>
    <p:extLst>
      <p:ext uri="{BB962C8B-B14F-4D97-AF65-F5344CB8AC3E}">
        <p14:creationId xmlns:p14="http://schemas.microsoft.com/office/powerpoint/2010/main" val="1614644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p:txBody>
          <a:bodyPr/>
          <a:lstStyle/>
          <a:p>
            <a:r>
              <a:rPr lang="en-US" dirty="0"/>
              <a:t>Classes that extend the same abstract class share instance variables and perhaps also some code, but classes that implement the same interface do not necessarily have anything in common except a collection of methods that each class must implement.</a:t>
            </a:r>
          </a:p>
          <a:p>
            <a:r>
              <a:rPr lang="en-US" dirty="0"/>
              <a:t>All </a:t>
            </a:r>
            <a:r>
              <a:rPr lang="en-US" b="1" dirty="0"/>
              <a:t>variables</a:t>
            </a:r>
            <a:r>
              <a:rPr lang="en-US" dirty="0"/>
              <a:t> declared inside </a:t>
            </a:r>
            <a:r>
              <a:rPr lang="en-US" b="1" dirty="0"/>
              <a:t>interface</a:t>
            </a:r>
            <a:r>
              <a:rPr lang="en-US" dirty="0"/>
              <a:t> are implicitly public static final </a:t>
            </a:r>
            <a:r>
              <a:rPr lang="en-US" b="1" dirty="0"/>
              <a:t>variables</a:t>
            </a:r>
            <a:r>
              <a:rPr lang="en-US" dirty="0"/>
              <a:t>(constants). All </a:t>
            </a:r>
            <a:r>
              <a:rPr lang="en-US" b="1" dirty="0"/>
              <a:t>methods</a:t>
            </a:r>
            <a:r>
              <a:rPr lang="en-US" dirty="0"/>
              <a:t> declared inside Java </a:t>
            </a:r>
            <a:r>
              <a:rPr lang="en-US" b="1" dirty="0"/>
              <a:t>Interfaces</a:t>
            </a:r>
            <a:r>
              <a:rPr lang="en-US" dirty="0"/>
              <a:t> are implicitly public and abstract, even if you don't use public or abstract keyword.</a:t>
            </a:r>
          </a:p>
        </p:txBody>
      </p:sp>
    </p:spTree>
    <p:extLst>
      <p:ext uri="{BB962C8B-B14F-4D97-AF65-F5344CB8AC3E}">
        <p14:creationId xmlns:p14="http://schemas.microsoft.com/office/powerpoint/2010/main" val="2523562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inheritance and interfaces</a:t>
            </a:r>
          </a:p>
        </p:txBody>
      </p:sp>
      <p:sp>
        <p:nvSpPr>
          <p:cNvPr id="3" name="Content Placeholder 2"/>
          <p:cNvSpPr>
            <a:spLocks noGrp="1"/>
          </p:cNvSpPr>
          <p:nvPr>
            <p:ph idx="1"/>
          </p:nvPr>
        </p:nvSpPr>
        <p:spPr/>
        <p:txBody>
          <a:bodyPr>
            <a:normAutofit lnSpcReduction="10000"/>
          </a:bodyPr>
          <a:lstStyle/>
          <a:p>
            <a:r>
              <a:rPr lang="en-US" dirty="0"/>
              <a:t>Some object-oriented languages such as C++ allow </a:t>
            </a:r>
            <a:r>
              <a:rPr lang="en-US" i="1" dirty="0"/>
              <a:t>multiple inheritance. </a:t>
            </a:r>
            <a:r>
              <a:rPr lang="en-US" dirty="0"/>
              <a:t>Multiple inheritance means that a subclass can inherit from more than one base class. The unrestricted use of multiple inheritance is a controversial feature with many complexities and pitfalls.</a:t>
            </a:r>
          </a:p>
          <a:p>
            <a:pPr lvl="1"/>
            <a:r>
              <a:rPr lang="en-US" dirty="0"/>
              <a:t>For example, suppose that class </a:t>
            </a:r>
            <a:r>
              <a:rPr lang="en-US" sz="2000" dirty="0"/>
              <a:t>A </a:t>
            </a:r>
            <a:r>
              <a:rPr lang="en-US" dirty="0"/>
              <a:t>implements a </a:t>
            </a:r>
            <a:r>
              <a:rPr lang="en-US" sz="2000" dirty="0"/>
              <a:t>display() </a:t>
            </a:r>
            <a:r>
              <a:rPr lang="en-US" dirty="0"/>
              <a:t>method and class </a:t>
            </a:r>
            <a:r>
              <a:rPr lang="en-US" sz="2000" dirty="0"/>
              <a:t>B </a:t>
            </a:r>
            <a:r>
              <a:rPr lang="en-US" dirty="0"/>
              <a:t>implements a different </a:t>
            </a:r>
            <a:r>
              <a:rPr lang="en-US" sz="2000" dirty="0"/>
              <a:t>display() </a:t>
            </a:r>
            <a:r>
              <a:rPr lang="en-US" dirty="0"/>
              <a:t>method. If class </a:t>
            </a:r>
            <a:r>
              <a:rPr lang="en-US" sz="2000" dirty="0"/>
              <a:t>C </a:t>
            </a:r>
            <a:r>
              <a:rPr lang="en-US" dirty="0"/>
              <a:t>extends both </a:t>
            </a:r>
            <a:r>
              <a:rPr lang="en-US" sz="2000" dirty="0"/>
              <a:t>A </a:t>
            </a:r>
            <a:r>
              <a:rPr lang="en-US" dirty="0"/>
              <a:t>and </a:t>
            </a:r>
            <a:r>
              <a:rPr lang="en-US" sz="2000" dirty="0"/>
              <a:t>B </a:t>
            </a:r>
            <a:r>
              <a:rPr lang="en-US" dirty="0"/>
              <a:t>but does not override </a:t>
            </a:r>
            <a:r>
              <a:rPr lang="en-US" sz="2000" dirty="0"/>
              <a:t>display() </a:t>
            </a:r>
            <a:r>
              <a:rPr lang="en-US" dirty="0"/>
              <a:t>, which </a:t>
            </a:r>
            <a:r>
              <a:rPr lang="en-US" sz="2000" dirty="0"/>
              <a:t>display() </a:t>
            </a:r>
            <a:r>
              <a:rPr lang="en-US" dirty="0"/>
              <a:t>method does </a:t>
            </a:r>
            <a:r>
              <a:rPr lang="en-US" sz="2000" dirty="0"/>
              <a:t>C </a:t>
            </a:r>
            <a:r>
              <a:rPr lang="en-US" dirty="0"/>
              <a:t>inherit? There is no clear answer.</a:t>
            </a:r>
            <a:endParaRPr lang="en-US" i="1" dirty="0"/>
          </a:p>
          <a:p>
            <a:r>
              <a:rPr lang="en-US" dirty="0"/>
              <a:t>Java Does not support multiple inheritance</a:t>
            </a:r>
          </a:p>
          <a:p>
            <a:pPr lvl="1"/>
            <a:r>
              <a:rPr lang="en-US" dirty="0"/>
              <a:t>A subclass cannot inherit from two different base classes.</a:t>
            </a:r>
          </a:p>
          <a:p>
            <a:pPr lvl="1"/>
            <a:r>
              <a:rPr lang="en-US" dirty="0"/>
              <a:t>A class may extend one class as well as implement any number of interfaces.</a:t>
            </a:r>
          </a:p>
        </p:txBody>
      </p:sp>
    </p:spTree>
    <p:extLst>
      <p:ext uri="{BB962C8B-B14F-4D97-AF65-F5344CB8AC3E}">
        <p14:creationId xmlns:p14="http://schemas.microsoft.com/office/powerpoint/2010/main" val="4000205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Upcasting to an interface</a:t>
            </a:r>
          </a:p>
        </p:txBody>
      </p:sp>
      <p:sp>
        <p:nvSpPr>
          <p:cNvPr id="3" name="Content Placeholder 2"/>
          <p:cNvSpPr>
            <a:spLocks noGrp="1"/>
          </p:cNvSpPr>
          <p:nvPr>
            <p:ph idx="1"/>
          </p:nvPr>
        </p:nvSpPr>
        <p:spPr/>
        <p:txBody>
          <a:bodyPr/>
          <a:lstStyle/>
          <a:p>
            <a:r>
              <a:rPr lang="en-US" dirty="0"/>
              <a:t>The real power of an interface lies in </a:t>
            </a:r>
            <a:r>
              <a:rPr lang="en-US" dirty="0" err="1"/>
              <a:t>upcasting</a:t>
            </a:r>
            <a:r>
              <a:rPr lang="en-US" dirty="0"/>
              <a:t>.</a:t>
            </a:r>
          </a:p>
          <a:p>
            <a:r>
              <a:rPr lang="en-US" dirty="0"/>
              <a:t>A derived class can be </a:t>
            </a:r>
            <a:r>
              <a:rPr lang="en-US" dirty="0" err="1"/>
              <a:t>upcast</a:t>
            </a:r>
            <a:r>
              <a:rPr lang="en-US" dirty="0"/>
              <a:t> to any one of its interfaces.</a:t>
            </a:r>
          </a:p>
          <a:p>
            <a:r>
              <a:rPr lang="en-US" dirty="0"/>
              <a:t>For example, In particular, the Circle, Square , and Triangle objects of can be </a:t>
            </a:r>
            <a:r>
              <a:rPr lang="en-US" dirty="0" err="1"/>
              <a:t>upcast</a:t>
            </a:r>
            <a:r>
              <a:rPr lang="en-US" dirty="0"/>
              <a:t> to Geometry. So, for example, a single array can store </a:t>
            </a:r>
            <a:r>
              <a:rPr lang="en-US" i="1" dirty="0"/>
              <a:t>any </a:t>
            </a:r>
            <a:r>
              <a:rPr lang="en-US" dirty="0"/>
              <a:t>object that implements Geometry.</a:t>
            </a:r>
          </a:p>
        </p:txBody>
      </p:sp>
    </p:spTree>
    <p:extLst>
      <p:ext uri="{BB962C8B-B14F-4D97-AF65-F5344CB8AC3E}">
        <p14:creationId xmlns:p14="http://schemas.microsoft.com/office/powerpoint/2010/main" val="2908062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Comparable interface</a:t>
            </a:r>
          </a:p>
        </p:txBody>
      </p:sp>
      <p:sp>
        <p:nvSpPr>
          <p:cNvPr id="3" name="Content Placeholder 2"/>
          <p:cNvSpPr>
            <a:spLocks noGrp="1"/>
          </p:cNvSpPr>
          <p:nvPr>
            <p:ph idx="1"/>
          </p:nvPr>
        </p:nvSpPr>
        <p:spPr/>
        <p:txBody>
          <a:bodyPr>
            <a:normAutofit fontScale="92500" lnSpcReduction="20000"/>
          </a:bodyPr>
          <a:lstStyle/>
          <a:p>
            <a:r>
              <a:rPr lang="en-US" dirty="0"/>
              <a:t>As Java provides a plethora of ready-made classes, Java also provides a large number of ready-made interfaces. Among one of the most useful Java-supplied interfaces is the Comparable interface. Comparable is an interface with just one method, </a:t>
            </a:r>
            <a:r>
              <a:rPr lang="en-US" dirty="0" err="1"/>
              <a:t>compareTo</a:t>
            </a:r>
            <a:r>
              <a:rPr lang="en-US" dirty="0"/>
              <a:t>(...) :</a:t>
            </a:r>
          </a:p>
          <a:p>
            <a:pPr lvl="2"/>
            <a:r>
              <a:rPr lang="en-US" dirty="0"/>
              <a:t>public interface Comparable</a:t>
            </a:r>
          </a:p>
          <a:p>
            <a:pPr lvl="3"/>
            <a:r>
              <a:rPr lang="en-US" dirty="0"/>
              <a:t>{</a:t>
            </a:r>
          </a:p>
          <a:p>
            <a:pPr lvl="4"/>
            <a:r>
              <a:rPr lang="en-US" dirty="0" err="1"/>
              <a:t>int</a:t>
            </a:r>
            <a:r>
              <a:rPr lang="en-US" dirty="0"/>
              <a:t> </a:t>
            </a:r>
            <a:r>
              <a:rPr lang="en-US" dirty="0" err="1"/>
              <a:t>compareTo</a:t>
            </a:r>
            <a:r>
              <a:rPr lang="en-US" dirty="0"/>
              <a:t>(Object o);</a:t>
            </a:r>
          </a:p>
          <a:p>
            <a:pPr lvl="3"/>
            <a:r>
              <a:rPr lang="en-US" dirty="0"/>
              <a:t>}</a:t>
            </a:r>
          </a:p>
          <a:p>
            <a:r>
              <a:rPr lang="en-US" dirty="0"/>
              <a:t>In practice, </a:t>
            </a:r>
            <a:r>
              <a:rPr lang="en-US" sz="2400" dirty="0" err="1"/>
              <a:t>compareTo</a:t>
            </a:r>
            <a:r>
              <a:rPr lang="en-US" sz="2400" dirty="0"/>
              <a:t>(...) </a:t>
            </a:r>
            <a:r>
              <a:rPr lang="en-US" dirty="0"/>
              <a:t>is </a:t>
            </a:r>
            <a:r>
              <a:rPr lang="en-US" i="1" dirty="0"/>
              <a:t>usually </a:t>
            </a:r>
            <a:r>
              <a:rPr lang="en-US" dirty="0"/>
              <a:t>implemented so that</a:t>
            </a:r>
          </a:p>
          <a:p>
            <a:pPr lvl="2"/>
            <a:r>
              <a:rPr lang="en-US" dirty="0" err="1"/>
              <a:t>a.CompareTo</a:t>
            </a:r>
            <a:r>
              <a:rPr lang="en-US" dirty="0"/>
              <a:t>(b)  −1 </a:t>
            </a:r>
            <a:r>
              <a:rPr lang="en-US" sz="2400" dirty="0"/>
              <a:t>if </a:t>
            </a:r>
            <a:r>
              <a:rPr lang="en-US" dirty="0"/>
              <a:t>a </a:t>
            </a:r>
            <a:r>
              <a:rPr lang="en-US" sz="2400" dirty="0"/>
              <a:t>is less than </a:t>
            </a:r>
            <a:r>
              <a:rPr lang="en-US" dirty="0"/>
              <a:t>b ,</a:t>
            </a:r>
          </a:p>
          <a:p>
            <a:pPr lvl="2"/>
            <a:r>
              <a:rPr lang="en-US" dirty="0" err="1"/>
              <a:t>a.CompareTo</a:t>
            </a:r>
            <a:r>
              <a:rPr lang="en-US" dirty="0"/>
              <a:t>(b)  0 </a:t>
            </a:r>
            <a:r>
              <a:rPr lang="en-US" sz="2400" dirty="0"/>
              <a:t>if </a:t>
            </a:r>
            <a:r>
              <a:rPr lang="en-US" dirty="0"/>
              <a:t>a </a:t>
            </a:r>
            <a:r>
              <a:rPr lang="en-US" sz="2400" dirty="0"/>
              <a:t>equals </a:t>
            </a:r>
            <a:r>
              <a:rPr lang="en-US" dirty="0"/>
              <a:t>b , </a:t>
            </a:r>
            <a:r>
              <a:rPr lang="en-US" sz="2400" dirty="0"/>
              <a:t>and</a:t>
            </a:r>
          </a:p>
          <a:p>
            <a:pPr lvl="2"/>
            <a:r>
              <a:rPr lang="en-US" dirty="0" err="1"/>
              <a:t>a.CompareTo</a:t>
            </a:r>
            <a:r>
              <a:rPr lang="en-US" dirty="0"/>
              <a:t>(b)  1 </a:t>
            </a:r>
            <a:r>
              <a:rPr lang="en-US" sz="2400" dirty="0"/>
              <a:t>if </a:t>
            </a:r>
            <a:r>
              <a:rPr lang="en-US" dirty="0"/>
              <a:t>a </a:t>
            </a:r>
            <a:r>
              <a:rPr lang="en-US" sz="2400" dirty="0"/>
              <a:t>is greater than </a:t>
            </a:r>
            <a:r>
              <a:rPr lang="en-US" dirty="0"/>
              <a:t>b .</a:t>
            </a:r>
          </a:p>
          <a:p>
            <a:r>
              <a:rPr lang="en-US" dirty="0"/>
              <a:t>A class that implements </a:t>
            </a:r>
            <a:r>
              <a:rPr lang="en-US" sz="2400" dirty="0"/>
              <a:t>Comparable </a:t>
            </a:r>
            <a:r>
              <a:rPr lang="en-US" dirty="0"/>
              <a:t>is advertising to its clients that its objects can be “compared.”</a:t>
            </a:r>
          </a:p>
        </p:txBody>
      </p:sp>
    </p:spTree>
    <p:extLst>
      <p:ext uri="{BB962C8B-B14F-4D97-AF65-F5344CB8AC3E}">
        <p14:creationId xmlns:p14="http://schemas.microsoft.com/office/powerpoint/2010/main" val="2228949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 and has a relationship</a:t>
            </a:r>
          </a:p>
        </p:txBody>
      </p:sp>
      <p:sp>
        <p:nvSpPr>
          <p:cNvPr id="3" name="Content Placeholder 2"/>
          <p:cNvSpPr>
            <a:spLocks noGrp="1"/>
          </p:cNvSpPr>
          <p:nvPr>
            <p:ph idx="1"/>
          </p:nvPr>
        </p:nvSpPr>
        <p:spPr/>
        <p:txBody>
          <a:bodyPr/>
          <a:lstStyle/>
          <a:p>
            <a:r>
              <a:rPr lang="en-US" dirty="0"/>
              <a:t>Inheritance, as you know, is characterized by an </a:t>
            </a:r>
            <a:r>
              <a:rPr lang="en-US" i="1" dirty="0"/>
              <a:t>is-a </a:t>
            </a:r>
            <a:r>
              <a:rPr lang="en-US" dirty="0"/>
              <a:t>relationship:</a:t>
            </a:r>
          </a:p>
          <a:p>
            <a:pPr lvl="1"/>
            <a:r>
              <a:rPr lang="en-US" dirty="0"/>
              <a:t>a Square </a:t>
            </a:r>
            <a:r>
              <a:rPr lang="en-US" i="1" dirty="0"/>
              <a:t>is-a </a:t>
            </a:r>
            <a:r>
              <a:rPr lang="en-US" dirty="0"/>
              <a:t>Shape ,</a:t>
            </a:r>
          </a:p>
          <a:p>
            <a:pPr lvl="1"/>
            <a:r>
              <a:rPr lang="en-US" dirty="0"/>
              <a:t>a </a:t>
            </a:r>
            <a:r>
              <a:rPr lang="en-US" dirty="0" err="1"/>
              <a:t>RightTriangle</a:t>
            </a:r>
            <a:r>
              <a:rPr lang="en-US" dirty="0"/>
              <a:t> </a:t>
            </a:r>
            <a:r>
              <a:rPr lang="en-US" i="1" dirty="0"/>
              <a:t>is-a </a:t>
            </a:r>
            <a:r>
              <a:rPr lang="en-US" dirty="0"/>
              <a:t>Shape ,</a:t>
            </a:r>
          </a:p>
          <a:p>
            <a:pPr lvl="1"/>
            <a:r>
              <a:rPr lang="en-US" dirty="0"/>
              <a:t>a Film </a:t>
            </a:r>
            <a:r>
              <a:rPr lang="en-US" i="1" dirty="0"/>
              <a:t>is-a </a:t>
            </a:r>
            <a:r>
              <a:rPr lang="en-US" dirty="0"/>
              <a:t>Production ,</a:t>
            </a:r>
          </a:p>
          <a:p>
            <a:pPr lvl="1"/>
            <a:r>
              <a:rPr lang="en-US" dirty="0"/>
              <a:t>a Dog </a:t>
            </a:r>
            <a:r>
              <a:rPr lang="en-US" i="1" dirty="0"/>
              <a:t>is-an </a:t>
            </a:r>
            <a:r>
              <a:rPr lang="en-US" dirty="0"/>
              <a:t>Animal , and</a:t>
            </a:r>
          </a:p>
          <a:p>
            <a:pPr lvl="1"/>
            <a:r>
              <a:rPr lang="en-US" dirty="0"/>
              <a:t>a Bloodhound </a:t>
            </a:r>
            <a:r>
              <a:rPr lang="en-US" i="1" dirty="0"/>
              <a:t>is-a </a:t>
            </a:r>
            <a:r>
              <a:rPr lang="en-US" dirty="0"/>
              <a:t>Dog .</a:t>
            </a:r>
          </a:p>
          <a:p>
            <a:pPr lvl="1"/>
            <a:endParaRPr lang="en-US" dirty="0"/>
          </a:p>
        </p:txBody>
      </p:sp>
    </p:spTree>
    <p:extLst>
      <p:ext uri="{BB962C8B-B14F-4D97-AF65-F5344CB8AC3E}">
        <p14:creationId xmlns:p14="http://schemas.microsoft.com/office/powerpoint/2010/main" val="3591672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p:txBody>
          <a:bodyPr/>
          <a:lstStyle/>
          <a:p>
            <a:r>
              <a:rPr lang="en-US" dirty="0"/>
              <a:t>A person is </a:t>
            </a:r>
            <a:r>
              <a:rPr lang="en-US" i="1" dirty="0"/>
              <a:t>not </a:t>
            </a:r>
            <a:r>
              <a:rPr lang="en-US" dirty="0"/>
              <a:t>a </a:t>
            </a:r>
            <a:r>
              <a:rPr lang="en-US" dirty="0" err="1"/>
              <a:t>BankAccount</a:t>
            </a:r>
            <a:r>
              <a:rPr lang="en-US" dirty="0"/>
              <a:t> and a </a:t>
            </a:r>
            <a:r>
              <a:rPr lang="en-US" dirty="0" err="1"/>
              <a:t>BankAccount</a:t>
            </a:r>
            <a:r>
              <a:rPr lang="en-US" dirty="0"/>
              <a:t> is </a:t>
            </a:r>
            <a:r>
              <a:rPr lang="en-US" i="1" dirty="0"/>
              <a:t>not </a:t>
            </a:r>
            <a:r>
              <a:rPr lang="en-US" dirty="0"/>
              <a:t>a Person . There is no apparent or logical reason to consider a Person a type of </a:t>
            </a:r>
            <a:r>
              <a:rPr lang="en-US" dirty="0" err="1"/>
              <a:t>BankAccount</a:t>
            </a:r>
            <a:r>
              <a:rPr lang="en-US" dirty="0"/>
              <a:t> or vice versa. Inheritance is not a good fit.</a:t>
            </a:r>
          </a:p>
          <a:p>
            <a:endParaRPr lang="en-US" dirty="0"/>
          </a:p>
        </p:txBody>
      </p:sp>
      <p:pic>
        <p:nvPicPr>
          <p:cNvPr id="4" name="Picture 3"/>
          <p:cNvPicPr>
            <a:picLocks noChangeAspect="1"/>
          </p:cNvPicPr>
          <p:nvPr/>
        </p:nvPicPr>
        <p:blipFill>
          <a:blip r:embed="rId2"/>
          <a:stretch>
            <a:fillRect/>
          </a:stretch>
        </p:blipFill>
        <p:spPr>
          <a:xfrm>
            <a:off x="2029258" y="3466594"/>
            <a:ext cx="7699229" cy="2393878"/>
          </a:xfrm>
          <a:prstGeom prst="rect">
            <a:avLst/>
          </a:prstGeom>
        </p:spPr>
      </p:pic>
    </p:spTree>
    <p:extLst>
      <p:ext uri="{BB962C8B-B14F-4D97-AF65-F5344CB8AC3E}">
        <p14:creationId xmlns:p14="http://schemas.microsoft.com/office/powerpoint/2010/main" val="3222362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p:txBody>
          <a:bodyPr/>
          <a:lstStyle/>
          <a:p>
            <a:pPr lvl="1"/>
            <a:r>
              <a:rPr lang="en-US" dirty="0"/>
              <a:t>Suppose, however, that every Person possesses a </a:t>
            </a:r>
            <a:r>
              <a:rPr lang="en-US" dirty="0" err="1"/>
              <a:t>BankAccount</a:t>
            </a:r>
            <a:r>
              <a:rPr lang="en-US" dirty="0"/>
              <a:t> . You have already seen that one object may contain objects of another class.</a:t>
            </a:r>
          </a:p>
          <a:p>
            <a:pPr lvl="1"/>
            <a:r>
              <a:rPr lang="en-US" dirty="0"/>
              <a:t>In such a case, the relationship between the Person and the </a:t>
            </a:r>
            <a:r>
              <a:rPr lang="en-US" dirty="0" err="1"/>
              <a:t>BankAccount</a:t>
            </a:r>
            <a:r>
              <a:rPr lang="en-US" dirty="0"/>
              <a:t> classes is a </a:t>
            </a:r>
            <a:r>
              <a:rPr lang="en-US" i="1" dirty="0"/>
              <a:t>has-a </a:t>
            </a:r>
            <a:r>
              <a:rPr lang="en-US" dirty="0"/>
              <a:t>relationship. A Person </a:t>
            </a:r>
            <a:r>
              <a:rPr lang="en-US" i="1" dirty="0"/>
              <a:t>has-a </a:t>
            </a:r>
            <a:r>
              <a:rPr lang="en-US" dirty="0" err="1"/>
              <a:t>BankAccount</a:t>
            </a:r>
            <a:r>
              <a:rPr lang="en-US" dirty="0"/>
              <a:t> . And a Person class can be defined with a </a:t>
            </a:r>
            <a:r>
              <a:rPr lang="en-US" dirty="0" err="1"/>
              <a:t>BankAccount</a:t>
            </a:r>
            <a:r>
              <a:rPr lang="en-US" dirty="0"/>
              <a:t> attribute.</a:t>
            </a:r>
          </a:p>
          <a:p>
            <a:pPr lvl="1"/>
            <a:r>
              <a:rPr lang="en-US" dirty="0"/>
              <a:t>The relationship between Person and </a:t>
            </a:r>
            <a:r>
              <a:rPr lang="en-US" dirty="0" err="1"/>
              <a:t>BankAccount</a:t>
            </a:r>
            <a:r>
              <a:rPr lang="en-US" dirty="0"/>
              <a:t> is an example of </a:t>
            </a:r>
            <a:r>
              <a:rPr lang="en-US" i="1" dirty="0"/>
              <a:t>composition </a:t>
            </a:r>
            <a:r>
              <a:rPr lang="en-US" dirty="0"/>
              <a:t>—a relationship in which one object is composed of other objects.</a:t>
            </a:r>
          </a:p>
          <a:p>
            <a:endParaRPr lang="en-US" dirty="0"/>
          </a:p>
        </p:txBody>
      </p:sp>
      <p:pic>
        <p:nvPicPr>
          <p:cNvPr id="4" name="Picture 3"/>
          <p:cNvPicPr>
            <a:picLocks noChangeAspect="1"/>
          </p:cNvPicPr>
          <p:nvPr/>
        </p:nvPicPr>
        <p:blipFill>
          <a:blip r:embed="rId2"/>
          <a:stretch>
            <a:fillRect/>
          </a:stretch>
        </p:blipFill>
        <p:spPr>
          <a:xfrm>
            <a:off x="6691747" y="4305132"/>
            <a:ext cx="3446750" cy="1871831"/>
          </a:xfrm>
          <a:prstGeom prst="rect">
            <a:avLst/>
          </a:prstGeom>
        </p:spPr>
      </p:pic>
    </p:spTree>
    <p:extLst>
      <p:ext uri="{BB962C8B-B14F-4D97-AF65-F5344CB8AC3E}">
        <p14:creationId xmlns:p14="http://schemas.microsoft.com/office/powerpoint/2010/main" val="3268577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p:txBody>
          <a:bodyPr/>
          <a:lstStyle/>
          <a:p>
            <a:r>
              <a:rPr lang="en-US" dirty="0"/>
              <a:t>As an </a:t>
            </a:r>
            <a:r>
              <a:rPr lang="en-US" i="1" dirty="0"/>
              <a:t>is-a </a:t>
            </a:r>
            <a:r>
              <a:rPr lang="en-US" dirty="0"/>
              <a:t>relationship indicates inheritance, a </a:t>
            </a:r>
            <a:r>
              <a:rPr lang="en-US" i="1" dirty="0"/>
              <a:t>has-a </a:t>
            </a:r>
            <a:r>
              <a:rPr lang="en-US" dirty="0"/>
              <a:t>relationship signals composition.</a:t>
            </a:r>
          </a:p>
          <a:p>
            <a:r>
              <a:rPr lang="en-US" dirty="0"/>
              <a:t>Inheritance implies an extension of functionality and the ability to </a:t>
            </a:r>
            <a:r>
              <a:rPr lang="en-US" dirty="0" err="1"/>
              <a:t>upcast</a:t>
            </a:r>
            <a:r>
              <a:rPr lang="en-US" dirty="0"/>
              <a:t>; composition indicates ownership. Inheritance and composition are very different concepts; the two should not be confused.</a:t>
            </a:r>
          </a:p>
        </p:txBody>
      </p:sp>
    </p:spTree>
    <p:extLst>
      <p:ext uri="{BB962C8B-B14F-4D97-AF65-F5344CB8AC3E}">
        <p14:creationId xmlns:p14="http://schemas.microsoft.com/office/powerpoint/2010/main" val="1609892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Modifiers</a:t>
            </a:r>
          </a:p>
        </p:txBody>
      </p:sp>
      <p:sp>
        <p:nvSpPr>
          <p:cNvPr id="3" name="Content Placeholder 2"/>
          <p:cNvSpPr>
            <a:spLocks noGrp="1"/>
          </p:cNvSpPr>
          <p:nvPr>
            <p:ph idx="1"/>
          </p:nvPr>
        </p:nvSpPr>
        <p:spPr/>
        <p:txBody>
          <a:bodyPr/>
          <a:lstStyle/>
          <a:p>
            <a:r>
              <a:rPr lang="en-US" dirty="0"/>
              <a:t>A private variable or method is visible only to its defining class.</a:t>
            </a:r>
          </a:p>
          <a:p>
            <a:r>
              <a:rPr lang="en-US" dirty="0"/>
              <a:t>A public variable or method is visible to any class.</a:t>
            </a:r>
          </a:p>
          <a:p>
            <a:r>
              <a:rPr lang="en-US" dirty="0"/>
              <a:t>A protected variable or method is visible to its defining class and all its subclasses, as well as any other classes in the same package.</a:t>
            </a:r>
          </a:p>
        </p:txBody>
      </p:sp>
      <p:pic>
        <p:nvPicPr>
          <p:cNvPr id="4" name="Picture 3"/>
          <p:cNvPicPr>
            <a:picLocks noChangeAspect="1"/>
          </p:cNvPicPr>
          <p:nvPr/>
        </p:nvPicPr>
        <p:blipFill>
          <a:blip r:embed="rId2"/>
          <a:stretch>
            <a:fillRect/>
          </a:stretch>
        </p:blipFill>
        <p:spPr>
          <a:xfrm>
            <a:off x="2046857" y="3869387"/>
            <a:ext cx="8098286" cy="2307576"/>
          </a:xfrm>
          <a:prstGeom prst="rect">
            <a:avLst/>
          </a:prstGeom>
        </p:spPr>
      </p:pic>
    </p:spTree>
    <p:extLst>
      <p:ext uri="{BB962C8B-B14F-4D97-AF65-F5344CB8AC3E}">
        <p14:creationId xmlns:p14="http://schemas.microsoft.com/office/powerpoint/2010/main" val="383977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Subclasses</a:t>
            </a:r>
          </a:p>
        </p:txBody>
      </p:sp>
      <p:sp>
        <p:nvSpPr>
          <p:cNvPr id="3" name="Content Placeholder 2"/>
          <p:cNvSpPr>
            <a:spLocks noGrp="1"/>
          </p:cNvSpPr>
          <p:nvPr>
            <p:ph idx="1"/>
          </p:nvPr>
        </p:nvSpPr>
        <p:spPr/>
        <p:txBody>
          <a:bodyPr>
            <a:normAutofit lnSpcReduction="10000"/>
          </a:bodyPr>
          <a:lstStyle/>
          <a:p>
            <a:r>
              <a:rPr lang="en-US" dirty="0"/>
              <a:t>A subclass inherits all public and protected methods of a base class unless the subclass overrides a method, thus providing its own implementation.</a:t>
            </a:r>
          </a:p>
          <a:p>
            <a:r>
              <a:rPr lang="en-US" dirty="0"/>
              <a:t>A subclass does not inherit the constructors of the base class. The constructors of a base class are not considered constructors of a subclass.</a:t>
            </a:r>
          </a:p>
          <a:p>
            <a:r>
              <a:rPr lang="en-US" dirty="0"/>
              <a:t>A derived class inherits the data and methods of the base class that are not private.</a:t>
            </a:r>
          </a:p>
          <a:p>
            <a:r>
              <a:rPr lang="en-US" dirty="0"/>
              <a:t>Note, that a subclass may not override a public method with a private access modifier. In general, you may not assign more restrictive access privileges to an overridden method.</a:t>
            </a:r>
          </a:p>
        </p:txBody>
      </p:sp>
    </p:spTree>
    <p:extLst>
      <p:ext uri="{BB962C8B-B14F-4D97-AF65-F5344CB8AC3E}">
        <p14:creationId xmlns:p14="http://schemas.microsoft.com/office/powerpoint/2010/main" val="2112868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a:t>
            </a:r>
          </a:p>
        </p:txBody>
      </p:sp>
      <p:sp>
        <p:nvSpPr>
          <p:cNvPr id="3" name="Content Placeholder 2"/>
          <p:cNvSpPr>
            <a:spLocks noGrp="1"/>
          </p:cNvSpPr>
          <p:nvPr>
            <p:ph idx="1"/>
          </p:nvPr>
        </p:nvSpPr>
        <p:spPr/>
        <p:txBody>
          <a:bodyPr>
            <a:normAutofit fontScale="92500"/>
          </a:bodyPr>
          <a:lstStyle/>
          <a:p>
            <a:r>
              <a:rPr lang="en-US" dirty="0"/>
              <a:t>A child class may invoke a parent constructor using the keyword super.</a:t>
            </a:r>
          </a:p>
          <a:p>
            <a:r>
              <a:rPr lang="en-US" dirty="0"/>
              <a:t>If super is used, then it must be the first statement of a constructor.</a:t>
            </a:r>
          </a:p>
          <a:p>
            <a:r>
              <a:rPr lang="en-US" dirty="0"/>
              <a:t>We note that if a base class constructor is not explicitly called using super , the default constructor of the base class is automatically invoked. In this case, if the default constructor of the base class does not exist, a compilation error results.</a:t>
            </a:r>
          </a:p>
          <a:p>
            <a:r>
              <a:rPr lang="en-US" dirty="0"/>
              <a:t>If a derived class overrides a method x() , the base class version of x() is still available to the derived class and can be invoked using the keyword super:</a:t>
            </a:r>
          </a:p>
          <a:p>
            <a:r>
              <a:rPr lang="en-US" dirty="0" err="1"/>
              <a:t>super.x</a:t>
            </a:r>
            <a:r>
              <a:rPr lang="en-US" dirty="0"/>
              <a:t>().</a:t>
            </a:r>
          </a:p>
          <a:p>
            <a:endParaRPr lang="en-US" dirty="0"/>
          </a:p>
        </p:txBody>
      </p:sp>
    </p:spTree>
    <p:extLst>
      <p:ext uri="{BB962C8B-B14F-4D97-AF65-F5344CB8AC3E}">
        <p14:creationId xmlns:p14="http://schemas.microsoft.com/office/powerpoint/2010/main" val="2436532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IS-A Relationship</a:t>
            </a:r>
          </a:p>
        </p:txBody>
      </p:sp>
      <p:sp>
        <p:nvSpPr>
          <p:cNvPr id="3" name="Content Placeholder 2"/>
          <p:cNvSpPr>
            <a:spLocks noGrp="1"/>
          </p:cNvSpPr>
          <p:nvPr>
            <p:ph idx="1"/>
          </p:nvPr>
        </p:nvSpPr>
        <p:spPr/>
        <p:txBody>
          <a:bodyPr/>
          <a:lstStyle/>
          <a:p>
            <a:r>
              <a:rPr lang="en-US" dirty="0"/>
              <a:t>The relationship between the base class and a derived class is termed an </a:t>
            </a:r>
            <a:r>
              <a:rPr lang="en-US" i="1" dirty="0"/>
              <a:t>is-a </a:t>
            </a:r>
            <a:r>
              <a:rPr lang="en-US" dirty="0"/>
              <a:t>relationship because every derived class </a:t>
            </a:r>
            <a:r>
              <a:rPr lang="en-US" i="1" dirty="0"/>
              <a:t>is-a </a:t>
            </a:r>
            <a:r>
              <a:rPr lang="en-US" dirty="0"/>
              <a:t>(kind of) superclass.</a:t>
            </a:r>
          </a:p>
          <a:p>
            <a:r>
              <a:rPr lang="en-US" dirty="0"/>
              <a:t>When deciding whether or not to extend a class, you should determine whether or not an </a:t>
            </a:r>
            <a:r>
              <a:rPr lang="en-US" i="1" dirty="0"/>
              <a:t>is-a </a:t>
            </a:r>
            <a:r>
              <a:rPr lang="en-US" dirty="0"/>
              <a:t>relationship exists. If not, inheritance is probably inappropriate.</a:t>
            </a:r>
          </a:p>
        </p:txBody>
      </p:sp>
    </p:spTree>
    <p:extLst>
      <p:ext uri="{BB962C8B-B14F-4D97-AF65-F5344CB8AC3E}">
        <p14:creationId xmlns:p14="http://schemas.microsoft.com/office/powerpoint/2010/main" val="781981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286000" y="525739"/>
            <a:ext cx="7222705" cy="5928314"/>
          </a:xfrm>
          <a:prstGeom prst="rect">
            <a:avLst/>
          </a:prstGeom>
        </p:spPr>
      </p:pic>
    </p:spTree>
    <p:extLst>
      <p:ext uri="{BB962C8B-B14F-4D97-AF65-F5344CB8AC3E}">
        <p14:creationId xmlns:p14="http://schemas.microsoft.com/office/powerpoint/2010/main" val="2109076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VIA abstract classes</a:t>
            </a:r>
          </a:p>
        </p:txBody>
      </p:sp>
      <p:sp>
        <p:nvSpPr>
          <p:cNvPr id="3" name="Content Placeholder 2"/>
          <p:cNvSpPr>
            <a:spLocks noGrp="1"/>
          </p:cNvSpPr>
          <p:nvPr>
            <p:ph idx="1"/>
          </p:nvPr>
        </p:nvSpPr>
        <p:spPr/>
        <p:txBody>
          <a:bodyPr>
            <a:normAutofit fontScale="92500" lnSpcReduction="20000"/>
          </a:bodyPr>
          <a:lstStyle/>
          <a:p>
            <a:r>
              <a:rPr lang="en-US" dirty="0"/>
              <a:t>An abstract class is a class that cannot be instantiated. However, an abstract class can be inherited.</a:t>
            </a:r>
          </a:p>
          <a:p>
            <a:r>
              <a:rPr lang="en-US" dirty="0"/>
              <a:t>In general the abstract class has following properties</a:t>
            </a:r>
          </a:p>
          <a:p>
            <a:pPr lvl="1"/>
            <a:r>
              <a:rPr lang="en-US" dirty="0"/>
              <a:t>The keyword </a:t>
            </a:r>
            <a:r>
              <a:rPr lang="en-US" sz="2000" dirty="0"/>
              <a:t>abstract </a:t>
            </a:r>
            <a:r>
              <a:rPr lang="en-US" dirty="0"/>
              <a:t>denotes an </a:t>
            </a:r>
            <a:r>
              <a:rPr lang="en-US" sz="2000" dirty="0"/>
              <a:t>abstract </a:t>
            </a:r>
            <a:r>
              <a:rPr lang="en-US" dirty="0"/>
              <a:t>class. For example,</a:t>
            </a:r>
          </a:p>
          <a:p>
            <a:pPr lvl="2"/>
            <a:r>
              <a:rPr lang="en-US" dirty="0"/>
              <a:t>public </a:t>
            </a:r>
            <a:r>
              <a:rPr lang="en-US" b="1" dirty="0"/>
              <a:t>abstract </a:t>
            </a:r>
            <a:r>
              <a:rPr lang="en-US" dirty="0"/>
              <a:t>class Production</a:t>
            </a:r>
          </a:p>
          <a:p>
            <a:pPr marL="914400" lvl="2" indent="0">
              <a:buNone/>
            </a:pPr>
            <a:r>
              <a:rPr lang="en-US" dirty="0"/>
              <a:t>specifies that </a:t>
            </a:r>
            <a:r>
              <a:rPr lang="en-US" sz="2400" dirty="0"/>
              <a:t>Production </a:t>
            </a:r>
            <a:r>
              <a:rPr lang="en-US" dirty="0"/>
              <a:t>is an </a:t>
            </a:r>
            <a:r>
              <a:rPr lang="en-US" sz="2400" dirty="0"/>
              <a:t>abstract </a:t>
            </a:r>
            <a:r>
              <a:rPr lang="en-US" dirty="0"/>
              <a:t>class.</a:t>
            </a:r>
          </a:p>
          <a:p>
            <a:pPr lvl="1"/>
            <a:r>
              <a:rPr lang="en-US" dirty="0"/>
              <a:t>An </a:t>
            </a:r>
            <a:r>
              <a:rPr lang="en-US" sz="2000" dirty="0"/>
              <a:t>abstract </a:t>
            </a:r>
            <a:r>
              <a:rPr lang="en-US" dirty="0"/>
              <a:t>class </a:t>
            </a:r>
            <a:r>
              <a:rPr lang="en-US" i="1" dirty="0"/>
              <a:t>cannot </a:t>
            </a:r>
            <a:r>
              <a:rPr lang="en-US" dirty="0"/>
              <a:t>be instantiated. You cannot create an object of an </a:t>
            </a:r>
            <a:r>
              <a:rPr lang="en-US" sz="2000" dirty="0"/>
              <a:t>abstract </a:t>
            </a:r>
            <a:r>
              <a:rPr lang="en-US" dirty="0"/>
              <a:t>class.</a:t>
            </a:r>
          </a:p>
          <a:p>
            <a:pPr lvl="1"/>
            <a:r>
              <a:rPr lang="en-US" dirty="0"/>
              <a:t>An </a:t>
            </a:r>
            <a:r>
              <a:rPr lang="en-US" sz="2000" dirty="0"/>
              <a:t>abstract </a:t>
            </a:r>
            <a:r>
              <a:rPr lang="en-US" dirty="0"/>
              <a:t>class can be inherited by other classes. Indeed, an </a:t>
            </a:r>
            <a:r>
              <a:rPr lang="en-US" sz="2000" dirty="0"/>
              <a:t>abstract </a:t>
            </a:r>
            <a:r>
              <a:rPr lang="en-US" dirty="0"/>
              <a:t>class is designed for inheritance, not instantiation.</a:t>
            </a:r>
          </a:p>
          <a:p>
            <a:pPr lvl="1"/>
            <a:r>
              <a:rPr lang="en-US" dirty="0"/>
              <a:t>An </a:t>
            </a:r>
            <a:r>
              <a:rPr lang="en-US" sz="2000" dirty="0"/>
              <a:t>abstract </a:t>
            </a:r>
            <a:r>
              <a:rPr lang="en-US" dirty="0"/>
              <a:t>class </a:t>
            </a:r>
            <a:r>
              <a:rPr lang="en-US" i="1" dirty="0"/>
              <a:t>may </a:t>
            </a:r>
            <a:r>
              <a:rPr lang="en-US" dirty="0"/>
              <a:t>contain </a:t>
            </a:r>
            <a:r>
              <a:rPr lang="en-US" sz="2000" dirty="0"/>
              <a:t>abstract </a:t>
            </a:r>
            <a:r>
              <a:rPr lang="en-US" dirty="0"/>
              <a:t>methods. An </a:t>
            </a:r>
            <a:r>
              <a:rPr lang="en-US" sz="2000" dirty="0"/>
              <a:t>abstract </a:t>
            </a:r>
            <a:r>
              <a:rPr lang="en-US" dirty="0"/>
              <a:t>method is a method with no implementation. For example, the method</a:t>
            </a:r>
          </a:p>
          <a:p>
            <a:pPr lvl="2"/>
            <a:r>
              <a:rPr lang="en-US" dirty="0"/>
              <a:t>public </a:t>
            </a:r>
            <a:r>
              <a:rPr lang="en-US" b="1" dirty="0"/>
              <a:t>abstract </a:t>
            </a:r>
            <a:r>
              <a:rPr lang="en-US" dirty="0"/>
              <a:t>void display() </a:t>
            </a:r>
            <a:r>
              <a:rPr lang="en-US" b="1" dirty="0"/>
              <a:t>; </a:t>
            </a:r>
            <a:r>
              <a:rPr lang="en-US" dirty="0"/>
              <a:t>// method has no body</a:t>
            </a:r>
          </a:p>
          <a:p>
            <a:pPr marL="914400" lvl="2" indent="0">
              <a:buNone/>
            </a:pPr>
            <a:r>
              <a:rPr lang="en-US" dirty="0"/>
              <a:t>is an </a:t>
            </a:r>
            <a:r>
              <a:rPr lang="en-US" sz="1600" dirty="0"/>
              <a:t>abstract </a:t>
            </a:r>
            <a:r>
              <a:rPr lang="en-US" dirty="0"/>
              <a:t>method. Notice the keyword </a:t>
            </a:r>
            <a:r>
              <a:rPr lang="en-US" sz="1600" dirty="0"/>
              <a:t>abstract </a:t>
            </a:r>
            <a:r>
              <a:rPr lang="en-US" dirty="0"/>
              <a:t>and the terminal semicolon.</a:t>
            </a:r>
          </a:p>
        </p:txBody>
      </p:sp>
    </p:spTree>
    <p:extLst>
      <p:ext uri="{BB962C8B-B14F-4D97-AF65-F5344CB8AC3E}">
        <p14:creationId xmlns:p14="http://schemas.microsoft.com/office/powerpoint/2010/main" val="121593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p:txBody>
          <a:bodyPr/>
          <a:lstStyle/>
          <a:p>
            <a:pPr lvl="1"/>
            <a:r>
              <a:rPr lang="en-US" dirty="0"/>
              <a:t>If an abstract class contains abstract methods, those methods </a:t>
            </a:r>
            <a:r>
              <a:rPr lang="en-US" i="1" dirty="0"/>
              <a:t>must </a:t>
            </a:r>
            <a:r>
              <a:rPr lang="en-US" dirty="0"/>
              <a:t>be overridden in any non-abstract subclass; otherwise the subclass is also abstract.</a:t>
            </a:r>
          </a:p>
          <a:p>
            <a:pPr lvl="1"/>
            <a:r>
              <a:rPr lang="en-US" dirty="0"/>
              <a:t>All abstract classes and methods are public.</a:t>
            </a:r>
          </a:p>
          <a:p>
            <a:pPr lvl="1"/>
            <a:r>
              <a:rPr lang="en-US" dirty="0"/>
              <a:t>To be of any use, an abstract class must be extended.</a:t>
            </a:r>
          </a:p>
          <a:p>
            <a:pPr lvl="1"/>
            <a:r>
              <a:rPr lang="en-US"/>
              <a:t>It’s </a:t>
            </a:r>
            <a:r>
              <a:rPr lang="en-US" dirty="0"/>
              <a:t>a kind of a contract.</a:t>
            </a:r>
          </a:p>
        </p:txBody>
      </p:sp>
    </p:spTree>
    <p:extLst>
      <p:ext uri="{BB962C8B-B14F-4D97-AF65-F5344CB8AC3E}">
        <p14:creationId xmlns:p14="http://schemas.microsoft.com/office/powerpoint/2010/main" val="1055558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1845</TotalTime>
  <Words>2057</Words>
  <Application>Microsoft Office PowerPoint</Application>
  <PresentationFormat>Widescreen</PresentationFormat>
  <Paragraphs>147</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INHERITANCE</vt:lpstr>
      <vt:lpstr>Introduction</vt:lpstr>
      <vt:lpstr>Access Modifiers</vt:lpstr>
      <vt:lpstr>Subclasses</vt:lpstr>
      <vt:lpstr>Super</vt:lpstr>
      <vt:lpstr>The IS-A Relationship</vt:lpstr>
      <vt:lpstr>PowerPoint Presentation</vt:lpstr>
      <vt:lpstr>Inheritance VIA abstract classes</vt:lpstr>
      <vt:lpstr>Continue..</vt:lpstr>
      <vt:lpstr>PowerPoint Presentation</vt:lpstr>
      <vt:lpstr>Upcasting and Downcasting</vt:lpstr>
      <vt:lpstr>Continue..</vt:lpstr>
      <vt:lpstr>Continue..</vt:lpstr>
      <vt:lpstr>instanceof Operator</vt:lpstr>
      <vt:lpstr>Continue..</vt:lpstr>
      <vt:lpstr>Everything inherits: The Object Class</vt:lpstr>
      <vt:lpstr>Continue..</vt:lpstr>
      <vt:lpstr>Interfaces</vt:lpstr>
      <vt:lpstr>Continue..</vt:lpstr>
      <vt:lpstr>Continue..</vt:lpstr>
      <vt:lpstr>Multiple inheritance and interfaces</vt:lpstr>
      <vt:lpstr>Upcasting to an interface</vt:lpstr>
      <vt:lpstr>The Comparable interface</vt:lpstr>
      <vt:lpstr>Composition and has a relationship</vt:lpstr>
      <vt:lpstr>Continue..</vt:lpstr>
      <vt:lpstr>Continue..</vt:lpstr>
      <vt:lpstr>Continue..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hammad rasool</dc:creator>
  <cp:lastModifiedBy>Muhammad Zain</cp:lastModifiedBy>
  <cp:revision>77</cp:revision>
  <dcterms:created xsi:type="dcterms:W3CDTF">2020-03-28T17:02:44Z</dcterms:created>
  <dcterms:modified xsi:type="dcterms:W3CDTF">2020-12-23T16:22:26Z</dcterms:modified>
</cp:coreProperties>
</file>