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7" d="100"/>
          <a:sy n="67"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F4D9D2-3010-4EEE-8337-4A337D0D42F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7827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4D9D2-3010-4EEE-8337-4A337D0D42F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96105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4D9D2-3010-4EEE-8337-4A337D0D42F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46975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4D9D2-3010-4EEE-8337-4A337D0D42F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258797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F4D9D2-3010-4EEE-8337-4A337D0D42F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197582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F4D9D2-3010-4EEE-8337-4A337D0D42F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11351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F4D9D2-3010-4EEE-8337-4A337D0D42F1}"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88533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F4D9D2-3010-4EEE-8337-4A337D0D42F1}"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81896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4D9D2-3010-4EEE-8337-4A337D0D42F1}"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188750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4D9D2-3010-4EEE-8337-4A337D0D42F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78057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4D9D2-3010-4EEE-8337-4A337D0D42F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21E34-9AAF-4294-B6AA-63BA2607BD27}" type="slidenum">
              <a:rPr lang="en-US" smtClean="0"/>
              <a:t>‹#›</a:t>
            </a:fld>
            <a:endParaRPr lang="en-US"/>
          </a:p>
        </p:txBody>
      </p:sp>
    </p:spTree>
    <p:extLst>
      <p:ext uri="{BB962C8B-B14F-4D97-AF65-F5344CB8AC3E}">
        <p14:creationId xmlns:p14="http://schemas.microsoft.com/office/powerpoint/2010/main" val="340363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4D9D2-3010-4EEE-8337-4A337D0D42F1}"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21E34-9AAF-4294-B6AA-63BA2607BD27}" type="slidenum">
              <a:rPr lang="en-US" smtClean="0"/>
              <a:t>‹#›</a:t>
            </a:fld>
            <a:endParaRPr lang="en-US"/>
          </a:p>
        </p:txBody>
      </p:sp>
    </p:spTree>
    <p:extLst>
      <p:ext uri="{BB962C8B-B14F-4D97-AF65-F5344CB8AC3E}">
        <p14:creationId xmlns:p14="http://schemas.microsoft.com/office/powerpoint/2010/main" val="321691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454" y="2743201"/>
            <a:ext cx="9144000" cy="1002289"/>
          </a:xfrm>
        </p:spPr>
        <p:txBody>
          <a:bodyPr/>
          <a:lstStyle/>
          <a:p>
            <a:r>
              <a:rPr lang="en-US" dirty="0"/>
              <a:t>Polymorphism</a:t>
            </a:r>
          </a:p>
        </p:txBody>
      </p:sp>
    </p:spTree>
    <p:extLst>
      <p:ext uri="{BB962C8B-B14F-4D97-AF65-F5344CB8AC3E}">
        <p14:creationId xmlns:p14="http://schemas.microsoft.com/office/powerpoint/2010/main" val="161303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to Late Binding</a:t>
            </a:r>
          </a:p>
        </p:txBody>
      </p:sp>
      <p:sp>
        <p:nvSpPr>
          <p:cNvPr id="3" name="Content Placeholder 2"/>
          <p:cNvSpPr>
            <a:spLocks noGrp="1"/>
          </p:cNvSpPr>
          <p:nvPr>
            <p:ph idx="1"/>
          </p:nvPr>
        </p:nvSpPr>
        <p:spPr/>
        <p:txBody>
          <a:bodyPr>
            <a:normAutofit fontScale="92500" lnSpcReduction="20000"/>
          </a:bodyPr>
          <a:lstStyle/>
          <a:p>
            <a:r>
              <a:rPr lang="en-US" dirty="0"/>
              <a:t>Late binding is the rule, but there are exceptions. Late binding allows the programmer to avoid a tedious sequence of if statements. However, there are situations where late binding does not make sense.</a:t>
            </a:r>
          </a:p>
          <a:p>
            <a:r>
              <a:rPr lang="en-US" dirty="0"/>
              <a:t>Unlike the draw(…) method of Example 13.2, a final , private , or static method cannot be overridden in a derived class and has only one form. Consequently, a call to a final, private , or static method presents no ambiguity to the compiler. Because such a method has but one version, a method call can be associated with the correct method implementation at compile time, that is, before the program executes. There is no need to wait until runtime to connect the call to the appropriate version of the method.</a:t>
            </a:r>
          </a:p>
          <a:p>
            <a:r>
              <a:rPr lang="en-US" dirty="0"/>
              <a:t>Java uses late binding for all method invocations except final, private and static methods.</a:t>
            </a:r>
          </a:p>
        </p:txBody>
      </p:sp>
    </p:spTree>
    <p:extLst>
      <p:ext uri="{BB962C8B-B14F-4D97-AF65-F5344CB8AC3E}">
        <p14:creationId xmlns:p14="http://schemas.microsoft.com/office/powerpoint/2010/main" val="423323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and Polymorphism</a:t>
            </a:r>
          </a:p>
        </p:txBody>
      </p:sp>
      <p:sp>
        <p:nvSpPr>
          <p:cNvPr id="3" name="Content Placeholder 2"/>
          <p:cNvSpPr>
            <a:spLocks noGrp="1"/>
          </p:cNvSpPr>
          <p:nvPr>
            <p:ph idx="1"/>
          </p:nvPr>
        </p:nvSpPr>
        <p:spPr/>
        <p:txBody>
          <a:bodyPr/>
          <a:lstStyle/>
          <a:p>
            <a:r>
              <a:rPr lang="en-US" dirty="0"/>
              <a:t>Using an interface can tie classes together into a nice package with the power of polymorphism added to the bundle.</a:t>
            </a:r>
          </a:p>
          <a:p>
            <a:r>
              <a:rPr lang="en-US" dirty="0"/>
              <a:t>An interface can be used to achieve polymorphism.</a:t>
            </a:r>
          </a:p>
          <a:p>
            <a:r>
              <a:rPr lang="en-US"/>
              <a:t>As </a:t>
            </a:r>
            <a:r>
              <a:rPr lang="en-US" dirty="0"/>
              <a:t>abstract class the polymorphism can be achieved with interfaces similarly.</a:t>
            </a:r>
          </a:p>
        </p:txBody>
      </p:sp>
    </p:spTree>
    <p:extLst>
      <p:ext uri="{BB962C8B-B14F-4D97-AF65-F5344CB8AC3E}">
        <p14:creationId xmlns:p14="http://schemas.microsoft.com/office/powerpoint/2010/main" val="214349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964D-4B3D-49E5-AD28-674596173B56}"/>
              </a:ext>
            </a:extLst>
          </p:cNvPr>
          <p:cNvSpPr>
            <a:spLocks noGrp="1"/>
          </p:cNvSpPr>
          <p:nvPr>
            <p:ph type="title"/>
          </p:nvPr>
        </p:nvSpPr>
        <p:spPr/>
        <p:txBody>
          <a:bodyPr/>
          <a:lstStyle/>
          <a:p>
            <a:r>
              <a:rPr lang="en-US" dirty="0" err="1"/>
              <a:t>EarylBinging</a:t>
            </a:r>
            <a:r>
              <a:rPr lang="en-US" dirty="0"/>
              <a:t> &amp; Late Binding	</a:t>
            </a:r>
          </a:p>
        </p:txBody>
      </p:sp>
      <p:sp>
        <p:nvSpPr>
          <p:cNvPr id="3" name="Content Placeholder 2">
            <a:extLst>
              <a:ext uri="{FF2B5EF4-FFF2-40B4-BE49-F238E27FC236}">
                <a16:creationId xmlns:a16="http://schemas.microsoft.com/office/drawing/2014/main" id="{A1AA6727-DBA1-462A-B589-5918CDCDD81E}"/>
              </a:ext>
            </a:extLst>
          </p:cNvPr>
          <p:cNvSpPr>
            <a:spLocks noGrp="1"/>
          </p:cNvSpPr>
          <p:nvPr>
            <p:ph idx="1"/>
          </p:nvPr>
        </p:nvSpPr>
        <p:spPr/>
        <p:txBody>
          <a:bodyPr/>
          <a:lstStyle/>
          <a:p>
            <a:r>
              <a:rPr lang="en-US" dirty="0"/>
              <a:t>In </a:t>
            </a:r>
            <a:r>
              <a:rPr lang="en-US" dirty="0" err="1"/>
              <a:t>EarlyBinding</a:t>
            </a:r>
            <a:r>
              <a:rPr lang="en-US" dirty="0"/>
              <a:t>  the targeted method is found at the time of compilation and in late binding ,the targeted method is found at the run </a:t>
            </a:r>
            <a:r>
              <a:rPr lang="en-US" dirty="0" err="1"/>
              <a:t>time.most</a:t>
            </a:r>
            <a:r>
              <a:rPr lang="en-US" dirty="0"/>
              <a:t> scripts </a:t>
            </a:r>
            <a:r>
              <a:rPr lang="en-US" dirty="0" err="1"/>
              <a:t>langugaes</a:t>
            </a:r>
            <a:r>
              <a:rPr lang="en-US" dirty="0"/>
              <a:t> uses the concept of late   binding and the compiled languages uses the concept </a:t>
            </a:r>
            <a:r>
              <a:rPr lang="en-US"/>
              <a:t>of early binding</a:t>
            </a:r>
            <a:endParaRPr lang="en-US" dirty="0"/>
          </a:p>
        </p:txBody>
      </p:sp>
    </p:spTree>
    <p:extLst>
      <p:ext uri="{BB962C8B-B14F-4D97-AF65-F5344CB8AC3E}">
        <p14:creationId xmlns:p14="http://schemas.microsoft.com/office/powerpoint/2010/main" val="92490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r>
              <a:rPr lang="en-US" dirty="0"/>
              <a:t>By exploiting </a:t>
            </a:r>
            <a:r>
              <a:rPr lang="en-US" i="1" dirty="0"/>
              <a:t>similarity </a:t>
            </a:r>
            <a:r>
              <a:rPr lang="en-US" dirty="0"/>
              <a:t>among classes, inheritance makes it possible to build new classes from existing classes.</a:t>
            </a:r>
          </a:p>
          <a:p>
            <a:r>
              <a:rPr lang="en-US" dirty="0"/>
              <a:t>In contrast to inheritance, polymorphism underscores the </a:t>
            </a:r>
            <a:r>
              <a:rPr lang="en-US" i="1" dirty="0"/>
              <a:t>differences </a:t>
            </a:r>
            <a:r>
              <a:rPr lang="en-US" dirty="0"/>
              <a:t>of class behavior in an inheritance hierarchy.</a:t>
            </a:r>
          </a:p>
          <a:p>
            <a:r>
              <a:rPr lang="en-US" dirty="0"/>
              <a:t>The word </a:t>
            </a:r>
            <a:r>
              <a:rPr lang="en-US" i="1" dirty="0"/>
              <a:t>polymorphism </a:t>
            </a:r>
            <a:r>
              <a:rPr lang="en-US" dirty="0"/>
              <a:t>, derived from the Greek words </a:t>
            </a:r>
            <a:r>
              <a:rPr lang="en-US" i="1" dirty="0" err="1"/>
              <a:t>polus</a:t>
            </a:r>
            <a:r>
              <a:rPr lang="en-US" i="1" dirty="0"/>
              <a:t> </a:t>
            </a:r>
            <a:r>
              <a:rPr lang="en-US" dirty="0"/>
              <a:t>and </a:t>
            </a:r>
            <a:r>
              <a:rPr lang="en-US" i="1" dirty="0" err="1"/>
              <a:t>morphe</a:t>
            </a:r>
            <a:r>
              <a:rPr lang="en-US" i="1" dirty="0"/>
              <a:t> </a:t>
            </a:r>
            <a:r>
              <a:rPr lang="en-US" dirty="0"/>
              <a:t>, means “many shapes” or “many forms.”</a:t>
            </a:r>
          </a:p>
        </p:txBody>
      </p:sp>
    </p:spTree>
    <p:extLst>
      <p:ext uri="{BB962C8B-B14F-4D97-AF65-F5344CB8AC3E}">
        <p14:creationId xmlns:p14="http://schemas.microsoft.com/office/powerpoint/2010/main" val="367290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Simple Forms Of Polymorphism</a:t>
            </a:r>
          </a:p>
        </p:txBody>
      </p:sp>
      <p:sp>
        <p:nvSpPr>
          <p:cNvPr id="3" name="Content Placeholder 2"/>
          <p:cNvSpPr>
            <a:spLocks noGrp="1"/>
          </p:cNvSpPr>
          <p:nvPr>
            <p:ph idx="1"/>
          </p:nvPr>
        </p:nvSpPr>
        <p:spPr>
          <a:xfrm>
            <a:off x="838200" y="1690688"/>
            <a:ext cx="10515600" cy="4351338"/>
          </a:xfrm>
        </p:spPr>
        <p:txBody>
          <a:bodyPr>
            <a:normAutofit/>
          </a:bodyPr>
          <a:lstStyle/>
          <a:p>
            <a:r>
              <a:rPr lang="en-US" b="1" dirty="0"/>
              <a:t>Ad-hoc Polymorphism—Method Overloading</a:t>
            </a:r>
          </a:p>
          <a:p>
            <a:pPr lvl="1"/>
            <a:r>
              <a:rPr lang="en-US" dirty="0"/>
              <a:t>Method/Constructor Overloading, a form of polymorphism, is also known as ad-hoc polymorphism.</a:t>
            </a:r>
          </a:p>
          <a:p>
            <a:pPr marL="228600" lvl="1">
              <a:spcBef>
                <a:spcPts val="1000"/>
              </a:spcBef>
            </a:pPr>
            <a:r>
              <a:rPr lang="en-US" sz="2800" b="1" dirty="0" err="1"/>
              <a:t>Upcasting</a:t>
            </a:r>
            <a:endParaRPr lang="en-US" sz="2800" b="1" dirty="0"/>
          </a:p>
          <a:p>
            <a:pPr lvl="1"/>
            <a:r>
              <a:rPr lang="en-US" dirty="0"/>
              <a:t>A second form of polymorphism comes in the guise of </a:t>
            </a:r>
            <a:r>
              <a:rPr lang="en-US" dirty="0" err="1"/>
              <a:t>upcasting</a:t>
            </a:r>
            <a:r>
              <a:rPr lang="en-US" dirty="0"/>
              <a:t>. Recall that </a:t>
            </a:r>
            <a:r>
              <a:rPr lang="en-US" dirty="0" err="1"/>
              <a:t>upcasting</a:t>
            </a:r>
            <a:r>
              <a:rPr lang="en-US" dirty="0"/>
              <a:t> in an inheritance hierarchy allows an object of a derived type to be considered an object of a base type.</a:t>
            </a:r>
          </a:p>
          <a:p>
            <a:pPr lvl="2"/>
            <a:r>
              <a:rPr lang="en-US" dirty="0"/>
              <a:t>1. Dog </a:t>
            </a:r>
            <a:r>
              <a:rPr lang="en-US" dirty="0" err="1"/>
              <a:t>elvis</a:t>
            </a:r>
            <a:r>
              <a:rPr lang="en-US" dirty="0"/>
              <a:t>;</a:t>
            </a:r>
          </a:p>
          <a:p>
            <a:pPr lvl="2"/>
            <a:r>
              <a:rPr lang="en-US" dirty="0"/>
              <a:t>2. </a:t>
            </a:r>
            <a:r>
              <a:rPr lang="en-US" dirty="0" err="1"/>
              <a:t>elvis</a:t>
            </a:r>
            <a:r>
              <a:rPr lang="en-US" dirty="0"/>
              <a:t> = new </a:t>
            </a:r>
            <a:r>
              <a:rPr lang="en-US" dirty="0" err="1"/>
              <a:t>HoundDog</a:t>
            </a:r>
            <a:r>
              <a:rPr lang="en-US" dirty="0"/>
              <a:t>();</a:t>
            </a:r>
          </a:p>
          <a:p>
            <a:pPr lvl="2"/>
            <a:r>
              <a:rPr lang="en-US" dirty="0"/>
              <a:t>3. </a:t>
            </a:r>
            <a:r>
              <a:rPr lang="en-US" dirty="0" err="1"/>
              <a:t>elvis</a:t>
            </a:r>
            <a:r>
              <a:rPr lang="en-US" dirty="0"/>
              <a:t> = new Beagle();</a:t>
            </a:r>
          </a:p>
          <a:p>
            <a:pPr lvl="2"/>
            <a:r>
              <a:rPr lang="en-US" dirty="0"/>
              <a:t>4. </a:t>
            </a:r>
            <a:r>
              <a:rPr lang="en-US" dirty="0" err="1"/>
              <a:t>elvis</a:t>
            </a:r>
            <a:r>
              <a:rPr lang="en-US" dirty="0"/>
              <a:t> = new Bassett();</a:t>
            </a:r>
            <a:endParaRPr lang="en-US" sz="8800" b="1" dirty="0"/>
          </a:p>
        </p:txBody>
      </p:sp>
      <p:pic>
        <p:nvPicPr>
          <p:cNvPr id="4" name="Picture 3"/>
          <p:cNvPicPr>
            <a:picLocks noChangeAspect="1"/>
          </p:cNvPicPr>
          <p:nvPr/>
        </p:nvPicPr>
        <p:blipFill>
          <a:blip r:embed="rId2"/>
          <a:stretch>
            <a:fillRect/>
          </a:stretch>
        </p:blipFill>
        <p:spPr>
          <a:xfrm>
            <a:off x="7261081" y="4129521"/>
            <a:ext cx="2962275" cy="2228850"/>
          </a:xfrm>
          <a:prstGeom prst="rect">
            <a:avLst/>
          </a:prstGeom>
        </p:spPr>
      </p:pic>
    </p:spTree>
    <p:extLst>
      <p:ext uri="{BB962C8B-B14F-4D97-AF65-F5344CB8AC3E}">
        <p14:creationId xmlns:p14="http://schemas.microsoft.com/office/powerpoint/2010/main" val="162262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Continue..</a:t>
            </a:r>
          </a:p>
        </p:txBody>
      </p:sp>
      <p:sp>
        <p:nvSpPr>
          <p:cNvPr id="3" name="Content Placeholder 2"/>
          <p:cNvSpPr>
            <a:spLocks noGrp="1"/>
          </p:cNvSpPr>
          <p:nvPr>
            <p:ph idx="1"/>
          </p:nvPr>
        </p:nvSpPr>
        <p:spPr/>
        <p:txBody>
          <a:bodyPr/>
          <a:lstStyle/>
          <a:p>
            <a:pPr algn="just"/>
            <a:r>
              <a:rPr lang="en-US" dirty="0"/>
              <a:t>Because a </a:t>
            </a:r>
            <a:r>
              <a:rPr lang="en-US" dirty="0" err="1"/>
              <a:t>HoundDog</a:t>
            </a:r>
            <a:r>
              <a:rPr lang="en-US" dirty="0"/>
              <a:t> </a:t>
            </a:r>
            <a:r>
              <a:rPr lang="en-US" i="1" dirty="0"/>
              <a:t>is-a </a:t>
            </a:r>
            <a:r>
              <a:rPr lang="en-US" dirty="0"/>
              <a:t>Dog , a </a:t>
            </a:r>
            <a:r>
              <a:rPr lang="en-US" dirty="0" err="1"/>
              <a:t>HoundDog</a:t>
            </a:r>
            <a:r>
              <a:rPr lang="en-US" dirty="0"/>
              <a:t> reference can be </a:t>
            </a:r>
            <a:r>
              <a:rPr lang="en-US" dirty="0" err="1"/>
              <a:t>upcast</a:t>
            </a:r>
            <a:r>
              <a:rPr lang="en-US" dirty="0"/>
              <a:t> to Dog (line 2). Similarly, a Beagle reference and a Bassett reference can also be considered Dog references (lines 3 and 4). The reference </a:t>
            </a:r>
            <a:r>
              <a:rPr lang="en-US" dirty="0" err="1"/>
              <a:t>elvis</a:t>
            </a:r>
            <a:r>
              <a:rPr lang="en-US" dirty="0"/>
              <a:t> is </a:t>
            </a:r>
            <a:r>
              <a:rPr lang="en-US" i="1" dirty="0"/>
              <a:t>polymorphic </a:t>
            </a:r>
            <a:r>
              <a:rPr lang="en-US" dirty="0"/>
              <a:t>, that is, </a:t>
            </a:r>
            <a:r>
              <a:rPr lang="en-US" dirty="0" err="1"/>
              <a:t>elvis</a:t>
            </a:r>
            <a:r>
              <a:rPr lang="en-US" dirty="0"/>
              <a:t> has “many forms” and </a:t>
            </a:r>
            <a:r>
              <a:rPr lang="en-US" dirty="0" err="1"/>
              <a:t>elvis</a:t>
            </a:r>
            <a:r>
              <a:rPr lang="en-US" dirty="0"/>
              <a:t> can refer to a Dog object, a </a:t>
            </a:r>
            <a:r>
              <a:rPr lang="en-US" dirty="0" err="1"/>
              <a:t>HoundDog</a:t>
            </a:r>
            <a:r>
              <a:rPr lang="en-US" dirty="0"/>
              <a:t> object, a Beagle object, or a Bassett object.</a:t>
            </a:r>
          </a:p>
        </p:txBody>
      </p:sp>
    </p:spTree>
    <p:extLst>
      <p:ext uri="{BB962C8B-B14F-4D97-AF65-F5344CB8AC3E}">
        <p14:creationId xmlns:p14="http://schemas.microsoft.com/office/powerpoint/2010/main" val="116420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(Late) Binding</a:t>
            </a:r>
          </a:p>
        </p:txBody>
      </p:sp>
      <p:sp>
        <p:nvSpPr>
          <p:cNvPr id="3" name="Content Placeholder 2"/>
          <p:cNvSpPr>
            <a:spLocks noGrp="1"/>
          </p:cNvSpPr>
          <p:nvPr>
            <p:ph idx="1"/>
          </p:nvPr>
        </p:nvSpPr>
        <p:spPr/>
        <p:txBody>
          <a:bodyPr/>
          <a:lstStyle/>
          <a:p>
            <a:r>
              <a:rPr lang="en-US" dirty="0"/>
              <a:t>A third form of polymorphism, </a:t>
            </a:r>
            <a:r>
              <a:rPr lang="en-US" i="1" dirty="0"/>
              <a:t>dynamic or late binding, </a:t>
            </a:r>
            <a:r>
              <a:rPr lang="en-US" dirty="0"/>
              <a:t>accentuates the </a:t>
            </a:r>
            <a:r>
              <a:rPr lang="en-US" i="1" dirty="0"/>
              <a:t>behavioral differences </a:t>
            </a:r>
            <a:r>
              <a:rPr lang="en-US" dirty="0"/>
              <a:t>among objects of different classes in a hierarchy.</a:t>
            </a:r>
          </a:p>
        </p:txBody>
      </p:sp>
      <p:pic>
        <p:nvPicPr>
          <p:cNvPr id="4" name="Picture 3"/>
          <p:cNvPicPr>
            <a:picLocks noChangeAspect="1"/>
          </p:cNvPicPr>
          <p:nvPr/>
        </p:nvPicPr>
        <p:blipFill>
          <a:blip r:embed="rId2"/>
          <a:stretch>
            <a:fillRect/>
          </a:stretch>
        </p:blipFill>
        <p:spPr>
          <a:xfrm>
            <a:off x="4815444" y="2923309"/>
            <a:ext cx="5917292" cy="2824162"/>
          </a:xfrm>
          <a:prstGeom prst="rect">
            <a:avLst/>
          </a:prstGeom>
        </p:spPr>
      </p:pic>
    </p:spTree>
    <p:extLst>
      <p:ext uri="{BB962C8B-B14F-4D97-AF65-F5344CB8AC3E}">
        <p14:creationId xmlns:p14="http://schemas.microsoft.com/office/powerpoint/2010/main" val="261435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Explanation</a:t>
            </a:r>
          </a:p>
        </p:txBody>
      </p:sp>
      <p:sp>
        <p:nvSpPr>
          <p:cNvPr id="3" name="Content Placeholder 2"/>
          <p:cNvSpPr>
            <a:spLocks noGrp="1"/>
          </p:cNvSpPr>
          <p:nvPr>
            <p:ph idx="1"/>
          </p:nvPr>
        </p:nvSpPr>
        <p:spPr/>
        <p:txBody>
          <a:bodyPr>
            <a:normAutofit lnSpcReduction="10000"/>
          </a:bodyPr>
          <a:lstStyle/>
          <a:p>
            <a:pPr algn="just"/>
            <a:r>
              <a:rPr lang="en-US" dirty="0"/>
              <a:t>When </a:t>
            </a:r>
            <a:r>
              <a:rPr lang="en-US" dirty="0" err="1"/>
              <a:t>TestDraw</a:t>
            </a:r>
            <a:r>
              <a:rPr lang="en-US" dirty="0"/>
              <a:t> is compiled and translated into bytecode, the Java compiler </a:t>
            </a:r>
            <a:r>
              <a:rPr lang="en-US" i="1" dirty="0"/>
              <a:t>cannot </a:t>
            </a:r>
            <a:r>
              <a:rPr lang="en-US" dirty="0"/>
              <a:t>determine which draw (…) method is applicable. The compiler knows that shape refers to a kind of Shape , but it does not know which kind. The appropriate draw(...) method is not discernible until the program runs and the user chooses one of three shapes. Consequently, the compiled version of the program, that is, the bytecode that executes on the Java Virtual Machine, does not specify which draw(...) method is appropriate. The choice of the correct draw(...) method is postponed until the program executes; that is, the choice is postponed until </a:t>
            </a:r>
            <a:r>
              <a:rPr lang="en-US" i="1" dirty="0"/>
              <a:t>runtime </a:t>
            </a:r>
            <a:r>
              <a:rPr lang="en-US" dirty="0"/>
              <a:t>.</a:t>
            </a:r>
          </a:p>
          <a:p>
            <a:r>
              <a:rPr lang="en-US" dirty="0"/>
              <a:t>“Polymorphism via </a:t>
            </a:r>
            <a:r>
              <a:rPr lang="en-US" i="1" dirty="0"/>
              <a:t>dynamic or late binding </a:t>
            </a:r>
            <a:r>
              <a:rPr lang="en-US" dirty="0"/>
              <a:t>refers to choosing the appropriate method not at compile time, but at runtime.”</a:t>
            </a:r>
          </a:p>
        </p:txBody>
      </p:sp>
    </p:spTree>
    <p:extLst>
      <p:ext uri="{BB962C8B-B14F-4D97-AF65-F5344CB8AC3E}">
        <p14:creationId xmlns:p14="http://schemas.microsoft.com/office/powerpoint/2010/main" val="214466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Dynamic binding is a convenience. If Java did not automatically support late binding, we could achieve the same effect explicitly, if less elegantly, using a sequence of if-else statements , </a:t>
            </a:r>
            <a:r>
              <a:rPr lang="en-US" dirty="0" err="1"/>
              <a:t>instanceof</a:t>
            </a:r>
            <a:r>
              <a:rPr lang="en-US" dirty="0"/>
              <a:t> ’s, and </a:t>
            </a:r>
            <a:r>
              <a:rPr lang="en-US" dirty="0" err="1"/>
              <a:t>downcasts</a:t>
            </a:r>
            <a:r>
              <a:rPr lang="en-US" dirty="0"/>
              <a:t>:</a:t>
            </a:r>
          </a:p>
        </p:txBody>
      </p:sp>
    </p:spTree>
    <p:extLst>
      <p:ext uri="{BB962C8B-B14F-4D97-AF65-F5344CB8AC3E}">
        <p14:creationId xmlns:p14="http://schemas.microsoft.com/office/powerpoint/2010/main" val="369415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Dynamic Binding Works?</a:t>
            </a:r>
          </a:p>
        </p:txBody>
      </p:sp>
      <p:sp>
        <p:nvSpPr>
          <p:cNvPr id="3" name="Content Placeholder 2"/>
          <p:cNvSpPr>
            <a:spLocks noGrp="1"/>
          </p:cNvSpPr>
          <p:nvPr>
            <p:ph idx="1"/>
          </p:nvPr>
        </p:nvSpPr>
        <p:spPr/>
        <p:txBody>
          <a:bodyPr>
            <a:normAutofit fontScale="92500" lnSpcReduction="10000"/>
          </a:bodyPr>
          <a:lstStyle/>
          <a:p>
            <a:r>
              <a:rPr lang="en-US" dirty="0"/>
              <a:t>Shape is the apparent or declared type of shape.</a:t>
            </a:r>
          </a:p>
          <a:p>
            <a:r>
              <a:rPr lang="en-US" dirty="0"/>
              <a:t>The </a:t>
            </a:r>
            <a:r>
              <a:rPr lang="en-US" i="1" dirty="0"/>
              <a:t>real type </a:t>
            </a:r>
            <a:r>
              <a:rPr lang="en-US" dirty="0"/>
              <a:t>or </a:t>
            </a:r>
            <a:r>
              <a:rPr lang="en-US" i="1" dirty="0"/>
              <a:t>actual type </a:t>
            </a:r>
            <a:r>
              <a:rPr lang="en-US" dirty="0"/>
              <a:t>of a reference variable is the type of the object that is created by the new operation.</a:t>
            </a:r>
          </a:p>
          <a:p>
            <a:r>
              <a:rPr lang="en-US" dirty="0"/>
              <a:t>Let’s arbitrarily assume that the user, </a:t>
            </a:r>
            <a:r>
              <a:rPr lang="en-US" dirty="0" err="1"/>
              <a:t>TestDraw</a:t>
            </a:r>
            <a:r>
              <a:rPr lang="en-US" dirty="0"/>
              <a:t> , chooses to draw a right triangle. In this case, the real type of shape is </a:t>
            </a:r>
            <a:r>
              <a:rPr lang="en-US" dirty="0" err="1"/>
              <a:t>RightTriangle</a:t>
            </a:r>
            <a:r>
              <a:rPr lang="en-US" dirty="0"/>
              <a:t> (line 15). When the draw(...) method is invoked by shape (see line 22), Java begins searching for a fully implemented draw(...) method. The search begins in the </a:t>
            </a:r>
            <a:r>
              <a:rPr lang="en-US" dirty="0" err="1"/>
              <a:t>RightTriangle</a:t>
            </a:r>
            <a:r>
              <a:rPr lang="en-US" dirty="0"/>
              <a:t> class (the real type of shape ). If the </a:t>
            </a:r>
            <a:r>
              <a:rPr lang="en-US" dirty="0" err="1"/>
              <a:t>RightTriangle</a:t>
            </a:r>
            <a:r>
              <a:rPr lang="en-US" dirty="0"/>
              <a:t> class has implemented a draw(...) method then the search ends, and that method is called. If not, then Java searches the parent of </a:t>
            </a:r>
            <a:r>
              <a:rPr lang="en-US" dirty="0" err="1"/>
              <a:t>RightTriangle</a:t>
            </a:r>
            <a:r>
              <a:rPr lang="en-US" dirty="0"/>
              <a:t> . Searching continues all the way up the hierarchy until an implemented draw(...) method is found (or until the Object class is reached).</a:t>
            </a:r>
          </a:p>
        </p:txBody>
      </p:sp>
    </p:spTree>
    <p:extLst>
      <p:ext uri="{BB962C8B-B14F-4D97-AF65-F5344CB8AC3E}">
        <p14:creationId xmlns:p14="http://schemas.microsoft.com/office/powerpoint/2010/main" val="57326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20000"/>
          </a:bodyPr>
          <a:lstStyle/>
          <a:p>
            <a:r>
              <a:rPr lang="en-US" dirty="0"/>
              <a:t>How does the compiler handle </a:t>
            </a:r>
            <a:r>
              <a:rPr lang="en-US" dirty="0" err="1"/>
              <a:t>shape.draw</a:t>
            </a:r>
            <a:r>
              <a:rPr lang="en-US" dirty="0"/>
              <a:t>() , which at compile time is ambiguous? It checks the apparent type of shape and works with that. Since Shape declares a draw(...) method, anything below Shape in the hierarchy also has a draw(...) method. Even though the Shape class does not </a:t>
            </a:r>
            <a:r>
              <a:rPr lang="en-US" i="1" dirty="0"/>
              <a:t>implement </a:t>
            </a:r>
            <a:r>
              <a:rPr lang="en-US" dirty="0"/>
              <a:t>a draw(...) method, Shape does </a:t>
            </a:r>
            <a:r>
              <a:rPr lang="en-US" i="1" dirty="0"/>
              <a:t>declare </a:t>
            </a:r>
            <a:r>
              <a:rPr lang="en-US" dirty="0"/>
              <a:t>a draw method.</a:t>
            </a:r>
          </a:p>
          <a:p>
            <a:r>
              <a:rPr lang="en-US" dirty="0"/>
              <a:t>Consequently the statement </a:t>
            </a:r>
            <a:r>
              <a:rPr lang="en-US" dirty="0" err="1"/>
              <a:t>shape.draw</a:t>
            </a:r>
            <a:r>
              <a:rPr lang="en-US" dirty="0"/>
              <a:t>(1,1) causes no confusion to the compiler. The compiler happily accepts the statement and, during runtime, the appropriate version of draw(...) is selected. Were draw(...) not declared in Shape , a compile time error would be issued:</a:t>
            </a:r>
          </a:p>
          <a:p>
            <a:pPr lvl="1"/>
            <a:r>
              <a:rPr lang="en-US" dirty="0"/>
              <a:t>C:\JavaPrograms\TestDraw.java:19: cannot find symbol</a:t>
            </a:r>
          </a:p>
          <a:p>
            <a:pPr lvl="1"/>
            <a:r>
              <a:rPr lang="en-US" dirty="0"/>
              <a:t>symbol : method draw(</a:t>
            </a:r>
            <a:r>
              <a:rPr lang="en-US" dirty="0" err="1"/>
              <a:t>int,int</a:t>
            </a:r>
            <a:r>
              <a:rPr lang="en-US" dirty="0"/>
              <a:t>)</a:t>
            </a:r>
          </a:p>
          <a:p>
            <a:pPr lvl="1"/>
            <a:r>
              <a:rPr lang="en-US" dirty="0"/>
              <a:t>location: class Shape</a:t>
            </a:r>
          </a:p>
          <a:p>
            <a:pPr lvl="1"/>
            <a:r>
              <a:rPr lang="en-US" dirty="0" err="1"/>
              <a:t>shape.draw</a:t>
            </a:r>
            <a:r>
              <a:rPr lang="en-US" dirty="0"/>
              <a:t>(1,1);</a:t>
            </a:r>
          </a:p>
          <a:p>
            <a:pPr lvl="1"/>
            <a:r>
              <a:rPr lang="en-US" dirty="0"/>
              <a:t>^</a:t>
            </a:r>
          </a:p>
        </p:txBody>
      </p:sp>
    </p:spTree>
    <p:extLst>
      <p:ext uri="{BB962C8B-B14F-4D97-AF65-F5344CB8AC3E}">
        <p14:creationId xmlns:p14="http://schemas.microsoft.com/office/powerpoint/2010/main" val="45419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1021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Polymorphism</vt:lpstr>
      <vt:lpstr>Polymorphism</vt:lpstr>
      <vt:lpstr>Two Simple Forms Of Polymorphism</vt:lpstr>
      <vt:lpstr>Continue..</vt:lpstr>
      <vt:lpstr>Dynamic (Late) Binding</vt:lpstr>
      <vt:lpstr>Example Explanation</vt:lpstr>
      <vt:lpstr>Continue..</vt:lpstr>
      <vt:lpstr>How Dynamic Binding Works?</vt:lpstr>
      <vt:lpstr>Continue..</vt:lpstr>
      <vt:lpstr>Exceptions to Late Binding</vt:lpstr>
      <vt:lpstr>Interfaces and Polymorphism</vt:lpstr>
      <vt:lpstr>EarylBinging &amp; Late Binding </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hammad rasool</dc:creator>
  <cp:lastModifiedBy>Muhammad Zain</cp:lastModifiedBy>
  <cp:revision>22</cp:revision>
  <dcterms:created xsi:type="dcterms:W3CDTF">2020-06-21T14:56:01Z</dcterms:created>
  <dcterms:modified xsi:type="dcterms:W3CDTF">2021-01-27T01:26:18Z</dcterms:modified>
</cp:coreProperties>
</file>