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0" d="100"/>
          <a:sy n="80" d="100"/>
        </p:scale>
        <p:origin x="-96" y="-5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AAFFFC-4D76-4D06-8FF7-25C4472E60B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167938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AFFFC-4D76-4D06-8FF7-25C4472E60B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175193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AFFFC-4D76-4D06-8FF7-25C4472E60B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3938688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AFFFC-4D76-4D06-8FF7-25C4472E60B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33312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AAFFFC-4D76-4D06-8FF7-25C4472E60BC}" type="datetimeFigureOut">
              <a:rPr lang="en-US" smtClean="0"/>
              <a:pPr/>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292142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AAFFFC-4D76-4D06-8FF7-25C4472E60BC}"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424890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AAFFFC-4D76-4D06-8FF7-25C4472E60BC}" type="datetimeFigureOut">
              <a:rPr lang="en-US" smtClean="0"/>
              <a:pPr/>
              <a:t>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7204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AAFFFC-4D76-4D06-8FF7-25C4472E60BC}" type="datetimeFigureOut">
              <a:rPr lang="en-US" smtClean="0"/>
              <a:pPr/>
              <a:t>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2815683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AAFFFC-4D76-4D06-8FF7-25C4472E60BC}" type="datetimeFigureOut">
              <a:rPr lang="en-US" smtClean="0"/>
              <a:pPr/>
              <a:t>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223357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AAFFFC-4D76-4D06-8FF7-25C4472E60BC}"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256546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AAFFFC-4D76-4D06-8FF7-25C4472E60BC}" type="datetimeFigureOut">
              <a:rPr lang="en-US" smtClean="0"/>
              <a:pPr/>
              <a:t>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225134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AAFFFC-4D76-4D06-8FF7-25C4472E60BC}" type="datetimeFigureOut">
              <a:rPr lang="en-US" smtClean="0"/>
              <a:pPr/>
              <a:t>1/29/2022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2BCFD-2A20-4949-B14E-D07ED96B1858}" type="slidenum">
              <a:rPr lang="en-US" smtClean="0"/>
              <a:pPr/>
              <a:t>‹#›</a:t>
            </a:fld>
            <a:endParaRPr lang="en-US"/>
          </a:p>
        </p:txBody>
      </p:sp>
    </p:spTree>
    <p:extLst>
      <p:ext uri="{BB962C8B-B14F-4D97-AF65-F5344CB8AC3E}">
        <p14:creationId xmlns:p14="http://schemas.microsoft.com/office/powerpoint/2010/main" xmlns="" val="2200924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vector-vs-arraylist-java/" TargetMode="External"/><Relationship Id="rId2" Type="http://schemas.openxmlformats.org/officeDocument/2006/relationships/hyperlink" Target="https://www.geeksforgeeks.org/arraylist-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6291" y="2854036"/>
            <a:ext cx="9144000" cy="988436"/>
          </a:xfrm>
        </p:spPr>
        <p:txBody>
          <a:bodyPr/>
          <a:lstStyle/>
          <a:p>
            <a:r>
              <a:rPr lang="en-US" dirty="0"/>
              <a:t>Wrapper Classes</a:t>
            </a:r>
          </a:p>
        </p:txBody>
      </p:sp>
    </p:spTree>
    <p:extLst>
      <p:ext uri="{BB962C8B-B14F-4D97-AF65-F5344CB8AC3E}">
        <p14:creationId xmlns:p14="http://schemas.microsoft.com/office/powerpoint/2010/main" xmlns="" val="335862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Objects are Immutable</a:t>
            </a:r>
          </a:p>
        </p:txBody>
      </p:sp>
      <p:sp>
        <p:nvSpPr>
          <p:cNvPr id="3" name="Content Placeholder 2"/>
          <p:cNvSpPr>
            <a:spLocks noGrp="1"/>
          </p:cNvSpPr>
          <p:nvPr>
            <p:ph idx="1"/>
          </p:nvPr>
        </p:nvSpPr>
        <p:spPr>
          <a:xfrm>
            <a:off x="838200" y="1690688"/>
            <a:ext cx="10515600" cy="4351338"/>
          </a:xfrm>
        </p:spPr>
        <p:txBody>
          <a:bodyPr/>
          <a:lstStyle/>
          <a:p>
            <a:pPr lvl="1"/>
            <a:r>
              <a:rPr lang="en-US" dirty="0"/>
              <a:t>Like String objects, an object belonging to a wrapper class is immutable.</a:t>
            </a:r>
          </a:p>
          <a:p>
            <a:pPr lvl="1"/>
            <a:r>
              <a:rPr lang="en-US" dirty="0"/>
              <a:t>Once a wrapper object has been instantiated, its value cannot be changed. Of course, this does not mean that a </a:t>
            </a:r>
            <a:r>
              <a:rPr lang="en-US" i="1" dirty="0"/>
              <a:t>reference </a:t>
            </a:r>
            <a:r>
              <a:rPr lang="en-US" dirty="0"/>
              <a:t>to a wrapper object cannot be reassigned.</a:t>
            </a:r>
          </a:p>
          <a:p>
            <a:endParaRPr lang="en-US" dirty="0"/>
          </a:p>
        </p:txBody>
      </p:sp>
      <p:pic>
        <p:nvPicPr>
          <p:cNvPr id="4" name="Picture 3"/>
          <p:cNvPicPr>
            <a:picLocks noChangeAspect="1"/>
          </p:cNvPicPr>
          <p:nvPr/>
        </p:nvPicPr>
        <p:blipFill>
          <a:blip r:embed="rId2"/>
          <a:stretch>
            <a:fillRect/>
          </a:stretch>
        </p:blipFill>
        <p:spPr>
          <a:xfrm>
            <a:off x="5106699" y="2984355"/>
            <a:ext cx="5248275" cy="3743325"/>
          </a:xfrm>
          <a:prstGeom prst="rect">
            <a:avLst/>
          </a:prstGeom>
        </p:spPr>
      </p:pic>
    </p:spTree>
    <p:extLst>
      <p:ext uri="{BB962C8B-B14F-4D97-AF65-F5344CB8AC3E}">
        <p14:creationId xmlns:p14="http://schemas.microsoft.com/office/powerpoint/2010/main" xmlns="" val="161303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fontScale="92500" lnSpcReduction="20000"/>
          </a:bodyPr>
          <a:lstStyle/>
          <a:p>
            <a:r>
              <a:rPr lang="en-US" dirty="0"/>
              <a:t>The wrapper classes override the equals(Object o) method inherited from Object so that </a:t>
            </a:r>
            <a:r>
              <a:rPr lang="en-US" dirty="0" err="1"/>
              <a:t>a.equals</a:t>
            </a:r>
            <a:r>
              <a:rPr lang="en-US" dirty="0"/>
              <a:t>(b) compares </a:t>
            </a:r>
            <a:r>
              <a:rPr lang="en-US" i="1" dirty="0"/>
              <a:t>values </a:t>
            </a:r>
            <a:r>
              <a:rPr lang="en-US" dirty="0"/>
              <a:t>and not references. In contrast, the  operator compares references. No unboxing takes place.</a:t>
            </a:r>
          </a:p>
          <a:p>
            <a:pPr lvl="2"/>
            <a:r>
              <a:rPr lang="en-US" dirty="0"/>
              <a:t>Integer x = new Integer(5);</a:t>
            </a:r>
          </a:p>
          <a:p>
            <a:pPr lvl="2"/>
            <a:r>
              <a:rPr lang="en-US" dirty="0"/>
              <a:t>Integer y = new Integer(5); // a second object is instantiated</a:t>
            </a:r>
          </a:p>
          <a:p>
            <a:pPr lvl="2"/>
            <a:r>
              <a:rPr lang="en-US" dirty="0" err="1"/>
              <a:t>System.out.println</a:t>
            </a:r>
            <a:r>
              <a:rPr lang="en-US" dirty="0"/>
              <a:t>( x == y);</a:t>
            </a:r>
          </a:p>
          <a:p>
            <a:pPr lvl="1"/>
            <a:r>
              <a:rPr lang="en-US" dirty="0"/>
              <a:t>prints</a:t>
            </a:r>
          </a:p>
          <a:p>
            <a:pPr lvl="2"/>
            <a:r>
              <a:rPr lang="en-US" dirty="0"/>
              <a:t>false.</a:t>
            </a:r>
          </a:p>
          <a:p>
            <a:r>
              <a:rPr lang="en-US" dirty="0"/>
              <a:t>However, it may surprise you that the segment</a:t>
            </a:r>
          </a:p>
          <a:p>
            <a:pPr lvl="2"/>
            <a:r>
              <a:rPr lang="en-US" dirty="0"/>
              <a:t>Integer x = 5;</a:t>
            </a:r>
          </a:p>
          <a:p>
            <a:pPr lvl="2"/>
            <a:r>
              <a:rPr lang="en-US" dirty="0"/>
              <a:t>Integer y = 5;</a:t>
            </a:r>
          </a:p>
          <a:p>
            <a:pPr lvl="2"/>
            <a:r>
              <a:rPr lang="en-US" dirty="0" err="1"/>
              <a:t>System.out.println</a:t>
            </a:r>
            <a:r>
              <a:rPr lang="en-US" dirty="0"/>
              <a:t>(x == y);</a:t>
            </a:r>
          </a:p>
          <a:p>
            <a:pPr lvl="1"/>
            <a:r>
              <a:rPr lang="en-US" dirty="0"/>
              <a:t>prints</a:t>
            </a:r>
          </a:p>
          <a:p>
            <a:pPr lvl="2"/>
            <a:r>
              <a:rPr lang="en-US" dirty="0"/>
              <a:t>true;</a:t>
            </a:r>
          </a:p>
        </p:txBody>
      </p:sp>
    </p:spTree>
    <p:extLst>
      <p:ext uri="{BB962C8B-B14F-4D97-AF65-F5344CB8AC3E}">
        <p14:creationId xmlns:p14="http://schemas.microsoft.com/office/powerpoint/2010/main" xmlns="" val="4233825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pPr algn="just"/>
            <a:r>
              <a:rPr lang="en-US" dirty="0"/>
              <a:t>In the second case, because Integer objects are immutable, Java deems it unnecessary to create two distinct objects with the value 5. So, in fact, the references x and y both refer to the same object. By not creating two separate objects, the compiler saves memory. Java does this for integer values between 128 and 127, inclusive. If we change the value in the two preceding assignment statements to 555 , then x  y evaluates to false. Although autoboxing blurs the line between primitives and wrappers, an Integer is not an int , and an int is not an Integer . Use autoboxing cautiously.</a:t>
            </a:r>
          </a:p>
        </p:txBody>
      </p:sp>
    </p:spTree>
    <p:extLst>
      <p:ext uri="{BB962C8B-B14F-4D97-AF65-F5344CB8AC3E}">
        <p14:creationId xmlns:p14="http://schemas.microsoft.com/office/powerpoint/2010/main" xmlns="" val="257967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Methods</a:t>
            </a:r>
          </a:p>
        </p:txBody>
      </p:sp>
      <p:sp>
        <p:nvSpPr>
          <p:cNvPr id="3" name="Content Placeholder 2"/>
          <p:cNvSpPr>
            <a:spLocks noGrp="1"/>
          </p:cNvSpPr>
          <p:nvPr>
            <p:ph idx="1"/>
          </p:nvPr>
        </p:nvSpPr>
        <p:spPr>
          <a:xfrm>
            <a:off x="838200" y="1690688"/>
            <a:ext cx="10515600" cy="4351338"/>
          </a:xfrm>
        </p:spPr>
        <p:txBody>
          <a:bodyPr/>
          <a:lstStyle/>
          <a:p>
            <a:r>
              <a:rPr lang="en-US" dirty="0"/>
              <a:t>The wrapper classes also implement a number of handy static methods.</a:t>
            </a:r>
          </a:p>
          <a:p>
            <a:endParaRPr lang="en-US" dirty="0"/>
          </a:p>
        </p:txBody>
      </p:sp>
      <p:pic>
        <p:nvPicPr>
          <p:cNvPr id="4" name="Picture 3"/>
          <p:cNvPicPr>
            <a:picLocks noChangeAspect="1"/>
          </p:cNvPicPr>
          <p:nvPr/>
        </p:nvPicPr>
        <p:blipFill>
          <a:blip r:embed="rId2"/>
          <a:stretch>
            <a:fillRect/>
          </a:stretch>
        </p:blipFill>
        <p:spPr>
          <a:xfrm>
            <a:off x="2569585" y="2070045"/>
            <a:ext cx="9345324" cy="4679125"/>
          </a:xfrm>
          <a:prstGeom prst="rect">
            <a:avLst/>
          </a:prstGeom>
        </p:spPr>
      </p:pic>
    </p:spTree>
    <p:extLst>
      <p:ext uri="{BB962C8B-B14F-4D97-AF65-F5344CB8AC3E}">
        <p14:creationId xmlns:p14="http://schemas.microsoft.com/office/powerpoint/2010/main" xmlns="" val="154654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pic>
        <p:nvPicPr>
          <p:cNvPr id="4" name="Content Placeholder 3"/>
          <p:cNvPicPr>
            <a:picLocks noGrp="1" noChangeAspect="1"/>
          </p:cNvPicPr>
          <p:nvPr>
            <p:ph idx="1"/>
          </p:nvPr>
        </p:nvPicPr>
        <p:blipFill>
          <a:blip r:embed="rId2"/>
          <a:stretch>
            <a:fillRect/>
          </a:stretch>
        </p:blipFill>
        <p:spPr>
          <a:xfrm>
            <a:off x="1582205" y="1249579"/>
            <a:ext cx="9027589" cy="5608421"/>
          </a:xfrm>
          <a:prstGeom prst="rect">
            <a:avLst/>
          </a:prstGeom>
        </p:spPr>
      </p:pic>
    </p:spTree>
    <p:extLst>
      <p:ext uri="{BB962C8B-B14F-4D97-AF65-F5344CB8AC3E}">
        <p14:creationId xmlns:p14="http://schemas.microsoft.com/office/powerpoint/2010/main" xmlns="" val="203494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In addition to the static methods of the wrapper classes, each wrapper class (except Boolean) defines two static constants, MIN_VALUE and MAX_VALUE, that represent the largest and smallest value of the corresponding primitive type.</a:t>
            </a:r>
          </a:p>
          <a:p>
            <a:r>
              <a:rPr lang="en-US" dirty="0"/>
              <a:t>For example, </a:t>
            </a:r>
            <a:r>
              <a:rPr lang="en-US" dirty="0" err="1"/>
              <a:t>Integer.MAX_VALUE</a:t>
            </a:r>
            <a:r>
              <a:rPr lang="en-US" dirty="0"/>
              <a:t> is 2147483647, </a:t>
            </a:r>
            <a:r>
              <a:rPr lang="en-US" dirty="0" err="1"/>
              <a:t>Integer.MIN_VALUE</a:t>
            </a:r>
            <a:r>
              <a:rPr lang="en-US" dirty="0"/>
              <a:t> is -2147483648, and </a:t>
            </a:r>
            <a:r>
              <a:rPr lang="en-US" dirty="0" err="1"/>
              <a:t>Byte.MAX_VALUE</a:t>
            </a:r>
            <a:r>
              <a:rPr lang="en-US" dirty="0"/>
              <a:t> is 127.</a:t>
            </a:r>
          </a:p>
        </p:txBody>
      </p:sp>
    </p:spTree>
    <p:extLst>
      <p:ext uri="{BB962C8B-B14F-4D97-AF65-F5344CB8AC3E}">
        <p14:creationId xmlns:p14="http://schemas.microsoft.com/office/powerpoint/2010/main" xmlns="" val="259232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a:t>
            </a:r>
          </a:p>
        </p:txBody>
      </p:sp>
      <p:sp>
        <p:nvSpPr>
          <p:cNvPr id="3" name="Content Placeholder 2"/>
          <p:cNvSpPr>
            <a:spLocks noGrp="1"/>
          </p:cNvSpPr>
          <p:nvPr>
            <p:ph idx="1"/>
          </p:nvPr>
        </p:nvSpPr>
        <p:spPr/>
        <p:txBody>
          <a:bodyPr/>
          <a:lstStyle/>
          <a:p>
            <a:r>
              <a:rPr lang="en-US" dirty="0"/>
              <a:t>A Wrapper class is a class whose object wraps or contains a primitive data types. When we create an object to a wrapper class, it contains a field and in this field, we can store a primitive data types. In other words, we can wrap a primitive value into a wrapper class object.</a:t>
            </a:r>
          </a:p>
        </p:txBody>
      </p:sp>
      <p:pic>
        <p:nvPicPr>
          <p:cNvPr id="4" name="Picture 3"/>
          <p:cNvPicPr>
            <a:picLocks noChangeAspect="1"/>
          </p:cNvPicPr>
          <p:nvPr/>
        </p:nvPicPr>
        <p:blipFill>
          <a:blip r:embed="rId2"/>
          <a:stretch>
            <a:fillRect/>
          </a:stretch>
        </p:blipFill>
        <p:spPr>
          <a:xfrm>
            <a:off x="3006436" y="3834402"/>
            <a:ext cx="5867833" cy="2136042"/>
          </a:xfrm>
          <a:prstGeom prst="rect">
            <a:avLst/>
          </a:prstGeom>
        </p:spPr>
      </p:pic>
    </p:spTree>
    <p:extLst>
      <p:ext uri="{BB962C8B-B14F-4D97-AF65-F5344CB8AC3E}">
        <p14:creationId xmlns:p14="http://schemas.microsoft.com/office/powerpoint/2010/main" xmlns="" val="3070901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Wrapper Classes</a:t>
            </a:r>
          </a:p>
        </p:txBody>
      </p:sp>
      <p:sp>
        <p:nvSpPr>
          <p:cNvPr id="3" name="Content Placeholder 2"/>
          <p:cNvSpPr>
            <a:spLocks noGrp="1"/>
          </p:cNvSpPr>
          <p:nvPr>
            <p:ph idx="1"/>
          </p:nvPr>
        </p:nvSpPr>
        <p:spPr/>
        <p:txBody>
          <a:bodyPr/>
          <a:lstStyle/>
          <a:p>
            <a:pPr fontAlgn="base"/>
            <a:r>
              <a:rPr lang="en-US" dirty="0"/>
              <a:t>They convert primitive data types into objects. Objects are needed if we wish to modify the arguments passed into a method (because primitive types are passed by value).</a:t>
            </a:r>
          </a:p>
          <a:p>
            <a:pPr fontAlgn="base"/>
            <a:r>
              <a:rPr lang="en-US" dirty="0"/>
              <a:t>The classes in </a:t>
            </a:r>
            <a:r>
              <a:rPr lang="en-US" dirty="0" err="1"/>
              <a:t>java.util</a:t>
            </a:r>
            <a:r>
              <a:rPr lang="en-US" dirty="0"/>
              <a:t> package handles only objects and hence wrapper classes help in this case also.</a:t>
            </a:r>
          </a:p>
          <a:p>
            <a:pPr fontAlgn="base"/>
            <a:r>
              <a:rPr lang="en-US" dirty="0"/>
              <a:t>Data structures in the Collection framework, such as </a:t>
            </a:r>
            <a:r>
              <a:rPr lang="en-US" dirty="0" smtClean="0">
                <a:hlinkClick r:id="rId2"/>
              </a:rPr>
              <a:t>Array List</a:t>
            </a:r>
            <a:r>
              <a:rPr lang="en-US" dirty="0"/>
              <a:t> and </a:t>
            </a:r>
            <a:r>
              <a:rPr lang="en-US" dirty="0">
                <a:hlinkClick r:id="rId3"/>
              </a:rPr>
              <a:t>Vector</a:t>
            </a:r>
            <a:r>
              <a:rPr lang="en-US" dirty="0"/>
              <a:t>, store only objects (reference types) and not primitive types.</a:t>
            </a:r>
          </a:p>
          <a:p>
            <a:pPr fontAlgn="base"/>
            <a:r>
              <a:rPr lang="en-US" dirty="0"/>
              <a:t>An object is needed to support synchronization in multithreading.</a:t>
            </a:r>
          </a:p>
        </p:txBody>
      </p:sp>
    </p:spTree>
    <p:extLst>
      <p:ext uri="{BB962C8B-B14F-4D97-AF65-F5344CB8AC3E}">
        <p14:creationId xmlns:p14="http://schemas.microsoft.com/office/powerpoint/2010/main" xmlns="" val="240414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 in JAVA</a:t>
            </a:r>
          </a:p>
        </p:txBody>
      </p:sp>
      <p:pic>
        <p:nvPicPr>
          <p:cNvPr id="4" name="Content Placeholder 3"/>
          <p:cNvPicPr>
            <a:picLocks noGrp="1" noChangeAspect="1"/>
          </p:cNvPicPr>
          <p:nvPr>
            <p:ph idx="1"/>
          </p:nvPr>
        </p:nvPicPr>
        <p:blipFill>
          <a:blip r:embed="rId2"/>
          <a:stretch>
            <a:fillRect/>
          </a:stretch>
        </p:blipFill>
        <p:spPr>
          <a:xfrm>
            <a:off x="2673927" y="2026362"/>
            <a:ext cx="6303818" cy="3996657"/>
          </a:xfrm>
          <a:prstGeom prst="rect">
            <a:avLst/>
          </a:prstGeom>
        </p:spPr>
      </p:pic>
    </p:spTree>
    <p:extLst>
      <p:ext uri="{BB962C8B-B14F-4D97-AF65-F5344CB8AC3E}">
        <p14:creationId xmlns:p14="http://schemas.microsoft.com/office/powerpoint/2010/main" xmlns="" val="255813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Wrapper Classes</a:t>
            </a:r>
          </a:p>
        </p:txBody>
      </p:sp>
      <p:sp>
        <p:nvSpPr>
          <p:cNvPr id="3" name="Content Placeholder 2"/>
          <p:cNvSpPr>
            <a:spLocks noGrp="1"/>
          </p:cNvSpPr>
          <p:nvPr>
            <p:ph idx="1"/>
          </p:nvPr>
        </p:nvSpPr>
        <p:spPr/>
        <p:txBody>
          <a:bodyPr>
            <a:normAutofit/>
          </a:bodyPr>
          <a:lstStyle/>
          <a:p>
            <a:r>
              <a:rPr lang="en-US" dirty="0"/>
              <a:t>A wrapper class comes packaged with constructors. Except for the Character class, each wrapper class has two constructors.</a:t>
            </a:r>
          </a:p>
          <a:p>
            <a:pPr lvl="1"/>
            <a:r>
              <a:rPr lang="en-US" dirty="0"/>
              <a:t>Each numeric class ( Integer, Long, Short, Byte, Double, and Float ) has a one-argument constructor that accepts an argument of the corresponding primitive type.</a:t>
            </a:r>
          </a:p>
          <a:p>
            <a:pPr lvl="2"/>
            <a:r>
              <a:rPr lang="en-US" dirty="0"/>
              <a:t>Integer(</a:t>
            </a:r>
            <a:r>
              <a:rPr lang="en-US" dirty="0" err="1"/>
              <a:t>int</a:t>
            </a:r>
            <a:r>
              <a:rPr lang="en-US" dirty="0"/>
              <a:t> value)			//constructor</a:t>
            </a:r>
          </a:p>
          <a:p>
            <a:pPr lvl="2"/>
            <a:r>
              <a:rPr lang="en-US" dirty="0"/>
              <a:t>Integer </a:t>
            </a:r>
            <a:r>
              <a:rPr lang="en-US" dirty="0"/>
              <a:t>integer</a:t>
            </a:r>
            <a:r>
              <a:rPr lang="en-US" dirty="0"/>
              <a:t> = new Integer(4);		//initialization</a:t>
            </a:r>
          </a:p>
          <a:p>
            <a:pPr lvl="1"/>
            <a:r>
              <a:rPr lang="en-US" dirty="0"/>
              <a:t>Each wrapper class, except </a:t>
            </a:r>
            <a:r>
              <a:rPr lang="en-US" sz="2000" dirty="0"/>
              <a:t>Character </a:t>
            </a:r>
            <a:r>
              <a:rPr lang="en-US" dirty="0"/>
              <a:t>, has a second constructor that accepts a </a:t>
            </a:r>
            <a:r>
              <a:rPr lang="en-US" sz="2000" dirty="0"/>
              <a:t>String </a:t>
            </a:r>
            <a:r>
              <a:rPr lang="en-US" dirty="0"/>
              <a:t>argument.</a:t>
            </a:r>
          </a:p>
          <a:p>
            <a:pPr lvl="2"/>
            <a:r>
              <a:rPr lang="en-US" dirty="0"/>
              <a:t>Double x = new Double ("234.56");</a:t>
            </a:r>
          </a:p>
          <a:p>
            <a:pPr lvl="2"/>
            <a:r>
              <a:rPr lang="en-US" dirty="0"/>
              <a:t>Integer y = new Integer("12345");</a:t>
            </a:r>
          </a:p>
          <a:p>
            <a:pPr lvl="2"/>
            <a:r>
              <a:rPr lang="en-US" dirty="0"/>
              <a:t>Boolean z = new Boolean("true");</a:t>
            </a:r>
          </a:p>
        </p:txBody>
      </p:sp>
    </p:spTree>
    <p:extLst>
      <p:ext uri="{BB962C8B-B14F-4D97-AF65-F5344CB8AC3E}">
        <p14:creationId xmlns:p14="http://schemas.microsoft.com/office/powerpoint/2010/main" xmlns="" val="233364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lstStyle/>
          <a:p>
            <a:r>
              <a:rPr lang="en-US" dirty="0"/>
              <a:t>The Character class has a single constructor:</a:t>
            </a:r>
          </a:p>
          <a:p>
            <a:pPr lvl="2"/>
            <a:r>
              <a:rPr lang="en-US" dirty="0"/>
              <a:t>Character(char </a:t>
            </a:r>
            <a:r>
              <a:rPr lang="en-US" dirty="0" err="1"/>
              <a:t>ch</a:t>
            </a:r>
            <a:r>
              <a:rPr lang="en-US" dirty="0"/>
              <a:t>);</a:t>
            </a:r>
          </a:p>
          <a:p>
            <a:r>
              <a:rPr lang="en-US" dirty="0"/>
              <a:t>Surprisingly, the wrapper classes have no default or 0-argument constructors. So, the statement</a:t>
            </a:r>
          </a:p>
          <a:p>
            <a:pPr lvl="2"/>
            <a:r>
              <a:rPr lang="en-US" dirty="0"/>
              <a:t>Integer x = new Integer(); // ILLEGAL  Integer has no default constructor</a:t>
            </a:r>
          </a:p>
          <a:p>
            <a:r>
              <a:rPr lang="en-US" dirty="0"/>
              <a:t>generates a compilation error.</a:t>
            </a:r>
          </a:p>
        </p:txBody>
      </p:sp>
    </p:spTree>
    <p:extLst>
      <p:ext uri="{BB962C8B-B14F-4D97-AF65-F5344CB8AC3E}">
        <p14:creationId xmlns:p14="http://schemas.microsoft.com/office/powerpoint/2010/main" xmlns="" val="377505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Auto-boxing and unboxing</a:t>
            </a:r>
          </a:p>
        </p:txBody>
      </p:sp>
      <p:sp>
        <p:nvSpPr>
          <p:cNvPr id="3" name="Content Placeholder 2"/>
          <p:cNvSpPr>
            <a:spLocks noGrp="1"/>
          </p:cNvSpPr>
          <p:nvPr>
            <p:ph idx="1"/>
          </p:nvPr>
        </p:nvSpPr>
        <p:spPr/>
        <p:txBody>
          <a:bodyPr>
            <a:normAutofit/>
          </a:bodyPr>
          <a:lstStyle/>
          <a:p>
            <a:r>
              <a:rPr lang="en-US" dirty="0"/>
              <a:t>The automatic conversion of a primitive type to its corresponding wrapper (reference) type is called </a:t>
            </a:r>
            <a:r>
              <a:rPr lang="en-US" i="1" dirty="0"/>
              <a:t>automatic boxing </a:t>
            </a:r>
            <a:r>
              <a:rPr lang="en-US" dirty="0"/>
              <a:t>or simply </a:t>
            </a:r>
            <a:r>
              <a:rPr lang="en-US" i="1" dirty="0"/>
              <a:t>autoboxing</a:t>
            </a:r>
            <a:r>
              <a:rPr lang="en-US" dirty="0"/>
              <a:t>. Similarly, the conversion of a wrapper object to its corresponding primitive type is called </a:t>
            </a:r>
            <a:r>
              <a:rPr lang="en-US" i="1" dirty="0"/>
              <a:t>automatic unboxing </a:t>
            </a:r>
            <a:r>
              <a:rPr lang="en-US" dirty="0"/>
              <a:t>or </a:t>
            </a:r>
            <a:r>
              <a:rPr lang="en-US" i="1" dirty="0"/>
              <a:t>unboxing</a:t>
            </a:r>
            <a:r>
              <a:rPr lang="en-US" dirty="0"/>
              <a:t>. Thus, converting from int to Integer is </a:t>
            </a:r>
            <a:r>
              <a:rPr lang="en-US" i="1" dirty="0"/>
              <a:t>autoboxing </a:t>
            </a:r>
            <a:r>
              <a:rPr lang="en-US" dirty="0"/>
              <a:t>and from Integer to int, </a:t>
            </a:r>
            <a:r>
              <a:rPr lang="en-US" i="1" dirty="0"/>
              <a:t>unboxing</a:t>
            </a:r>
            <a:r>
              <a:rPr lang="en-US" dirty="0"/>
              <a:t>.</a:t>
            </a:r>
          </a:p>
          <a:p>
            <a:pPr lvl="2"/>
            <a:r>
              <a:rPr lang="en-US" dirty="0"/>
              <a:t>Integer prime = 5;</a:t>
            </a:r>
          </a:p>
          <a:p>
            <a:pPr lvl="2"/>
            <a:r>
              <a:rPr lang="en-US" dirty="0"/>
              <a:t>Integer x = 5; // or Integer x  new Integer(5). Note that </a:t>
            </a:r>
            <a:r>
              <a:rPr lang="en-US" i="1" dirty="0"/>
              <a:t>x </a:t>
            </a:r>
            <a:r>
              <a:rPr lang="en-US" dirty="0"/>
              <a:t>is a reference.</a:t>
            </a:r>
          </a:p>
          <a:p>
            <a:pPr lvl="2"/>
            <a:r>
              <a:rPr lang="en-US" dirty="0"/>
              <a:t>int y = x; // Notice that </a:t>
            </a:r>
            <a:r>
              <a:rPr lang="en-US" i="1" dirty="0"/>
              <a:t>x </a:t>
            </a:r>
            <a:r>
              <a:rPr lang="en-US" dirty="0"/>
              <a:t>is an object reference and </a:t>
            </a:r>
            <a:r>
              <a:rPr lang="en-US" i="1" dirty="0"/>
              <a:t>y </a:t>
            </a:r>
            <a:r>
              <a:rPr lang="en-US" dirty="0"/>
              <a:t>is a primitive.</a:t>
            </a:r>
          </a:p>
        </p:txBody>
      </p:sp>
      <p:pic>
        <p:nvPicPr>
          <p:cNvPr id="4" name="Picture 3"/>
          <p:cNvPicPr>
            <a:picLocks noChangeAspect="1"/>
          </p:cNvPicPr>
          <p:nvPr/>
        </p:nvPicPr>
        <p:blipFill>
          <a:blip r:embed="rId2"/>
          <a:stretch>
            <a:fillRect/>
          </a:stretch>
        </p:blipFill>
        <p:spPr>
          <a:xfrm>
            <a:off x="6332825" y="5202670"/>
            <a:ext cx="4791075" cy="1485900"/>
          </a:xfrm>
          <a:prstGeom prst="rect">
            <a:avLst/>
          </a:prstGeom>
        </p:spPr>
      </p:pic>
    </p:spTree>
    <p:extLst>
      <p:ext uri="{BB962C8B-B14F-4D97-AF65-F5344CB8AC3E}">
        <p14:creationId xmlns:p14="http://schemas.microsoft.com/office/powerpoint/2010/main" xmlns="" val="336765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Wrappers inherit and Wrappers Implement</a:t>
            </a:r>
          </a:p>
        </p:txBody>
      </p:sp>
      <p:sp>
        <p:nvSpPr>
          <p:cNvPr id="3" name="Content Placeholder 2"/>
          <p:cNvSpPr>
            <a:spLocks noGrp="1"/>
          </p:cNvSpPr>
          <p:nvPr>
            <p:ph idx="1"/>
          </p:nvPr>
        </p:nvSpPr>
        <p:spPr/>
        <p:txBody>
          <a:bodyPr/>
          <a:lstStyle/>
          <a:p>
            <a:r>
              <a:rPr lang="en-US" dirty="0"/>
              <a:t>The wrapper classes override equals(...) and </a:t>
            </a:r>
            <a:r>
              <a:rPr lang="en-US" dirty="0" err="1"/>
              <a:t>toString</a:t>
            </a:r>
            <a:r>
              <a:rPr lang="en-US" dirty="0"/>
              <a:t>() so that equals(...) compares the </a:t>
            </a:r>
            <a:r>
              <a:rPr lang="en-US" i="1" dirty="0"/>
              <a:t>values </a:t>
            </a:r>
            <a:r>
              <a:rPr lang="en-US" dirty="0"/>
              <a:t>inside two wrapper objects, and </a:t>
            </a:r>
            <a:r>
              <a:rPr lang="en-US" dirty="0" err="1"/>
              <a:t>toString</a:t>
            </a:r>
            <a:r>
              <a:rPr lang="en-US" dirty="0"/>
              <a:t>() returns the value of a wrapper object as a String reference.</a:t>
            </a:r>
          </a:p>
          <a:p>
            <a:pPr lvl="2"/>
            <a:r>
              <a:rPr lang="en-US" dirty="0"/>
              <a:t>Integer x = new Integer(5);</a:t>
            </a:r>
          </a:p>
          <a:p>
            <a:pPr lvl="2"/>
            <a:r>
              <a:rPr lang="en-US" dirty="0"/>
              <a:t>Integer y = new Integer(5);</a:t>
            </a:r>
          </a:p>
          <a:p>
            <a:pPr lvl="2"/>
            <a:r>
              <a:rPr lang="en-US" dirty="0" err="1"/>
              <a:t>System.out.println</a:t>
            </a:r>
            <a:r>
              <a:rPr lang="en-US" dirty="0"/>
              <a:t>(</a:t>
            </a:r>
            <a:r>
              <a:rPr lang="en-US" dirty="0" err="1"/>
              <a:t>x.equals</a:t>
            </a:r>
            <a:r>
              <a:rPr lang="en-US" dirty="0"/>
              <a:t>(y)); // compares </a:t>
            </a:r>
            <a:r>
              <a:rPr lang="en-US" i="1" dirty="0"/>
              <a:t>values </a:t>
            </a:r>
            <a:r>
              <a:rPr lang="en-US" dirty="0"/>
              <a:t>not references</a:t>
            </a:r>
          </a:p>
          <a:p>
            <a:pPr lvl="2"/>
            <a:r>
              <a:rPr lang="en-US" dirty="0" err="1"/>
              <a:t>System.out.println</a:t>
            </a:r>
            <a:r>
              <a:rPr lang="en-US" dirty="0"/>
              <a:t>(</a:t>
            </a:r>
            <a:r>
              <a:rPr lang="en-US" dirty="0" err="1"/>
              <a:t>x.toString</a:t>
            </a:r>
            <a:r>
              <a:rPr lang="en-US" dirty="0"/>
              <a:t>());</a:t>
            </a:r>
          </a:p>
          <a:p>
            <a:r>
              <a:rPr lang="en-US" dirty="0"/>
              <a:t>All wrapper classes, except Boolean, implement the Comparable interface.</a:t>
            </a:r>
          </a:p>
        </p:txBody>
      </p:sp>
    </p:spTree>
    <p:extLst>
      <p:ext uri="{BB962C8B-B14F-4D97-AF65-F5344CB8AC3E}">
        <p14:creationId xmlns:p14="http://schemas.microsoft.com/office/powerpoint/2010/main" xmlns="" val="334965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Wrappers and Expressions</a:t>
            </a:r>
          </a:p>
        </p:txBody>
      </p:sp>
      <p:sp>
        <p:nvSpPr>
          <p:cNvPr id="3" name="Content Placeholder 2"/>
          <p:cNvSpPr>
            <a:spLocks noGrp="1"/>
          </p:cNvSpPr>
          <p:nvPr>
            <p:ph idx="1"/>
          </p:nvPr>
        </p:nvSpPr>
        <p:spPr/>
        <p:txBody>
          <a:bodyPr>
            <a:normAutofit fontScale="85000" lnSpcReduction="20000"/>
          </a:bodyPr>
          <a:lstStyle/>
          <a:p>
            <a:r>
              <a:rPr lang="en-US" dirty="0"/>
              <a:t>Conveniently, references to wrapper objects can be used in arithmetic expressions.</a:t>
            </a:r>
          </a:p>
          <a:p>
            <a:pPr lvl="2"/>
            <a:r>
              <a:rPr lang="en-US" dirty="0"/>
              <a:t>Integer x = 10; // x, y, and z are </a:t>
            </a:r>
            <a:r>
              <a:rPr lang="en-US" i="1" dirty="0"/>
              <a:t>references </a:t>
            </a:r>
            <a:r>
              <a:rPr lang="en-US" dirty="0"/>
              <a:t>not primitives;</a:t>
            </a:r>
          </a:p>
          <a:p>
            <a:pPr lvl="2"/>
            <a:r>
              <a:rPr lang="en-US" dirty="0"/>
              <a:t>Integer y = 20;</a:t>
            </a:r>
          </a:p>
          <a:p>
            <a:pPr lvl="2"/>
            <a:r>
              <a:rPr lang="en-US" dirty="0"/>
              <a:t>Integer z = x * y; // Is this multiplication of references?</a:t>
            </a:r>
          </a:p>
          <a:p>
            <a:pPr lvl="1"/>
            <a:r>
              <a:rPr lang="en-US" dirty="0"/>
              <a:t>Although </a:t>
            </a:r>
            <a:r>
              <a:rPr lang="en-US" sz="2000" dirty="0"/>
              <a:t>x </a:t>
            </a:r>
            <a:r>
              <a:rPr lang="en-US" dirty="0"/>
              <a:t>and </a:t>
            </a:r>
            <a:r>
              <a:rPr lang="en-US" sz="2000" dirty="0"/>
              <a:t>y </a:t>
            </a:r>
            <a:r>
              <a:rPr lang="en-US" dirty="0"/>
              <a:t>are indeed references, the expression </a:t>
            </a:r>
            <a:r>
              <a:rPr lang="en-US" sz="2000" dirty="0"/>
              <a:t>x </a:t>
            </a:r>
            <a:r>
              <a:rPr lang="en-US" dirty="0"/>
              <a:t>* </a:t>
            </a:r>
            <a:r>
              <a:rPr lang="en-US" sz="2000" dirty="0"/>
              <a:t>y </a:t>
            </a:r>
            <a:r>
              <a:rPr lang="en-US" dirty="0"/>
              <a:t>is evaluated as follows:</a:t>
            </a:r>
          </a:p>
          <a:p>
            <a:pPr lvl="1"/>
            <a:r>
              <a:rPr lang="en-US" dirty="0"/>
              <a:t>Variable </a:t>
            </a:r>
            <a:r>
              <a:rPr lang="en-US" sz="2000" dirty="0"/>
              <a:t>x </a:t>
            </a:r>
            <a:r>
              <a:rPr lang="en-US" dirty="0"/>
              <a:t>is unboxed and its primitive value (10) retrieved.</a:t>
            </a:r>
          </a:p>
          <a:p>
            <a:pPr lvl="1"/>
            <a:r>
              <a:rPr lang="en-US" dirty="0"/>
              <a:t>Variable </a:t>
            </a:r>
            <a:r>
              <a:rPr lang="en-US" sz="2000" dirty="0"/>
              <a:t>y </a:t>
            </a:r>
            <a:r>
              <a:rPr lang="en-US" dirty="0"/>
              <a:t>is unboxed and its primitive value (20) retrieved.</a:t>
            </a:r>
          </a:p>
          <a:p>
            <a:pPr lvl="1"/>
            <a:r>
              <a:rPr lang="en-US" dirty="0"/>
              <a:t>The value 10 * 20 = 200 is calculated.</a:t>
            </a:r>
          </a:p>
          <a:p>
            <a:pPr lvl="1"/>
            <a:r>
              <a:rPr lang="en-US" dirty="0"/>
              <a:t>A new </a:t>
            </a:r>
            <a:r>
              <a:rPr lang="en-US" sz="2000" dirty="0"/>
              <a:t>Integer </a:t>
            </a:r>
            <a:r>
              <a:rPr lang="en-US" dirty="0"/>
              <a:t>object with value 200 is instantiated, boxed, and referenced by </a:t>
            </a:r>
            <a:r>
              <a:rPr lang="en-US" sz="2000" dirty="0"/>
              <a:t>z</a:t>
            </a:r>
          </a:p>
          <a:p>
            <a:r>
              <a:rPr lang="en-US" dirty="0"/>
              <a:t>As you can see from this seemingly innocuous code segment, using wrapper references in an arithmetic expression incurs a bit of processing overhead.</a:t>
            </a:r>
          </a:p>
          <a:p>
            <a:r>
              <a:rPr lang="en-US" dirty="0"/>
              <a:t>“Classes are very convenient when a method requires an object, however, when performing basic arithmetic, opt for primitives.”</a:t>
            </a:r>
          </a:p>
        </p:txBody>
      </p:sp>
    </p:spTree>
    <p:extLst>
      <p:ext uri="{BB962C8B-B14F-4D97-AF65-F5344CB8AC3E}">
        <p14:creationId xmlns:p14="http://schemas.microsoft.com/office/powerpoint/2010/main" xmlns="" val="2434194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920</Words>
  <Application>Microsoft Office PowerPoint</Application>
  <PresentationFormat>Custom</PresentationFormat>
  <Paragraphs>72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Wrapper Classes</vt:lpstr>
      <vt:lpstr>Wrapper Class</vt:lpstr>
      <vt:lpstr>Need of Wrapper Classes</vt:lpstr>
      <vt:lpstr>Wrapper Classes in JAVA</vt:lpstr>
      <vt:lpstr>Properties of Wrapper Classes</vt:lpstr>
      <vt:lpstr>Continue..</vt:lpstr>
      <vt:lpstr>Auto-boxing and unboxing</vt:lpstr>
      <vt:lpstr>Wrappers inherit and Wrappers Implement</vt:lpstr>
      <vt:lpstr>Wrappers and Expressions</vt:lpstr>
      <vt:lpstr>Wrapper Objects are Immutable</vt:lpstr>
      <vt:lpstr>Continue..</vt:lpstr>
      <vt:lpstr>Continue..</vt:lpstr>
      <vt:lpstr>Some Useful Methods</vt:lpstr>
      <vt:lpstr>Continue..</vt:lpstr>
      <vt:lpstr>Continue..</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Wrapper Classes</dc:title>
  <dc:creator>hammad rasool</dc:creator>
  <cp:lastModifiedBy>Sonic</cp:lastModifiedBy>
  <cp:revision>35</cp:revision>
  <dcterms:created xsi:type="dcterms:W3CDTF">2020-06-28T16:56:09Z</dcterms:created>
  <dcterms:modified xsi:type="dcterms:W3CDTF">2022-01-30T02:08:56Z</dcterms:modified>
</cp:coreProperties>
</file>