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3128-81AB-4C4E-9AEF-06C840DC3E8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B240-F673-4F73-86DA-B552178C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55" y="2563090"/>
            <a:ext cx="9144000" cy="1833563"/>
          </a:xfrm>
        </p:spPr>
        <p:txBody>
          <a:bodyPr/>
          <a:lstStyle/>
          <a:p>
            <a:r>
              <a:rPr lang="en-US" dirty="0" smtClean="0"/>
              <a:t>Exceptions and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8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getMessage</a:t>
            </a:r>
            <a:r>
              <a:rPr lang="en-US" b="1" dirty="0"/>
              <a:t>() :</a:t>
            </a:r>
          </a:p>
          <a:p>
            <a:pPr lvl="1"/>
            <a:r>
              <a:rPr lang="en-US" dirty="0"/>
              <a:t>The Exception class has two constructors:</a:t>
            </a:r>
          </a:p>
          <a:p>
            <a:pPr lvl="2"/>
            <a:r>
              <a:rPr lang="en-US" dirty="0" smtClean="0"/>
              <a:t>Exception(String </a:t>
            </a:r>
            <a:r>
              <a:rPr lang="en-US" dirty="0"/>
              <a:t>s) , which instantiates an Exception object with a message;</a:t>
            </a:r>
          </a:p>
          <a:p>
            <a:pPr lvl="2"/>
            <a:r>
              <a:rPr lang="en-US" dirty="0" smtClean="0"/>
              <a:t>Exception</a:t>
            </a:r>
            <a:r>
              <a:rPr lang="en-US" dirty="0"/>
              <a:t>() , the default constructor, which instantiates an Exception object with </a:t>
            </a:r>
            <a:r>
              <a:rPr lang="en-US" dirty="0" smtClean="0"/>
              <a:t>a “ </a:t>
            </a:r>
            <a:r>
              <a:rPr lang="en-US" dirty="0"/>
              <a:t>null message.”</a:t>
            </a:r>
          </a:p>
          <a:p>
            <a:r>
              <a:rPr lang="en-US" dirty="0"/>
              <a:t>The method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getMessage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the string stored in an Exception object or else null.</a:t>
            </a:r>
          </a:p>
        </p:txBody>
      </p:sp>
    </p:spTree>
    <p:extLst>
      <p:ext uri="{BB962C8B-B14F-4D97-AF65-F5344CB8AC3E}">
        <p14:creationId xmlns:p14="http://schemas.microsoft.com/office/powerpoint/2010/main" val="322105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the case that, when a “</a:t>
            </a:r>
            <a:r>
              <a:rPr lang="en-US" dirty="0" smtClean="0"/>
              <a:t>standard” exception </a:t>
            </a:r>
            <a:r>
              <a:rPr lang="en-US" dirty="0"/>
              <a:t>occurs, the Java Virtual Machine automatically creates and throws the </a:t>
            </a:r>
            <a:r>
              <a:rPr lang="en-US" dirty="0" smtClean="0"/>
              <a:t>Exception object</a:t>
            </a:r>
            <a:r>
              <a:rPr lang="en-US" dirty="0"/>
              <a:t>. No explicit instantiation or throw statement is required. The JVM takes the initiative</a:t>
            </a:r>
            <a:r>
              <a:rPr lang="en-US" dirty="0" smtClean="0"/>
              <a:t>.</a:t>
            </a:r>
          </a:p>
          <a:p>
            <a:r>
              <a:rPr lang="en-US" dirty="0"/>
              <a:t>For example, when division by zero occurs, the JVM instantiates and throws </a:t>
            </a:r>
            <a:r>
              <a:rPr lang="en-US" dirty="0" smtClean="0"/>
              <a:t>an 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/>
              <a:t>object that holds information about the error; if a program </a:t>
            </a:r>
            <a:r>
              <a:rPr lang="en-US" dirty="0" smtClean="0"/>
              <a:t>accesses a </a:t>
            </a:r>
            <a:r>
              <a:rPr lang="en-US" dirty="0"/>
              <a:t>null reference, </a:t>
            </a:r>
            <a:r>
              <a:rPr lang="en-US" dirty="0" smtClean="0"/>
              <a:t>a </a:t>
            </a:r>
            <a:r>
              <a:rPr lang="en-US" dirty="0" err="1" smtClean="0"/>
              <a:t>NullPointerException</a:t>
            </a:r>
            <a:r>
              <a:rPr lang="en-US" dirty="0" smtClean="0"/>
              <a:t> </a:t>
            </a:r>
            <a:r>
              <a:rPr lang="en-US" dirty="0"/>
              <a:t>object is automatically instantiated and thrown; </a:t>
            </a:r>
            <a:r>
              <a:rPr lang="en-US" dirty="0" smtClean="0"/>
              <a:t>or if </a:t>
            </a:r>
            <a:r>
              <a:rPr lang="en-US" dirty="0"/>
              <a:t>an application passes an illegal argument to a method, the JVM creates and throws </a:t>
            </a:r>
            <a:r>
              <a:rPr lang="en-US" dirty="0" smtClean="0"/>
              <a:t>an </a:t>
            </a:r>
            <a:r>
              <a:rPr lang="en-US" dirty="0" err="1" smtClean="0"/>
              <a:t>IllegalArgumentException</a:t>
            </a:r>
            <a:r>
              <a:rPr lang="en-US" dirty="0" smtClean="0"/>
              <a:t> </a:t>
            </a:r>
            <a:r>
              <a:rPr lang="en-US"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6161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“</a:t>
            </a:r>
            <a:r>
              <a:rPr lang="en-US" dirty="0" smtClean="0"/>
              <a:t>All </a:t>
            </a:r>
            <a:r>
              <a:rPr lang="en-US" dirty="0"/>
              <a:t>exceptions are thrown, but not every exception necessitates an explicit </a:t>
            </a:r>
            <a:r>
              <a:rPr lang="en-US" dirty="0" smtClean="0"/>
              <a:t>throw statement</a:t>
            </a:r>
            <a:r>
              <a:rPr lang="en-US" dirty="0"/>
              <a:t>. If a standard system exception occurs (</a:t>
            </a:r>
            <a:r>
              <a:rPr lang="en-US" dirty="0" smtClean="0"/>
              <a:t>file </a:t>
            </a:r>
            <a:r>
              <a:rPr lang="en-US" dirty="0"/>
              <a:t>not found, array out of </a:t>
            </a:r>
            <a:r>
              <a:rPr lang="en-US" dirty="0" smtClean="0"/>
              <a:t>bounds, IO </a:t>
            </a:r>
            <a:r>
              <a:rPr lang="en-US" dirty="0"/>
              <a:t>exception, arithmetic exception, etc.) the Java system automatically </a:t>
            </a:r>
            <a:r>
              <a:rPr lang="en-US" dirty="0" smtClean="0"/>
              <a:t>instantiates and </a:t>
            </a:r>
            <a:r>
              <a:rPr lang="en-US" dirty="0"/>
              <a:t>throws the exception</a:t>
            </a:r>
            <a:r>
              <a:rPr lang="en-US" dirty="0" smtClean="0"/>
              <a:t>.</a:t>
            </a:r>
            <a:r>
              <a:rPr lang="en-US" sz="3600" dirty="0" smtClean="0"/>
              <a:t>”</a:t>
            </a:r>
          </a:p>
          <a:p>
            <a:r>
              <a:rPr lang="en-US" dirty="0"/>
              <a:t>However, if the Java Virtual </a:t>
            </a:r>
            <a:r>
              <a:rPr lang="en-US" dirty="0" smtClean="0"/>
              <a:t>Machine throws </a:t>
            </a:r>
            <a:r>
              <a:rPr lang="en-US" dirty="0"/>
              <a:t>an exception, no customized message can be attached to the Exception </a:t>
            </a:r>
            <a:r>
              <a:rPr lang="en-US" dirty="0" smtClean="0"/>
              <a:t>object, although </a:t>
            </a:r>
            <a:r>
              <a:rPr lang="en-US" dirty="0"/>
              <a:t>an error message can be printed in the catch block</a:t>
            </a:r>
            <a:r>
              <a:rPr lang="en-US" dirty="0" smtClean="0"/>
              <a:t>.</a:t>
            </a:r>
          </a:p>
          <a:p>
            <a:r>
              <a:rPr lang="en-US" dirty="0"/>
              <a:t>An Exception object is </a:t>
            </a:r>
            <a:r>
              <a:rPr lang="en-US" dirty="0" smtClean="0"/>
              <a:t>thrown by JVM, </a:t>
            </a:r>
            <a:r>
              <a:rPr lang="en-US" dirty="0"/>
              <a:t>but how is </a:t>
            </a:r>
            <a:r>
              <a:rPr lang="en-US" dirty="0" smtClean="0"/>
              <a:t>it caught?</a:t>
            </a:r>
          </a:p>
          <a:p>
            <a:r>
              <a:rPr lang="en-US" dirty="0" smtClean="0"/>
              <a:t>If there </a:t>
            </a:r>
            <a:r>
              <a:rPr lang="en-US" dirty="0"/>
              <a:t>is no catch block, the exception is nonetheless caught by the </a:t>
            </a:r>
            <a:r>
              <a:rPr lang="en-US" dirty="0" smtClean="0"/>
              <a:t>Java Virtual </a:t>
            </a:r>
            <a:r>
              <a:rPr lang="en-US" dirty="0"/>
              <a:t>Machine, which handles the exception by terminating the program and issuing </a:t>
            </a:r>
            <a:r>
              <a:rPr lang="en-US" dirty="0" smtClean="0"/>
              <a:t>the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3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“</a:t>
            </a:r>
            <a:r>
              <a:rPr lang="en-US" dirty="0" smtClean="0"/>
              <a:t>You </a:t>
            </a:r>
            <a:r>
              <a:rPr lang="en-US" dirty="0"/>
              <a:t>should be as </a:t>
            </a:r>
            <a:r>
              <a:rPr lang="en-US" dirty="0" smtClean="0"/>
              <a:t>specific </a:t>
            </a:r>
            <a:r>
              <a:rPr lang="en-US" dirty="0"/>
              <a:t>as possible when throwing an exception</a:t>
            </a:r>
            <a:r>
              <a:rPr lang="en-US" dirty="0" smtClean="0"/>
              <a:t>.</a:t>
            </a:r>
            <a:r>
              <a:rPr lang="en-US" sz="440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4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Multiple catch blocks should be written in order from most </a:t>
            </a:r>
            <a:r>
              <a:rPr lang="en-US" dirty="0" smtClean="0"/>
              <a:t>specific </a:t>
            </a:r>
            <a:r>
              <a:rPr lang="en-US" dirty="0"/>
              <a:t>to least </a:t>
            </a:r>
            <a:r>
              <a:rPr lang="en-US" dirty="0" smtClean="0"/>
              <a:t>specific</a:t>
            </a:r>
            <a:r>
              <a:rPr lang="en-US" dirty="0"/>
              <a:t> </a:t>
            </a:r>
            <a:r>
              <a:rPr lang="en-US" dirty="0" smtClean="0"/>
              <a:t>exception</a:t>
            </a:r>
          </a:p>
          <a:p>
            <a:r>
              <a:rPr lang="en-US" dirty="0"/>
              <a:t>try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statements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catch ( </a:t>
            </a:r>
            <a:r>
              <a:rPr lang="en-US" dirty="0" err="1"/>
              <a:t>ArithmeticException</a:t>
            </a:r>
            <a:r>
              <a:rPr lang="en-US" dirty="0"/>
              <a:t> e)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statements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catch ( </a:t>
            </a:r>
            <a:r>
              <a:rPr lang="en-US" dirty="0" err="1"/>
              <a:t>NullPointerException</a:t>
            </a:r>
            <a:r>
              <a:rPr lang="en-US" dirty="0"/>
              <a:t> e)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statements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catch ( Exception e)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statements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9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final catch block </a:t>
            </a:r>
            <a:r>
              <a:rPr lang="en-US" dirty="0"/>
              <a:t>is a “catch all.” Notice that the catch blocks are purposely written in order from </a:t>
            </a:r>
            <a:r>
              <a:rPr lang="en-US" dirty="0" smtClean="0"/>
              <a:t>most specific </a:t>
            </a:r>
            <a:r>
              <a:rPr lang="en-US" dirty="0"/>
              <a:t>to least </a:t>
            </a:r>
            <a:r>
              <a:rPr lang="en-US" dirty="0" smtClean="0"/>
              <a:t>specific</a:t>
            </a:r>
            <a:r>
              <a:rPr lang="en-US" dirty="0"/>
              <a:t>. If the “ catch(Exception e) block” had come </a:t>
            </a:r>
            <a:r>
              <a:rPr lang="en-US" dirty="0" smtClean="0"/>
              <a:t>first</a:t>
            </a:r>
            <a:r>
              <a:rPr lang="en-US" dirty="0"/>
              <a:t>, then all </a:t>
            </a:r>
            <a:r>
              <a:rPr lang="en-US" dirty="0" smtClean="0"/>
              <a:t>exceptions would </a:t>
            </a:r>
            <a:r>
              <a:rPr lang="en-US" dirty="0"/>
              <a:t>be caught by that block, and the code would not distinguish </a:t>
            </a:r>
            <a:r>
              <a:rPr lang="en-US" dirty="0" smtClean="0"/>
              <a:t>a </a:t>
            </a:r>
            <a:r>
              <a:rPr lang="en-US" dirty="0" err="1" smtClean="0"/>
              <a:t>NumberFormatException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another type of Exception . The compiler, in fact, forbids this ordering.</a:t>
            </a:r>
          </a:p>
        </p:txBody>
      </p:sp>
    </p:spTree>
    <p:extLst>
      <p:ext uri="{BB962C8B-B14F-4D97-AF65-F5344CB8AC3E}">
        <p14:creationId xmlns:p14="http://schemas.microsoft.com/office/powerpoint/2010/main" val="327297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Unchecked and 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u="sng" dirty="0" smtClean="0"/>
              <a:t>UNCHECKED EXCEPTION</a:t>
            </a:r>
            <a:endParaRPr lang="en-US" u="sng" dirty="0" smtClean="0"/>
          </a:p>
          <a:p>
            <a:pPr lvl="1"/>
            <a:r>
              <a:rPr lang="en-US" dirty="0" smtClean="0"/>
              <a:t>Java’s </a:t>
            </a:r>
            <a:r>
              <a:rPr lang="en-US" dirty="0"/>
              <a:t>Exception hierarchy divides exceptions into two categories, </a:t>
            </a:r>
            <a:r>
              <a:rPr lang="en-US" i="1" dirty="0"/>
              <a:t>unchecked </a:t>
            </a:r>
            <a:r>
              <a:rPr lang="en-US" dirty="0" smtClean="0"/>
              <a:t>exceptions and </a:t>
            </a:r>
            <a:r>
              <a:rPr lang="en-US" i="1" dirty="0"/>
              <a:t>checked </a:t>
            </a:r>
            <a:r>
              <a:rPr lang="en-US" dirty="0"/>
              <a:t>exceptions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RuntimeException</a:t>
            </a:r>
            <a:r>
              <a:rPr lang="en-US" dirty="0" smtClean="0"/>
              <a:t> exceptions fall into the category of unchecked exceptions. </a:t>
            </a:r>
            <a:r>
              <a:rPr lang="en-US" dirty="0"/>
              <a:t>Unchecked exceptions can occur almost anywhere in any method and are the </a:t>
            </a:r>
            <a:r>
              <a:rPr lang="en-US" dirty="0" smtClean="0"/>
              <a:t>most common </a:t>
            </a:r>
            <a:r>
              <a:rPr lang="en-US" dirty="0"/>
              <a:t>types of </a:t>
            </a:r>
            <a:r>
              <a:rPr lang="en-US" dirty="0" smtClean="0"/>
              <a:t>exceptions.</a:t>
            </a:r>
          </a:p>
          <a:p>
            <a:pPr lvl="1"/>
            <a:r>
              <a:rPr lang="en-US" dirty="0"/>
              <a:t>An unchecked exception usually occurs due to some </a:t>
            </a:r>
            <a:r>
              <a:rPr lang="en-US" dirty="0" smtClean="0"/>
              <a:t>program flaw </a:t>
            </a:r>
            <a:r>
              <a:rPr lang="en-US" dirty="0"/>
              <a:t>such as an invalid argument, division by zero, an arithmetic error, or an array out </a:t>
            </a:r>
            <a:r>
              <a:rPr lang="en-US" dirty="0" smtClean="0"/>
              <a:t>of bounds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78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unchecked </a:t>
            </a:r>
            <a:r>
              <a:rPr lang="en-US" dirty="0" err="1" smtClean="0"/>
              <a:t>RuntimeException</a:t>
            </a:r>
            <a:r>
              <a:rPr lang="en-US" dirty="0" smtClean="0"/>
              <a:t> exceptions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77" y="2272146"/>
            <a:ext cx="9166645" cy="31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2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An unchecked exception, such as an out of bounds array index, is one that </a:t>
            </a:r>
            <a:r>
              <a:rPr lang="en-US" dirty="0" smtClean="0"/>
              <a:t>usually cannot </a:t>
            </a:r>
            <a:r>
              <a:rPr lang="en-US" dirty="0"/>
              <a:t>be handled during runtime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an unchecked exception occurs, the JVM automatically creates an </a:t>
            </a:r>
            <a:r>
              <a:rPr lang="en-US" dirty="0" smtClean="0"/>
              <a:t>Exception object </a:t>
            </a:r>
            <a:r>
              <a:rPr lang="en-US" dirty="0"/>
              <a:t>and throws the object, but a program need not catch and handle the exception. </a:t>
            </a:r>
            <a:r>
              <a:rPr lang="en-US" dirty="0" smtClean="0"/>
              <a:t>In fact</a:t>
            </a:r>
            <a:r>
              <a:rPr lang="en-US" dirty="0"/>
              <a:t>, a method that generates an unchecked error can usually do nothing productive </a:t>
            </a:r>
            <a:r>
              <a:rPr lang="en-US" dirty="0" smtClean="0"/>
              <a:t>to recover </a:t>
            </a:r>
            <a:r>
              <a:rPr lang="en-US" dirty="0"/>
              <a:t>from the error. Therefore, Java does not insist that a program handle </a:t>
            </a:r>
            <a:r>
              <a:rPr lang="en-US" dirty="0" smtClean="0"/>
              <a:t>unchecked exceptions.</a:t>
            </a:r>
          </a:p>
          <a:p>
            <a:pPr lvl="1"/>
            <a:r>
              <a:rPr lang="en-US" dirty="0" smtClean="0"/>
              <a:t>Every unchecked </a:t>
            </a:r>
            <a:r>
              <a:rPr lang="en-US" dirty="0"/>
              <a:t>exception </a:t>
            </a:r>
            <a:r>
              <a:rPr lang="en-US" i="1" dirty="0"/>
              <a:t>is </a:t>
            </a:r>
            <a:r>
              <a:rPr lang="en-US" dirty="0"/>
              <a:t>eventually caught and handled. If the program does not </a:t>
            </a:r>
            <a:r>
              <a:rPr lang="en-US" dirty="0" smtClean="0"/>
              <a:t>explicitly handle </a:t>
            </a:r>
            <a:r>
              <a:rPr lang="en-US" dirty="0"/>
              <a:t>the exception, then it is caught and handled by the Java Virtual Machine. </a:t>
            </a:r>
            <a:r>
              <a:rPr lang="en-US" dirty="0" smtClean="0"/>
              <a:t>Indeed, this </a:t>
            </a:r>
            <a:r>
              <a:rPr lang="en-US" dirty="0"/>
              <a:t>is the more common scenario</a:t>
            </a:r>
            <a:r>
              <a:rPr lang="en-US" dirty="0" smtClean="0"/>
              <a:t>. </a:t>
            </a:r>
            <a:r>
              <a:rPr lang="en-US" dirty="0"/>
              <a:t>When the segment executes, the JVM throws and catches the exception. The JVM </a:t>
            </a:r>
            <a:r>
              <a:rPr lang="en-US" dirty="0" smtClean="0"/>
              <a:t>handles the </a:t>
            </a:r>
            <a:r>
              <a:rPr lang="en-US" dirty="0"/>
              <a:t>exception by terminating the program and issuing the </a:t>
            </a:r>
            <a:r>
              <a:rPr lang="en-US" dirty="0" smtClean="0"/>
              <a:t>message.</a:t>
            </a:r>
          </a:p>
        </p:txBody>
      </p:sp>
    </p:spTree>
    <p:extLst>
      <p:ext uri="{BB962C8B-B14F-4D97-AF65-F5344CB8AC3E}">
        <p14:creationId xmlns:p14="http://schemas.microsoft.com/office/powerpoint/2010/main" val="165561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CHECKED EXCEPTION</a:t>
            </a:r>
          </a:p>
          <a:p>
            <a:pPr lvl="1"/>
            <a:r>
              <a:rPr lang="en-US" dirty="0"/>
              <a:t>An exception that is not unchecked is called a </a:t>
            </a:r>
            <a:r>
              <a:rPr lang="en-US" i="1" dirty="0"/>
              <a:t>checked exception</a:t>
            </a:r>
            <a:r>
              <a:rPr lang="en-US" dirty="0"/>
              <a:t>. A checked </a:t>
            </a:r>
            <a:r>
              <a:rPr lang="en-US" dirty="0" smtClean="0"/>
              <a:t>exception is </a:t>
            </a:r>
            <a:r>
              <a:rPr lang="en-US" dirty="0"/>
              <a:t>one from which a method </a:t>
            </a:r>
            <a:r>
              <a:rPr lang="en-US" i="1" dirty="0"/>
              <a:t>can </a:t>
            </a:r>
            <a:r>
              <a:rPr lang="en-US" dirty="0"/>
              <a:t>reasonably be expected to </a:t>
            </a:r>
            <a:r>
              <a:rPr lang="en-US" dirty="0" smtClean="0"/>
              <a:t>recover.</a:t>
            </a:r>
          </a:p>
          <a:p>
            <a:pPr lvl="1"/>
            <a:r>
              <a:rPr lang="en-US" dirty="0"/>
              <a:t>All exceptions derived from </a:t>
            </a:r>
            <a:r>
              <a:rPr lang="en-US" sz="2000" dirty="0"/>
              <a:t>Exception </a:t>
            </a:r>
            <a:r>
              <a:rPr lang="en-US" dirty="0"/>
              <a:t>, except for </a:t>
            </a:r>
            <a:r>
              <a:rPr lang="en-US" sz="2000" dirty="0" err="1"/>
              <a:t>RuntimeException</a:t>
            </a:r>
            <a:r>
              <a:rPr lang="en-US" sz="2000" dirty="0"/>
              <a:t> </a:t>
            </a:r>
            <a:r>
              <a:rPr lang="en-US" dirty="0"/>
              <a:t>, are </a:t>
            </a:r>
            <a:r>
              <a:rPr lang="en-US" dirty="0" smtClean="0"/>
              <a:t>checked exceptions</a:t>
            </a:r>
            <a:r>
              <a:rPr lang="en-US" dirty="0"/>
              <a:t>. For example, bad input data such as an invalid </a:t>
            </a:r>
            <a:r>
              <a:rPr lang="en-US" dirty="0" smtClean="0"/>
              <a:t>file </a:t>
            </a:r>
            <a:r>
              <a:rPr lang="en-US" dirty="0"/>
              <a:t>name might generate </a:t>
            </a:r>
            <a:r>
              <a:rPr lang="en-US" dirty="0" smtClean="0"/>
              <a:t>a </a:t>
            </a:r>
            <a:r>
              <a:rPr lang="en-US" sz="2400" dirty="0" err="1" smtClean="0"/>
              <a:t>FileNotFoundException</a:t>
            </a:r>
            <a:r>
              <a:rPr lang="en-US" sz="2400" dirty="0" smtClean="0"/>
              <a:t> </a:t>
            </a:r>
            <a:r>
              <a:rPr lang="en-US" dirty="0"/>
              <a:t>exception. This is a checked exception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contrast to an unchecked exception, a checked exception cannot be ignored. If </a:t>
            </a:r>
            <a:r>
              <a:rPr lang="en-US" dirty="0" smtClean="0"/>
              <a:t>a checked </a:t>
            </a:r>
            <a:r>
              <a:rPr lang="en-US" dirty="0"/>
              <a:t>exception is thrown in a method, the method </a:t>
            </a:r>
            <a:r>
              <a:rPr lang="en-US" i="1" dirty="0"/>
              <a:t>must </a:t>
            </a:r>
            <a:r>
              <a:rPr lang="en-US" dirty="0"/>
              <a:t>either handle the exception </a:t>
            </a:r>
            <a:r>
              <a:rPr lang="en-US" dirty="0" smtClean="0"/>
              <a:t>or pass </a:t>
            </a:r>
            <a:r>
              <a:rPr lang="en-US" dirty="0"/>
              <a:t>it back to the caller to handle.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7542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abnormal condition that occurs at runtime is called an </a:t>
            </a:r>
            <a:r>
              <a:rPr lang="en-US" i="1" dirty="0"/>
              <a:t>exception</a:t>
            </a:r>
            <a:r>
              <a:rPr lang="en-US" dirty="0" smtClean="0"/>
              <a:t>.</a:t>
            </a:r>
          </a:p>
          <a:p>
            <a:r>
              <a:rPr lang="en-US" dirty="0"/>
              <a:t>Java’s Exception class and its subclasses provide an automatic and clean </a:t>
            </a:r>
            <a:r>
              <a:rPr lang="en-US" dirty="0" smtClean="0"/>
              <a:t>mechanism for </a:t>
            </a:r>
            <a:r>
              <a:rPr lang="en-US" dirty="0"/>
              <a:t>handling exceptions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</a:t>
            </a:r>
            <a:r>
              <a:rPr lang="en-US" dirty="0"/>
              <a:t>A </a:t>
            </a:r>
            <a:r>
              <a:rPr lang="en-US" dirty="0" smtClean="0"/>
              <a:t>file </a:t>
            </a:r>
            <a:r>
              <a:rPr lang="en-US" dirty="0"/>
              <a:t>placed in the wrong directory, an array index out of bounds, an illegal argument, </a:t>
            </a:r>
            <a:r>
              <a:rPr lang="en-US" dirty="0" smtClean="0"/>
              <a:t>or division </a:t>
            </a:r>
            <a:r>
              <a:rPr lang="en-US" dirty="0"/>
              <a:t>by zero are a few common exceptions that no programmer has escaped.</a:t>
            </a:r>
          </a:p>
        </p:txBody>
      </p:sp>
    </p:spTree>
    <p:extLst>
      <p:ext uri="{BB962C8B-B14F-4D97-AF65-F5344CB8AC3E}">
        <p14:creationId xmlns:p14="http://schemas.microsoft.com/office/powerpoint/2010/main" val="36955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particular, the method must either</a:t>
            </a:r>
          </a:p>
          <a:p>
            <a:pPr lvl="2"/>
            <a:r>
              <a:rPr lang="en-US" dirty="0" smtClean="0"/>
              <a:t>catch </a:t>
            </a:r>
            <a:r>
              <a:rPr lang="en-US" dirty="0"/>
              <a:t>the exception with a catch block, or</a:t>
            </a:r>
          </a:p>
          <a:p>
            <a:pPr lvl="2"/>
            <a:r>
              <a:rPr lang="en-US" dirty="0" smtClean="0"/>
              <a:t>pass </a:t>
            </a:r>
            <a:r>
              <a:rPr lang="en-US" dirty="0"/>
              <a:t>the exception back to the caller for handling by explicitly listing the exception </a:t>
            </a:r>
            <a:r>
              <a:rPr lang="en-US" dirty="0" smtClean="0"/>
              <a:t>in a </a:t>
            </a:r>
            <a:r>
              <a:rPr lang="en-US" dirty="0"/>
              <a:t>throws clause appended to the method signature.</a:t>
            </a:r>
          </a:p>
        </p:txBody>
      </p:sp>
    </p:spTree>
    <p:extLst>
      <p:ext uri="{BB962C8B-B14F-4D97-AF65-F5344CB8AC3E}">
        <p14:creationId xmlns:p14="http://schemas.microsoft.com/office/powerpoint/2010/main" val="291965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throws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method does not explicitly catch and handle a checked exception, the method, </a:t>
            </a:r>
            <a:r>
              <a:rPr lang="en-US" dirty="0" smtClean="0"/>
              <a:t>by including </a:t>
            </a:r>
            <a:r>
              <a:rPr lang="en-US" dirty="0"/>
              <a:t>a throws clause in its heading, passes the exception back to the caller, </a:t>
            </a:r>
            <a:r>
              <a:rPr lang="en-US" dirty="0" smtClean="0"/>
              <a:t>and it </a:t>
            </a:r>
            <a:r>
              <a:rPr lang="en-US" dirty="0"/>
              <a:t>becomes the caller’s responsibility to handle or throw the exception</a:t>
            </a:r>
            <a:r>
              <a:rPr lang="en-US" dirty="0" smtClean="0"/>
              <a:t>.</a:t>
            </a:r>
          </a:p>
          <a:p>
            <a:r>
              <a:rPr lang="en-US" dirty="0"/>
              <a:t>Not </a:t>
            </a:r>
            <a:r>
              <a:rPr lang="en-US" dirty="0" smtClean="0"/>
              <a:t>catching a </a:t>
            </a:r>
            <a:r>
              <a:rPr lang="en-US" dirty="0"/>
              <a:t>checked exception </a:t>
            </a:r>
            <a:r>
              <a:rPr lang="en-US" i="1" dirty="0"/>
              <a:t>and </a:t>
            </a:r>
            <a:r>
              <a:rPr lang="en-US" dirty="0"/>
              <a:t>leaving out the throws clause generates a compilation error</a:t>
            </a:r>
            <a:r>
              <a:rPr lang="en-US" dirty="0" smtClean="0"/>
              <a:t>.</a:t>
            </a:r>
          </a:p>
          <a:p>
            <a:r>
              <a:rPr lang="en-US" dirty="0"/>
              <a:t>If a method does not catch a checked exception, the Exception object is passed to </a:t>
            </a:r>
            <a:r>
              <a:rPr lang="en-US" dirty="0" smtClean="0"/>
              <a:t>the caller</a:t>
            </a:r>
            <a:r>
              <a:rPr lang="en-US" dirty="0"/>
              <a:t>, via the throws clause. Checked exceptions can be passed along the chain </a:t>
            </a:r>
            <a:r>
              <a:rPr lang="en-US" dirty="0" smtClean="0"/>
              <a:t>of method </a:t>
            </a:r>
            <a:r>
              <a:rPr lang="en-US" dirty="0"/>
              <a:t>calls right up to the main(...) method and </a:t>
            </a:r>
            <a:r>
              <a:rPr lang="en-US" dirty="0" smtClean="0"/>
              <a:t>finally </a:t>
            </a:r>
            <a:r>
              <a:rPr lang="en-US" dirty="0"/>
              <a:t>to the system, until they </a:t>
            </a:r>
            <a:r>
              <a:rPr lang="en-US" dirty="0" smtClean="0"/>
              <a:t>are eventually </a:t>
            </a:r>
            <a:r>
              <a:rPr lang="en-US" dirty="0"/>
              <a:t>caught and handled.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4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Exceptions Handled in 3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a try-catch construction, the exception is handled directly by the method </a:t>
            </a:r>
            <a:r>
              <a:rPr lang="en-US" dirty="0" smtClean="0"/>
              <a:t>that generates </a:t>
            </a:r>
            <a:r>
              <a:rPr lang="en-US" dirty="0"/>
              <a:t>the exception.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exception is thrown back to the calling method and handled by the caller.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exception is passed (thrown) all the way back through the caller to the Java </a:t>
            </a:r>
            <a:r>
              <a:rPr lang="en-US" dirty="0" smtClean="0"/>
              <a:t>system and </a:t>
            </a:r>
            <a:r>
              <a:rPr lang="en-US" dirty="0"/>
              <a:t>handled by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8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throws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the standard exceptions encountered are unchecked. </a:t>
            </a:r>
            <a:r>
              <a:rPr lang="en-US" dirty="0" err="1" smtClean="0"/>
              <a:t>IOExceptions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the exception</a:t>
            </a:r>
            <a:r>
              <a:rPr lang="en-US" dirty="0"/>
              <a:t>, so to speak. If an exception is checked </a:t>
            </a:r>
            <a:r>
              <a:rPr lang="en-US" dirty="0" smtClean="0"/>
              <a:t>and </a:t>
            </a:r>
            <a:r>
              <a:rPr lang="en-US" dirty="0"/>
              <a:t>you fail to catch it or include a </a:t>
            </a:r>
            <a:r>
              <a:rPr lang="en-US" dirty="0" smtClean="0"/>
              <a:t>throws clause</a:t>
            </a:r>
            <a:r>
              <a:rPr lang="en-US" dirty="0"/>
              <a:t>, the Java compiler will </a:t>
            </a:r>
            <a:r>
              <a:rPr lang="en-US" dirty="0" smtClean="0"/>
              <a:t>persistently remind you.</a:t>
            </a:r>
          </a:p>
          <a:p>
            <a:r>
              <a:rPr lang="en-US" dirty="0"/>
              <a:t>Notice the difference between throw and throws. The former passes or throws </a:t>
            </a:r>
            <a:r>
              <a:rPr lang="en-US" dirty="0" smtClean="0"/>
              <a:t>an exception</a:t>
            </a:r>
            <a:r>
              <a:rPr lang="en-US" dirty="0"/>
              <a:t>, and the latter indicates that the method does not handle a </a:t>
            </a:r>
            <a:r>
              <a:rPr lang="en-US" dirty="0" smtClean="0"/>
              <a:t>particular exception</a:t>
            </a:r>
            <a:r>
              <a:rPr lang="en-US" dirty="0"/>
              <a:t>, but instead, passes the exception back to the caller. One letter changes </a:t>
            </a:r>
            <a:r>
              <a:rPr lang="en-US" dirty="0" smtClean="0"/>
              <a:t>the meaning</a:t>
            </a:r>
            <a:r>
              <a:rPr lang="en-US" dirty="0"/>
              <a:t>. Be careful.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3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catch</a:t>
            </a:r>
            <a:r>
              <a:rPr lang="en-US" dirty="0" smtClean="0"/>
              <a:t> can </a:t>
            </a:r>
            <a:r>
              <a:rPr lang="en-US" b="1" i="1" dirty="0" err="1" smtClean="0"/>
              <a:t>thorw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system-generated exception includes a system-generated message, which may be a </a:t>
            </a:r>
            <a:r>
              <a:rPr lang="en-US" dirty="0" smtClean="0"/>
              <a:t>bit cryptic </a:t>
            </a:r>
            <a:r>
              <a:rPr lang="en-US" dirty="0"/>
              <a:t>or uninformative. It is possible, however, for a method to catch an exception , </a:t>
            </a:r>
            <a:r>
              <a:rPr lang="en-US" dirty="0" smtClean="0"/>
              <a:t>create a </a:t>
            </a:r>
            <a:r>
              <a:rPr lang="en-US" dirty="0"/>
              <a:t>new exception with a message, and then throw (or </a:t>
            </a:r>
            <a:r>
              <a:rPr lang="en-US" dirty="0" err="1"/>
              <a:t>rethrow</a:t>
            </a:r>
            <a:r>
              <a:rPr lang="en-US" dirty="0"/>
              <a:t>) the new exception to </a:t>
            </a:r>
            <a:r>
              <a:rPr lang="en-US" dirty="0" smtClean="0"/>
              <a:t>the caller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804" y="3613437"/>
            <a:ext cx="6601644" cy="2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your own exception class by extending Exception or any subclass </a:t>
            </a:r>
            <a:r>
              <a:rPr lang="en-US" dirty="0" smtClean="0"/>
              <a:t>of Exception </a:t>
            </a:r>
            <a:r>
              <a:rPr lang="en-US" dirty="0"/>
              <a:t>. For example, many applications require that input data consist of positive integers</a:t>
            </a:r>
            <a:r>
              <a:rPr lang="en-US" dirty="0" smtClean="0"/>
              <a:t>.</a:t>
            </a:r>
          </a:p>
          <a:p>
            <a:r>
              <a:rPr lang="en-US" dirty="0"/>
              <a:t>Any class derived from Exception is checked, unless it is derived </a:t>
            </a:r>
            <a:r>
              <a:rPr lang="en-US" dirty="0" smtClean="0"/>
              <a:t>from </a:t>
            </a:r>
            <a:r>
              <a:rPr lang="en-US" dirty="0" err="1" smtClean="0"/>
              <a:t>RuntimeException</a:t>
            </a:r>
            <a:r>
              <a:rPr lang="en-US" dirty="0"/>
              <a:t>, in which case it is </a:t>
            </a:r>
            <a:r>
              <a:rPr lang="en-US" dirty="0" smtClean="0"/>
              <a:t>unchecked.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</a:t>
            </a:r>
            <a:r>
              <a:rPr lang="en-US" b="1" i="1" dirty="0" smtClean="0"/>
              <a:t>inally </a:t>
            </a:r>
            <a:r>
              <a:rPr lang="en-US" dirty="0" smtClean="0"/>
              <a:t>block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finally </a:t>
            </a:r>
            <a:r>
              <a:rPr lang="en-US" i="1" dirty="0"/>
              <a:t>block </a:t>
            </a:r>
            <a:r>
              <a:rPr lang="en-US" dirty="0"/>
              <a:t>is a block of code that always executes, regardless of whether or not </a:t>
            </a:r>
            <a:r>
              <a:rPr lang="en-US" dirty="0" smtClean="0"/>
              <a:t>an exception </a:t>
            </a:r>
            <a:r>
              <a:rPr lang="en-US" dirty="0"/>
              <a:t>is thrown. A </a:t>
            </a:r>
            <a:r>
              <a:rPr lang="en-US" dirty="0" smtClean="0"/>
              <a:t>finally </a:t>
            </a:r>
            <a:r>
              <a:rPr lang="en-US" dirty="0"/>
              <a:t>block is paired with either a try-catch pair or a try block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finally </a:t>
            </a:r>
            <a:r>
              <a:rPr lang="en-US" dirty="0"/>
              <a:t>block is used as a cleanup device. Without the </a:t>
            </a:r>
            <a:r>
              <a:rPr lang="en-US" dirty="0" smtClean="0"/>
              <a:t>finally </a:t>
            </a:r>
            <a:r>
              <a:rPr lang="en-US" dirty="0"/>
              <a:t>block in Example </a:t>
            </a:r>
            <a:r>
              <a:rPr lang="en-US" dirty="0" smtClean="0"/>
              <a:t>14.8, cleanup </a:t>
            </a:r>
            <a:r>
              <a:rPr lang="en-US" dirty="0"/>
              <a:t>would be replicated in both the try and the catch blocks. Moreover, a single </a:t>
            </a:r>
            <a:r>
              <a:rPr lang="en-US" dirty="0" smtClean="0"/>
              <a:t>try block </a:t>
            </a:r>
            <a:r>
              <a:rPr lang="en-US" dirty="0"/>
              <a:t>may have multiple catch blocks, so the replication could even be more </a:t>
            </a:r>
            <a:r>
              <a:rPr lang="en-US" dirty="0" smtClean="0"/>
              <a:t>cumbersome. A finally </a:t>
            </a:r>
            <a:r>
              <a:rPr lang="en-US" dirty="0"/>
              <a:t>block is a cleaner solution</a:t>
            </a:r>
            <a:r>
              <a:rPr lang="en-US" dirty="0" smtClean="0"/>
              <a:t>.</a:t>
            </a:r>
          </a:p>
          <a:p>
            <a:r>
              <a:rPr lang="en-US" dirty="0"/>
              <a:t>Variables declared within a try block are known only within that block and are </a:t>
            </a:r>
            <a:r>
              <a:rPr lang="en-US" dirty="0" smtClean="0"/>
              <a:t>not visible </a:t>
            </a:r>
            <a:r>
              <a:rPr lang="en-US" dirty="0"/>
              <a:t>to the </a:t>
            </a:r>
            <a:r>
              <a:rPr lang="en-US" dirty="0" smtClean="0"/>
              <a:t>finally </a:t>
            </a:r>
            <a:r>
              <a:rPr lang="en-US" dirty="0"/>
              <a:t>block. If the variables of a try block must be accessed in a </a:t>
            </a:r>
            <a:r>
              <a:rPr lang="en-US" dirty="0" smtClean="0"/>
              <a:t>finally block</a:t>
            </a:r>
            <a:r>
              <a:rPr lang="en-US" dirty="0"/>
              <a:t>, declare such variables outside the try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8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What is output?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80" y="2011073"/>
            <a:ext cx="3412548" cy="4022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36" y="2302019"/>
            <a:ext cx="4119727" cy="11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value that is printed is 0, the value returned by the </a:t>
            </a:r>
            <a:r>
              <a:rPr lang="en-US" dirty="0" smtClean="0"/>
              <a:t>finally </a:t>
            </a:r>
            <a:r>
              <a:rPr lang="en-US" dirty="0"/>
              <a:t>block. When the return in </a:t>
            </a:r>
            <a:r>
              <a:rPr lang="en-US" dirty="0" smtClean="0"/>
              <a:t>the try </a:t>
            </a:r>
            <a:r>
              <a:rPr lang="en-US" dirty="0"/>
              <a:t>block statement is encountered, control immediately passes to the </a:t>
            </a:r>
            <a:r>
              <a:rPr lang="en-US" dirty="0" smtClean="0"/>
              <a:t>finally </a:t>
            </a:r>
            <a:r>
              <a:rPr lang="en-US" dirty="0"/>
              <a:t>block, and </a:t>
            </a:r>
            <a:r>
              <a:rPr lang="en-US" dirty="0" smtClean="0"/>
              <a:t>the value </a:t>
            </a:r>
            <a:r>
              <a:rPr lang="en-US" dirty="0"/>
              <a:t>0 is returned by the method</a:t>
            </a:r>
            <a:r>
              <a:rPr lang="en-US" dirty="0" smtClean="0"/>
              <a:t>.</a:t>
            </a:r>
          </a:p>
          <a:p>
            <a:r>
              <a:rPr lang="en-US" dirty="0"/>
              <a:t>This occurs because the code in the </a:t>
            </a:r>
            <a:r>
              <a:rPr lang="en-US" dirty="0" smtClean="0"/>
              <a:t>finally </a:t>
            </a:r>
            <a:r>
              <a:rPr lang="en-US" dirty="0"/>
              <a:t>block </a:t>
            </a:r>
            <a:r>
              <a:rPr lang="en-US" i="1" dirty="0"/>
              <a:t>must </a:t>
            </a:r>
            <a:r>
              <a:rPr lang="en-US" dirty="0"/>
              <a:t>execute. If the </a:t>
            </a:r>
            <a:r>
              <a:rPr lang="en-US" dirty="0" smtClean="0"/>
              <a:t>statement return</a:t>
            </a:r>
            <a:r>
              <a:rPr lang="en-US" dirty="0"/>
              <a:t>( a  b ) </a:t>
            </a:r>
            <a:r>
              <a:rPr lang="en-US" dirty="0" smtClean="0"/>
              <a:t>, in </a:t>
            </a:r>
            <a:r>
              <a:rPr lang="en-US" dirty="0"/>
              <a:t>method add() executed before the </a:t>
            </a:r>
            <a:r>
              <a:rPr lang="en-US" dirty="0" smtClean="0"/>
              <a:t>finally </a:t>
            </a:r>
            <a:r>
              <a:rPr lang="en-US" dirty="0"/>
              <a:t>block, then the add() method would </a:t>
            </a:r>
            <a:r>
              <a:rPr lang="en-US" dirty="0" smtClean="0"/>
              <a:t>immediately terminate </a:t>
            </a:r>
            <a:r>
              <a:rPr lang="en-US" dirty="0"/>
              <a:t>and the </a:t>
            </a:r>
            <a:r>
              <a:rPr lang="en-US" dirty="0" smtClean="0"/>
              <a:t>finally </a:t>
            </a:r>
            <a:r>
              <a:rPr lang="en-US" dirty="0"/>
              <a:t>block would never execute. Remember, a method returns </a:t>
            </a:r>
            <a:r>
              <a:rPr lang="en-US" dirty="0" smtClean="0"/>
              <a:t>a single </a:t>
            </a:r>
            <a:r>
              <a:rPr lang="en-US" dirty="0"/>
              <a:t>value and then terminates. When control jumps to the </a:t>
            </a:r>
            <a:r>
              <a:rPr lang="en-US" dirty="0" smtClean="0"/>
              <a:t>finally </a:t>
            </a:r>
            <a:r>
              <a:rPr lang="en-US" dirty="0"/>
              <a:t>block, 0 is </a:t>
            </a:r>
            <a:r>
              <a:rPr lang="en-US" dirty="0" smtClean="0"/>
              <a:t>returned, and </a:t>
            </a:r>
            <a:r>
              <a:rPr lang="en-US" dirty="0"/>
              <a:t>the method terminates. Thus, the try block never gets a chance to return 7, </a:t>
            </a:r>
            <a:r>
              <a:rPr lang="en-US" dirty="0" smtClean="0"/>
              <a:t>the expected </a:t>
            </a:r>
            <a:r>
              <a:rPr lang="en-US" dirty="0"/>
              <a:t>value. A return statement in a </a:t>
            </a:r>
            <a:r>
              <a:rPr lang="en-US" dirty="0" smtClean="0"/>
              <a:t>finally </a:t>
            </a:r>
            <a:r>
              <a:rPr lang="en-US" dirty="0"/>
              <a:t>block effectively precludes a return </a:t>
            </a:r>
            <a:r>
              <a:rPr lang="en-US" dirty="0" smtClean="0"/>
              <a:t>statement in </a:t>
            </a:r>
            <a:r>
              <a:rPr lang="en-US" dirty="0"/>
              <a:t>a try block</a:t>
            </a:r>
            <a:r>
              <a:rPr lang="en-US" dirty="0" smtClean="0"/>
              <a:t>.</a:t>
            </a:r>
          </a:p>
          <a:p>
            <a:r>
              <a:rPr lang="en-US" dirty="0"/>
              <a:t>In general, a </a:t>
            </a:r>
            <a:r>
              <a:rPr lang="en-US" dirty="0" smtClean="0"/>
              <a:t>finally </a:t>
            </a:r>
            <a:r>
              <a:rPr lang="en-US" dirty="0"/>
              <a:t>block should not be used to return a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subclasses of Exception include</a:t>
            </a:r>
          </a:p>
          <a:p>
            <a:pPr lvl="1"/>
            <a:r>
              <a:rPr lang="en-US" dirty="0" err="1" smtClean="0"/>
              <a:t>ClassNotFoundException</a:t>
            </a:r>
            <a:r>
              <a:rPr lang="en-US" dirty="0" smtClean="0"/>
              <a:t> </a:t>
            </a:r>
            <a:r>
              <a:rPr lang="en-US" dirty="0"/>
              <a:t>,</a:t>
            </a:r>
          </a:p>
          <a:p>
            <a:pPr lvl="1"/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,</a:t>
            </a:r>
          </a:p>
          <a:p>
            <a:pPr lvl="1"/>
            <a:r>
              <a:rPr lang="en-US" dirty="0" err="1" smtClean="0"/>
              <a:t>FileNotFoundException</a:t>
            </a:r>
            <a:r>
              <a:rPr lang="en-US" dirty="0" smtClean="0"/>
              <a:t> </a:t>
            </a:r>
            <a:r>
              <a:rPr lang="en-US" dirty="0"/>
              <a:t>,</a:t>
            </a:r>
          </a:p>
          <a:p>
            <a:pPr lvl="1"/>
            <a:r>
              <a:rPr lang="en-US" dirty="0" err="1" smtClean="0"/>
              <a:t>EOFException</a:t>
            </a:r>
            <a:r>
              <a:rPr lang="en-US" dirty="0" smtClean="0"/>
              <a:t> </a:t>
            </a:r>
            <a:r>
              <a:rPr lang="en-US" dirty="0"/>
              <a:t>(End of File Exception) ,</a:t>
            </a:r>
          </a:p>
          <a:p>
            <a:pPr lvl="1"/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/>
              <a:t>,</a:t>
            </a:r>
          </a:p>
          <a:p>
            <a:pPr lvl="1"/>
            <a:r>
              <a:rPr lang="en-US" dirty="0" err="1" smtClean="0"/>
              <a:t>NullPointerException</a:t>
            </a:r>
            <a:r>
              <a:rPr lang="en-US" dirty="0" smtClean="0"/>
              <a:t> </a:t>
            </a:r>
            <a:r>
              <a:rPr lang="en-US" dirty="0"/>
              <a:t>,</a:t>
            </a:r>
          </a:p>
          <a:p>
            <a:pPr lvl="1"/>
            <a:r>
              <a:rPr lang="en-US" dirty="0" err="1" smtClean="0"/>
              <a:t>IndexOutOfBoundsException</a:t>
            </a:r>
            <a:r>
              <a:rPr lang="en-US" dirty="0" smtClean="0"/>
              <a:t> </a:t>
            </a:r>
            <a:r>
              <a:rPr lang="en-US" dirty="0"/>
              <a:t>, and</a:t>
            </a:r>
          </a:p>
          <a:p>
            <a:pPr lvl="1"/>
            <a:r>
              <a:rPr lang="en-US" dirty="0" err="1" smtClean="0"/>
              <a:t>IllegalArgumentException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4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3454"/>
            <a:ext cx="12192000" cy="5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, along with Error , extends </a:t>
            </a:r>
            <a:r>
              <a:rPr lang="en-US" dirty="0" err="1"/>
              <a:t>Throwable</a:t>
            </a:r>
            <a:r>
              <a:rPr lang="en-US" dirty="0"/>
              <a:t> . The Error class encapsulates </a:t>
            </a:r>
            <a:r>
              <a:rPr lang="en-US" dirty="0" smtClean="0"/>
              <a:t>internal </a:t>
            </a:r>
            <a:r>
              <a:rPr lang="en-US" dirty="0"/>
              <a:t>system errors such as the Java Virtual Machine running out of memory. There is </a:t>
            </a:r>
            <a:r>
              <a:rPr lang="en-US" dirty="0" smtClean="0"/>
              <a:t>not much </a:t>
            </a:r>
            <a:r>
              <a:rPr lang="en-US" dirty="0"/>
              <a:t>you can do about system errors so we do not discuss such errors.</a:t>
            </a:r>
          </a:p>
        </p:txBody>
      </p:sp>
    </p:spTree>
    <p:extLst>
      <p:ext uri="{BB962C8B-B14F-4D97-AF65-F5344CB8AC3E}">
        <p14:creationId xmlns:p14="http://schemas.microsoft.com/office/powerpoint/2010/main" val="142210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with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smtClean="0"/>
              <a:t>handling this </a:t>
            </a:r>
            <a:r>
              <a:rPr lang="en-US" dirty="0"/>
              <a:t>exception, division by zero causes a program crash. Handling the exception allows the </a:t>
            </a:r>
            <a:r>
              <a:rPr lang="en-US" dirty="0" smtClean="0"/>
              <a:t>program to </a:t>
            </a:r>
            <a:r>
              <a:rPr lang="en-US" dirty="0"/>
              <a:t>deal with the error more gracefully. Checking for exceptional conditions with if </a:t>
            </a:r>
            <a:r>
              <a:rPr lang="en-US" dirty="0" smtClean="0"/>
              <a:t>statements is </a:t>
            </a:r>
            <a:r>
              <a:rPr lang="en-US" dirty="0"/>
              <a:t>certainly one method for handling exceptions, but Java’s built-in mechanism is better.</a:t>
            </a:r>
          </a:p>
        </p:txBody>
      </p:sp>
    </p:spTree>
    <p:extLst>
      <p:ext uri="{BB962C8B-B14F-4D97-AF65-F5344CB8AC3E}">
        <p14:creationId xmlns:p14="http://schemas.microsoft.com/office/powerpoint/2010/main" val="148050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Creating, Throwing &amp; 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handle exceptions uniformly and </a:t>
            </a:r>
            <a:r>
              <a:rPr lang="en-US" dirty="0" smtClean="0"/>
              <a:t>efficiently</a:t>
            </a:r>
            <a:r>
              <a:rPr lang="en-US" dirty="0"/>
              <a:t>, Java provides the </a:t>
            </a:r>
            <a:r>
              <a:rPr lang="en-US" i="1" dirty="0" smtClean="0"/>
              <a:t>try-throw-catch </a:t>
            </a:r>
            <a:r>
              <a:rPr lang="en-US" dirty="0" smtClean="0"/>
              <a:t>construction.</a:t>
            </a:r>
          </a:p>
          <a:p>
            <a:r>
              <a:rPr lang="en-US" dirty="0"/>
              <a:t>Generally speaking, when an exception </a:t>
            </a:r>
            <a:r>
              <a:rPr lang="en-US" dirty="0" smtClean="0"/>
              <a:t>occurs,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Exception object that holds information about the exception is instantiated, and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Exception object is passed, or </a:t>
            </a:r>
            <a:r>
              <a:rPr lang="en-US" i="1" dirty="0"/>
              <a:t>thrown </a:t>
            </a:r>
            <a:r>
              <a:rPr lang="en-US" dirty="0"/>
              <a:t>, to a section of code called a </a:t>
            </a:r>
            <a:r>
              <a:rPr lang="en-US" i="1" dirty="0"/>
              <a:t>catch block </a:t>
            </a:r>
            <a:r>
              <a:rPr lang="en-US" dirty="0" smtClean="0"/>
              <a:t>that handles </a:t>
            </a:r>
            <a:r>
              <a:rPr lang="en-US" dirty="0"/>
              <a:t>the exception</a:t>
            </a:r>
            <a:r>
              <a:rPr lang="en-US" dirty="0" smtClean="0"/>
              <a:t>.</a:t>
            </a:r>
          </a:p>
          <a:p>
            <a:r>
              <a:rPr lang="en-US" dirty="0"/>
              <a:t>This scenario implies that, when an exception occurs, program control, along with </a:t>
            </a:r>
            <a:r>
              <a:rPr lang="en-US" dirty="0" smtClean="0"/>
              <a:t>an </a:t>
            </a:r>
            <a:r>
              <a:rPr lang="en-US" sz="2400" dirty="0" smtClean="0"/>
              <a:t>Exception </a:t>
            </a:r>
            <a:r>
              <a:rPr lang="en-US" dirty="0"/>
              <a:t>object containing information about the exception, is passed, like a parameter, </a:t>
            </a:r>
            <a:r>
              <a:rPr lang="en-US" dirty="0" smtClean="0"/>
              <a:t>to the </a:t>
            </a:r>
            <a:r>
              <a:rPr lang="en-US" sz="2400" dirty="0"/>
              <a:t>catch </a:t>
            </a:r>
            <a:r>
              <a:rPr lang="en-US" dirty="0"/>
              <a:t>block, and the </a:t>
            </a:r>
            <a:r>
              <a:rPr lang="en-US" sz="2400" dirty="0"/>
              <a:t>catch </a:t>
            </a:r>
            <a:r>
              <a:rPr lang="en-US" dirty="0"/>
              <a:t>block takes control or handles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361993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try block:</a:t>
            </a:r>
          </a:p>
          <a:p>
            <a:pPr lvl="1"/>
            <a:r>
              <a:rPr lang="en-US" dirty="0"/>
              <a:t>try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code</a:t>
            </a:r>
          </a:p>
          <a:p>
            <a:pPr lvl="2"/>
            <a:r>
              <a:rPr lang="en-US" b="1" dirty="0"/>
              <a:t>instantiate an Exception object, e</a:t>
            </a:r>
          </a:p>
          <a:p>
            <a:pPr lvl="2"/>
            <a:r>
              <a:rPr lang="en-US" b="1" dirty="0"/>
              <a:t>throw e // pass </a:t>
            </a:r>
            <a:r>
              <a:rPr lang="en-US" b="1" i="1" dirty="0"/>
              <a:t>e </a:t>
            </a:r>
            <a:r>
              <a:rPr lang="en-US" b="1" dirty="0"/>
              <a:t>to the </a:t>
            </a:r>
            <a:r>
              <a:rPr lang="en-US" b="1" i="1" dirty="0"/>
              <a:t>catch </a:t>
            </a:r>
            <a:r>
              <a:rPr lang="en-US" b="1" dirty="0"/>
              <a:t>block</a:t>
            </a:r>
          </a:p>
          <a:p>
            <a:pPr lvl="2"/>
            <a:r>
              <a:rPr lang="en-US" dirty="0"/>
              <a:t>code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b="1" dirty="0"/>
              <a:t>The </a:t>
            </a:r>
            <a:r>
              <a:rPr lang="en-US" sz="2400" b="1" dirty="0"/>
              <a:t>catch </a:t>
            </a:r>
            <a:r>
              <a:rPr lang="en-US" b="1" dirty="0"/>
              <a:t>block:</a:t>
            </a:r>
          </a:p>
          <a:p>
            <a:pPr lvl="1"/>
            <a:r>
              <a:rPr lang="en-US" dirty="0"/>
              <a:t>catch ( </a:t>
            </a:r>
            <a:r>
              <a:rPr lang="en-US" b="1" dirty="0"/>
              <a:t>Exception e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code that handles the exception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5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Exception object is </a:t>
            </a:r>
            <a:r>
              <a:rPr lang="en-US" i="1" dirty="0"/>
              <a:t>thrown, </a:t>
            </a:r>
            <a:r>
              <a:rPr lang="en-US" dirty="0"/>
              <a:t>the program branches to the </a:t>
            </a:r>
            <a:r>
              <a:rPr lang="en-US" dirty="0" smtClean="0"/>
              <a:t>corresponding catch </a:t>
            </a:r>
            <a:r>
              <a:rPr lang="en-US" dirty="0"/>
              <a:t>block</a:t>
            </a:r>
            <a:r>
              <a:rPr lang="en-US" dirty="0" smtClean="0"/>
              <a:t>.</a:t>
            </a:r>
          </a:p>
          <a:p>
            <a:r>
              <a:rPr lang="en-US" dirty="0"/>
              <a:t>The object e , belonging to Java’s Exception class, is called the </a:t>
            </a:r>
            <a:r>
              <a:rPr lang="en-US" i="1" dirty="0"/>
              <a:t>catch block </a:t>
            </a:r>
            <a:r>
              <a:rPr lang="en-US" i="1" dirty="0" smtClean="0"/>
              <a:t>parameter</a:t>
            </a:r>
            <a:r>
              <a:rPr lang="en-US" dirty="0" smtClean="0"/>
              <a:t>. Although </a:t>
            </a:r>
            <a:r>
              <a:rPr lang="en-US" dirty="0"/>
              <a:t>the term </a:t>
            </a:r>
            <a:r>
              <a:rPr lang="en-US" i="1" dirty="0"/>
              <a:t>parameter </a:t>
            </a:r>
            <a:r>
              <a:rPr lang="en-US" dirty="0"/>
              <a:t>is used in this context, a catch block parameter is not </a:t>
            </a:r>
            <a:r>
              <a:rPr lang="en-US" dirty="0" smtClean="0"/>
              <a:t>really a </a:t>
            </a:r>
            <a:r>
              <a:rPr lang="en-US" dirty="0"/>
              <a:t>parameter, nor is a catch block a method. A catch block is a section of code that </a:t>
            </a:r>
            <a:r>
              <a:rPr lang="en-US" dirty="0" smtClean="0"/>
              <a:t>executes when </a:t>
            </a:r>
            <a:r>
              <a:rPr lang="en-US" dirty="0"/>
              <a:t>an Exception is passed to it</a:t>
            </a:r>
            <a:r>
              <a:rPr lang="en-US" dirty="0" smtClean="0"/>
              <a:t>.</a:t>
            </a:r>
          </a:p>
          <a:p>
            <a:r>
              <a:rPr lang="en-US" dirty="0"/>
              <a:t>Every catch block must have an associated try block</a:t>
            </a:r>
            <a:r>
              <a:rPr lang="en-US" dirty="0" smtClean="0"/>
              <a:t>.</a:t>
            </a:r>
          </a:p>
          <a:p>
            <a:r>
              <a:rPr lang="en-US" dirty="0"/>
              <a:t>After the code of the catch block executes, the program continues with any statements </a:t>
            </a:r>
            <a:r>
              <a:rPr lang="en-US" dirty="0" smtClean="0"/>
              <a:t>that follow </a:t>
            </a:r>
            <a:r>
              <a:rPr lang="en-US" dirty="0"/>
              <a:t>the catch block.</a:t>
            </a:r>
          </a:p>
        </p:txBody>
      </p:sp>
    </p:spTree>
    <p:extLst>
      <p:ext uri="{BB962C8B-B14F-4D97-AF65-F5344CB8AC3E}">
        <p14:creationId xmlns:p14="http://schemas.microsoft.com/office/powerpoint/2010/main" val="265367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2002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Exceptions and Exception Handling</vt:lpstr>
      <vt:lpstr>Exception</vt:lpstr>
      <vt:lpstr>Exception Class</vt:lpstr>
      <vt:lpstr>PowerPoint Presentation</vt:lpstr>
      <vt:lpstr>Continue..</vt:lpstr>
      <vt:lpstr>Exception Handling with if-else</vt:lpstr>
      <vt:lpstr>Creating, Throwing &amp; Catching Exceptions</vt:lpstr>
      <vt:lpstr>Continue..</vt:lpstr>
      <vt:lpstr>Continue..</vt:lpstr>
      <vt:lpstr>Continue..</vt:lpstr>
      <vt:lpstr>System Generated Exceptions</vt:lpstr>
      <vt:lpstr>Continue..</vt:lpstr>
      <vt:lpstr>Continue..</vt:lpstr>
      <vt:lpstr>Multiple Catch Blocks</vt:lpstr>
      <vt:lpstr>Continue..</vt:lpstr>
      <vt:lpstr>Unchecked and Checked Exceptions</vt:lpstr>
      <vt:lpstr>Some unchecked RuntimeException exceptions</vt:lpstr>
      <vt:lpstr>Continue..</vt:lpstr>
      <vt:lpstr>Continue..</vt:lpstr>
      <vt:lpstr>Continue..</vt:lpstr>
      <vt:lpstr>The throws clause</vt:lpstr>
      <vt:lpstr>Checked Exceptions Handled in 3 ways</vt:lpstr>
      <vt:lpstr>The throws clause</vt:lpstr>
      <vt:lpstr>catch can thorw</vt:lpstr>
      <vt:lpstr>Creating Your own Exception Classes</vt:lpstr>
      <vt:lpstr>finally block</vt:lpstr>
      <vt:lpstr>Example: What is output?</vt:lpstr>
      <vt:lpstr>Answer: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and Exception Handling</dc:title>
  <dc:creator>hammad rasool</dc:creator>
  <cp:lastModifiedBy>hammad rasool</cp:lastModifiedBy>
  <cp:revision>68</cp:revision>
  <dcterms:created xsi:type="dcterms:W3CDTF">2020-06-30T06:49:01Z</dcterms:created>
  <dcterms:modified xsi:type="dcterms:W3CDTF">2020-07-07T11:51:03Z</dcterms:modified>
</cp:coreProperties>
</file>