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7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09B0-C304-461C-8E89-399FF364A6D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2579-48B7-403E-87E1-806F032B6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291" y="2341418"/>
            <a:ext cx="9144000" cy="1916690"/>
          </a:xfrm>
        </p:spPr>
        <p:txBody>
          <a:bodyPr/>
          <a:lstStyle/>
          <a:p>
            <a:r>
              <a:rPr lang="en-US" dirty="0" smtClean="0"/>
              <a:t>Stream I/O &amp; Random Access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I/O -&gt;	Console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Console Input Via </a:t>
            </a:r>
            <a:r>
              <a:rPr lang="en-US" dirty="0" err="1" smtClean="0"/>
              <a:t>ByteStream</a:t>
            </a:r>
            <a:r>
              <a:rPr lang="en-US" dirty="0" smtClean="0"/>
              <a:t> Classes</a:t>
            </a:r>
          </a:p>
          <a:p>
            <a:pPr lvl="1"/>
            <a:r>
              <a:rPr lang="en-US" dirty="0"/>
              <a:t>All console input is accomplished using System.in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example, a </a:t>
            </a:r>
            <a:r>
              <a:rPr lang="en-US" sz="2000" dirty="0"/>
              <a:t>Scanner </a:t>
            </a:r>
            <a:r>
              <a:rPr lang="en-US" dirty="0"/>
              <a:t>object that effects console I/O is connected to </a:t>
            </a:r>
            <a:r>
              <a:rPr lang="en-US" sz="2000" dirty="0"/>
              <a:t>System.in </a:t>
            </a:r>
            <a:r>
              <a:rPr lang="en-US" dirty="0"/>
              <a:t>via </a:t>
            </a:r>
            <a:r>
              <a:rPr lang="en-US" dirty="0" smtClean="0"/>
              <a:t>the constructor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Scanner input </a:t>
            </a:r>
            <a:r>
              <a:rPr lang="en-US" dirty="0" smtClean="0"/>
              <a:t>= </a:t>
            </a:r>
            <a:r>
              <a:rPr lang="en-US" dirty="0"/>
              <a:t>new Scanner( </a:t>
            </a:r>
            <a:r>
              <a:rPr lang="en-US" b="1" dirty="0"/>
              <a:t>System.in</a:t>
            </a:r>
            <a:r>
              <a:rPr lang="en-US" dirty="0" smtClean="0"/>
              <a:t>);</a:t>
            </a:r>
          </a:p>
          <a:p>
            <a:pPr lvl="2"/>
            <a:r>
              <a:rPr lang="en-US" dirty="0"/>
              <a:t>public static final </a:t>
            </a:r>
            <a:r>
              <a:rPr lang="en-US" dirty="0" err="1"/>
              <a:t>InputStream</a:t>
            </a:r>
            <a:r>
              <a:rPr lang="en-US" dirty="0"/>
              <a:t> in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This declaration states that the reference, </a:t>
            </a:r>
            <a:r>
              <a:rPr lang="en-US" sz="2000" dirty="0"/>
              <a:t>in </a:t>
            </a:r>
            <a:r>
              <a:rPr lang="en-US" dirty="0"/>
              <a:t>, refers to an </a:t>
            </a:r>
            <a:r>
              <a:rPr lang="en-US" sz="2000" dirty="0" err="1"/>
              <a:t>InputStream</a:t>
            </a:r>
            <a:r>
              <a:rPr lang="en-US" sz="2000" dirty="0"/>
              <a:t> </a:t>
            </a:r>
            <a:r>
              <a:rPr lang="en-US" dirty="0"/>
              <a:t>object. But </a:t>
            </a:r>
            <a:r>
              <a:rPr lang="en-US" sz="2000" dirty="0" err="1"/>
              <a:t>InputStream</a:t>
            </a:r>
            <a:r>
              <a:rPr lang="en-US" sz="2000" dirty="0"/>
              <a:t> </a:t>
            </a:r>
            <a:r>
              <a:rPr lang="en-US" dirty="0" smtClean="0"/>
              <a:t>, a </a:t>
            </a:r>
            <a:r>
              <a:rPr lang="en-US" dirty="0"/>
              <a:t>member of the Byte Stream classes, is abstract and cannot be instantiated. In fact, </a:t>
            </a:r>
            <a:r>
              <a:rPr lang="en-US" sz="2400" dirty="0"/>
              <a:t>in </a:t>
            </a:r>
            <a:r>
              <a:rPr lang="en-US" dirty="0" smtClean="0"/>
              <a:t>is an </a:t>
            </a:r>
            <a:r>
              <a:rPr lang="en-US" dirty="0"/>
              <a:t>instance of the concrete class </a:t>
            </a:r>
            <a:r>
              <a:rPr lang="en-US" sz="2400" dirty="0" err="1"/>
              <a:t>BufferedInputStream</a:t>
            </a:r>
            <a:r>
              <a:rPr lang="en-US" sz="2400" dirty="0"/>
              <a:t> </a:t>
            </a:r>
            <a:r>
              <a:rPr lang="en-US" dirty="0"/>
              <a:t>, which extends </a:t>
            </a:r>
            <a:r>
              <a:rPr lang="en-US" sz="2400" dirty="0" err="1" smtClean="0"/>
              <a:t>InputStream</a:t>
            </a:r>
            <a:r>
              <a:rPr lang="en-US" dirty="0" smtClean="0"/>
              <a:t>. The declaration</a:t>
            </a:r>
            <a:endParaRPr lang="en-US" dirty="0"/>
          </a:p>
          <a:p>
            <a:pPr lvl="2"/>
            <a:r>
              <a:rPr lang="en-US" dirty="0"/>
              <a:t>public </a:t>
            </a:r>
            <a:r>
              <a:rPr lang="en-US" dirty="0" smtClean="0"/>
              <a:t>static </a:t>
            </a:r>
            <a:r>
              <a:rPr lang="en-US" dirty="0"/>
              <a:t>final </a:t>
            </a:r>
            <a:r>
              <a:rPr lang="en-US" dirty="0" err="1"/>
              <a:t>InputStream</a:t>
            </a:r>
            <a:r>
              <a:rPr lang="en-US" dirty="0"/>
              <a:t> in;</a:t>
            </a:r>
          </a:p>
          <a:p>
            <a:pPr lvl="1"/>
            <a:r>
              <a:rPr lang="en-US" dirty="0"/>
              <a:t>is one more example of </a:t>
            </a:r>
            <a:r>
              <a:rPr lang="en-US" dirty="0" err="1"/>
              <a:t>upcasting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42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7051766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And what is </a:t>
            </a:r>
            <a:r>
              <a:rPr lang="en-US" dirty="0" err="1" smtClean="0"/>
              <a:t>BufferedInputStream</a:t>
            </a:r>
            <a:r>
              <a:rPr lang="en-US" dirty="0" smtClean="0"/>
              <a:t>? </a:t>
            </a:r>
            <a:r>
              <a:rPr lang="en-US" dirty="0"/>
              <a:t>The </a:t>
            </a:r>
            <a:r>
              <a:rPr lang="en-US" dirty="0" err="1"/>
              <a:t>BufferedInputStream</a:t>
            </a:r>
            <a:r>
              <a:rPr lang="en-US" dirty="0"/>
              <a:t> class offers the capability </a:t>
            </a:r>
            <a:r>
              <a:rPr lang="en-US" dirty="0" smtClean="0"/>
              <a:t>to handle </a:t>
            </a:r>
            <a:r>
              <a:rPr lang="en-US" dirty="0"/>
              <a:t>I/O </a:t>
            </a:r>
            <a:r>
              <a:rPr lang="en-US" dirty="0" smtClean="0"/>
              <a:t>efficiently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/>
              <a:t>buffer </a:t>
            </a:r>
            <a:r>
              <a:rPr lang="en-US" dirty="0"/>
              <a:t>is primary memory used to temporarily store data. Using a buffer </a:t>
            </a:r>
            <a:r>
              <a:rPr lang="en-US" dirty="0" smtClean="0"/>
              <a:t>increases the efficiency </a:t>
            </a:r>
            <a:r>
              <a:rPr lang="en-US" dirty="0"/>
              <a:t>and speed of I/O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With a buffer, data is moved in large blocks (many bytes in each block) between </a:t>
            </a:r>
            <a:r>
              <a:rPr lang="en-US" dirty="0" smtClean="0"/>
              <a:t>slower devices </a:t>
            </a:r>
            <a:r>
              <a:rPr lang="en-US" dirty="0"/>
              <a:t>(like disks) and the faster buffer. A program can retrieve individual bytes </a:t>
            </a:r>
            <a:r>
              <a:rPr lang="en-US" dirty="0" smtClean="0"/>
              <a:t>more quickly </a:t>
            </a:r>
            <a:r>
              <a:rPr lang="en-US" dirty="0"/>
              <a:t>from a buffer. Both the Byte Stream and Character Stream classes provide </a:t>
            </a:r>
            <a:r>
              <a:rPr lang="en-US" dirty="0" smtClean="0"/>
              <a:t>subclasses with </a:t>
            </a:r>
            <a:r>
              <a:rPr lang="en-US" dirty="0"/>
              <a:t>the capability for buffered I/O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relevant classes are </a:t>
            </a:r>
            <a:r>
              <a:rPr lang="en-US" sz="2000" dirty="0" err="1" smtClean="0"/>
              <a:t>BufferedInputStream</a:t>
            </a:r>
            <a:r>
              <a:rPr lang="en-US" sz="2000" dirty="0"/>
              <a:t> </a:t>
            </a:r>
            <a:r>
              <a:rPr lang="en-US" dirty="0" smtClean="0"/>
              <a:t>and </a:t>
            </a:r>
            <a:r>
              <a:rPr lang="en-US" sz="2400" dirty="0" err="1"/>
              <a:t>BufferedOutputStream</a:t>
            </a:r>
            <a:r>
              <a:rPr lang="en-US" sz="2400" dirty="0"/>
              <a:t> </a:t>
            </a:r>
            <a:r>
              <a:rPr lang="en-US" dirty="0"/>
              <a:t>for the Byte Stream classes, and </a:t>
            </a:r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dirty="0" smtClean="0"/>
              <a:t>and </a:t>
            </a:r>
            <a:r>
              <a:rPr lang="en-US" sz="2400" dirty="0" err="1" smtClean="0"/>
              <a:t>BufferedWriter</a:t>
            </a:r>
            <a:r>
              <a:rPr lang="en-US" sz="2400" dirty="0" smtClean="0"/>
              <a:t> </a:t>
            </a:r>
            <a:r>
              <a:rPr lang="en-US" dirty="0"/>
              <a:t>for the Character Stream classes.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966" y="1263038"/>
            <a:ext cx="4219340" cy="23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7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Some of the methods declared in </a:t>
            </a:r>
            <a:r>
              <a:rPr lang="en-US" sz="3100" dirty="0" err="1"/>
              <a:t>InputStream</a:t>
            </a:r>
            <a:r>
              <a:rPr lang="en-US" sz="3100" dirty="0"/>
              <a:t> , inherited by </a:t>
            </a:r>
            <a:r>
              <a:rPr lang="en-US" sz="3100" dirty="0" err="1"/>
              <a:t>BufferedInputStream</a:t>
            </a:r>
            <a:r>
              <a:rPr lang="en-US" sz="3100" dirty="0"/>
              <a:t> , </a:t>
            </a:r>
            <a:r>
              <a:rPr lang="en-US" sz="3100" dirty="0" smtClean="0"/>
              <a:t>and thus </a:t>
            </a:r>
            <a:r>
              <a:rPr lang="en-US" sz="3100" dirty="0"/>
              <a:t>available to the object System.in ,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read() throws </a:t>
            </a:r>
            <a:r>
              <a:rPr lang="en-US" dirty="0" err="1"/>
              <a:t>IOException</a:t>
            </a:r>
            <a:endParaRPr lang="en-US" dirty="0"/>
          </a:p>
          <a:p>
            <a:pPr lvl="1"/>
            <a:r>
              <a:rPr lang="en-US" dirty="0"/>
              <a:t>returns the next byte in the stream (an </a:t>
            </a:r>
            <a:r>
              <a:rPr lang="en-US" dirty="0" err="1"/>
              <a:t>int</a:t>
            </a:r>
            <a:r>
              <a:rPr lang="en-US" dirty="0"/>
              <a:t> in the range 0..127)</a:t>
            </a:r>
          </a:p>
          <a:p>
            <a:pPr lvl="1"/>
            <a:r>
              <a:rPr lang="en-US" dirty="0"/>
              <a:t>returns –1 at the end of the stream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read(byte[ ] b) throws </a:t>
            </a:r>
            <a:r>
              <a:rPr lang="en-US" dirty="0" err="1"/>
              <a:t>IOException</a:t>
            </a:r>
            <a:endParaRPr lang="en-US" dirty="0"/>
          </a:p>
          <a:p>
            <a:pPr lvl="1"/>
            <a:r>
              <a:rPr lang="en-US" dirty="0"/>
              <a:t>reads up to </a:t>
            </a:r>
            <a:r>
              <a:rPr lang="en-US" dirty="0" err="1"/>
              <a:t>b.length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returns the number of bytes read, or –1 at the end of the stream</a:t>
            </a:r>
          </a:p>
          <a:p>
            <a:r>
              <a:rPr lang="en-US" dirty="0" smtClean="0"/>
              <a:t>void </a:t>
            </a:r>
            <a:r>
              <a:rPr lang="en-US" dirty="0"/>
              <a:t>close() throws </a:t>
            </a:r>
            <a:r>
              <a:rPr lang="en-US" dirty="0" err="1"/>
              <a:t>IOException</a:t>
            </a:r>
            <a:endParaRPr lang="en-US" dirty="0"/>
          </a:p>
          <a:p>
            <a:pPr lvl="1"/>
            <a:r>
              <a:rPr lang="en-US" dirty="0"/>
              <a:t>closes the stream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available() throws </a:t>
            </a:r>
            <a:r>
              <a:rPr lang="en-US" dirty="0" err="1"/>
              <a:t>IOException</a:t>
            </a:r>
            <a:endParaRPr lang="en-US" dirty="0"/>
          </a:p>
          <a:p>
            <a:pPr lvl="1"/>
            <a:r>
              <a:rPr lang="en-US" dirty="0"/>
              <a:t>returns the number of bytes that can be read (or skipped over) from this input </a:t>
            </a:r>
            <a:r>
              <a:rPr lang="en-US" dirty="0" smtClean="0"/>
              <a:t>stream without </a:t>
            </a:r>
            <a:r>
              <a:rPr lang="en-US" dirty="0"/>
              <a:t>waiting. If another method tries to read from the input stream, then </a:t>
            </a:r>
            <a:r>
              <a:rPr lang="en-US" dirty="0" smtClean="0"/>
              <a:t>other methods </a:t>
            </a:r>
            <a:r>
              <a:rPr lang="en-US" dirty="0"/>
              <a:t>are </a:t>
            </a:r>
            <a:r>
              <a:rPr lang="en-US" i="1" dirty="0"/>
              <a:t>blocked </a:t>
            </a:r>
            <a:r>
              <a:rPr lang="en-US" dirty="0"/>
              <a:t>temporarily and must wait.</a:t>
            </a:r>
          </a:p>
          <a:p>
            <a:r>
              <a:rPr lang="en-US" dirty="0" smtClean="0"/>
              <a:t>long </a:t>
            </a:r>
            <a:r>
              <a:rPr lang="en-US" dirty="0"/>
              <a:t>skip(long n) throws </a:t>
            </a:r>
            <a:r>
              <a:rPr lang="en-US" dirty="0" err="1"/>
              <a:t>IOException</a:t>
            </a:r>
            <a:endParaRPr lang="en-US" dirty="0"/>
          </a:p>
          <a:p>
            <a:pPr lvl="1"/>
            <a:r>
              <a:rPr lang="en-US" dirty="0"/>
              <a:t>skips n bytes in the stream before the next read</a:t>
            </a:r>
          </a:p>
        </p:txBody>
      </p:sp>
    </p:spTree>
    <p:extLst>
      <p:ext uri="{BB962C8B-B14F-4D97-AF65-F5344CB8AC3E}">
        <p14:creationId xmlns:p14="http://schemas.microsoft.com/office/powerpoint/2010/main" val="80592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-&gt;	Console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Console Input via Character Stream Classes</a:t>
            </a:r>
          </a:p>
          <a:p>
            <a:pPr lvl="1"/>
            <a:r>
              <a:rPr lang="en-US" dirty="0"/>
              <a:t>In contrast to the Byte Stream classes, the Character Stream methods are </a:t>
            </a:r>
            <a:r>
              <a:rPr lang="en-US" i="1" dirty="0" smtClean="0"/>
              <a:t>character </a:t>
            </a:r>
            <a:r>
              <a:rPr lang="en-US" dirty="0" smtClean="0"/>
              <a:t>oriented.</a:t>
            </a:r>
          </a:p>
          <a:p>
            <a:pPr lvl="1"/>
            <a:r>
              <a:rPr lang="en-US" dirty="0"/>
              <a:t>A call to </a:t>
            </a:r>
            <a:r>
              <a:rPr lang="en-US" sz="2000" dirty="0"/>
              <a:t>read() </a:t>
            </a:r>
            <a:r>
              <a:rPr lang="en-US" dirty="0"/>
              <a:t>via a Character Stream object returns a Unicode character code (two bytes</a:t>
            </a:r>
            <a:r>
              <a:rPr lang="en-US" dirty="0" smtClean="0"/>
              <a:t>). Consequently</a:t>
            </a:r>
            <a:r>
              <a:rPr lang="en-US" dirty="0"/>
              <a:t>, the Character Stream classes can read and write many international </a:t>
            </a:r>
            <a:r>
              <a:rPr lang="en-US" dirty="0" smtClean="0"/>
              <a:t>character sets </a:t>
            </a:r>
            <a:r>
              <a:rPr lang="en-US" dirty="0"/>
              <a:t>such as Chinese, Arabic, or Hebrew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Not all programs, however, process </a:t>
            </a:r>
            <a:r>
              <a:rPr lang="en-US" dirty="0" smtClean="0"/>
              <a:t>characters using </a:t>
            </a:r>
            <a:r>
              <a:rPr lang="en-US" dirty="0"/>
              <a:t>two bytes. When you type characters at the terminal, your operating system </a:t>
            </a:r>
            <a:r>
              <a:rPr lang="en-US" dirty="0" smtClean="0"/>
              <a:t>encodes the </a:t>
            </a:r>
            <a:r>
              <a:rPr lang="en-US" dirty="0"/>
              <a:t>characters using just eight bits, a 0 followed by a 7-bit ASCII code, giving 128 </a:t>
            </a:r>
            <a:r>
              <a:rPr lang="en-US" dirty="0" smtClean="0"/>
              <a:t>possibilities. Moreover</a:t>
            </a:r>
            <a:r>
              <a:rPr lang="en-US" dirty="0"/>
              <a:t>, a simple text editor such as Notepad stores and interprets each </a:t>
            </a:r>
            <a:r>
              <a:rPr lang="en-US" dirty="0" smtClean="0"/>
              <a:t>character using </a:t>
            </a:r>
            <a:r>
              <a:rPr lang="en-US" dirty="0"/>
              <a:t>just eight bits</a:t>
            </a:r>
            <a:r>
              <a:rPr lang="en-US" dirty="0" smtClean="0"/>
              <a:t>.	</a:t>
            </a:r>
          </a:p>
          <a:p>
            <a:pPr lvl="1"/>
            <a:r>
              <a:rPr lang="en-US" dirty="0"/>
              <a:t>Fortunately and conveniently, the Character Stream classes are </a:t>
            </a:r>
            <a:r>
              <a:rPr lang="en-US" dirty="0" smtClean="0"/>
              <a:t>smart enough </a:t>
            </a:r>
            <a:r>
              <a:rPr lang="en-US" dirty="0"/>
              <a:t>to invisibly adapt to an 8-bit scheme.</a:t>
            </a:r>
          </a:p>
        </p:txBody>
      </p:sp>
    </p:spTree>
    <p:extLst>
      <p:ext uri="{BB962C8B-B14F-4D97-AF65-F5344CB8AC3E}">
        <p14:creationId xmlns:p14="http://schemas.microsoft.com/office/powerpoint/2010/main" val="37390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BufferedReader</a:t>
            </a:r>
            <a:r>
              <a:rPr lang="en-US" dirty="0"/>
              <a:t> class (in the Character Stream classes), similar in purpose to </a:t>
            </a:r>
            <a:r>
              <a:rPr lang="en-US" dirty="0" smtClean="0"/>
              <a:t>the </a:t>
            </a:r>
            <a:r>
              <a:rPr lang="en-US" dirty="0" err="1" smtClean="0"/>
              <a:t>BufferedInputStream</a:t>
            </a:r>
            <a:r>
              <a:rPr lang="en-US" dirty="0" smtClean="0"/>
              <a:t> </a:t>
            </a:r>
            <a:r>
              <a:rPr lang="en-US" dirty="0"/>
              <a:t>class (in the Byte Stream classes), is used to accomplish </a:t>
            </a:r>
            <a:r>
              <a:rPr lang="en-US" dirty="0" smtClean="0"/>
              <a:t>efficient</a:t>
            </a:r>
            <a:r>
              <a:rPr lang="en-US" dirty="0"/>
              <a:t> </a:t>
            </a:r>
            <a:r>
              <a:rPr lang="en-US" dirty="0" smtClean="0"/>
              <a:t>character </a:t>
            </a:r>
            <a:r>
              <a:rPr lang="en-US" dirty="0"/>
              <a:t>input via the methods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read() throws </a:t>
            </a:r>
            <a:r>
              <a:rPr lang="en-US" dirty="0" err="1"/>
              <a:t>IOException</a:t>
            </a:r>
            <a:endParaRPr lang="en-US" dirty="0"/>
          </a:p>
          <a:p>
            <a:pPr lvl="2"/>
            <a:r>
              <a:rPr lang="en-US" dirty="0"/>
              <a:t>reads a single character and returns its code number, and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/>
              <a:t>readLine</a:t>
            </a:r>
            <a:r>
              <a:rPr lang="en-US" dirty="0"/>
              <a:t>() throws </a:t>
            </a:r>
            <a:r>
              <a:rPr lang="en-US" dirty="0" err="1"/>
              <a:t>IOException</a:t>
            </a:r>
            <a:endParaRPr lang="en-US" dirty="0"/>
          </a:p>
          <a:p>
            <a:pPr lvl="2"/>
            <a:r>
              <a:rPr lang="en-US" dirty="0"/>
              <a:t>reads a line of text and returns the line as a </a:t>
            </a:r>
            <a:r>
              <a:rPr lang="en-US" dirty="0" smtClean="0"/>
              <a:t>String.</a:t>
            </a:r>
          </a:p>
          <a:p>
            <a:pPr lvl="2"/>
            <a:endParaRPr lang="en-US" dirty="0"/>
          </a:p>
          <a:p>
            <a:r>
              <a:rPr lang="en-US" dirty="0"/>
              <a:t>Character Stream classes do not work independently of the </a:t>
            </a:r>
            <a:r>
              <a:rPr lang="en-US" dirty="0" smtClean="0"/>
              <a:t>Byte Stream </a:t>
            </a:r>
            <a:r>
              <a:rPr lang="en-US" dirty="0"/>
              <a:t>classes.</a:t>
            </a:r>
          </a:p>
        </p:txBody>
      </p:sp>
    </p:spTree>
    <p:extLst>
      <p:ext uri="{BB962C8B-B14F-4D97-AF65-F5344CB8AC3E}">
        <p14:creationId xmlns:p14="http://schemas.microsoft.com/office/powerpoint/2010/main" val="254701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class constructor is</a:t>
            </a:r>
          </a:p>
          <a:p>
            <a:pPr lvl="1"/>
            <a:r>
              <a:rPr lang="en-US" dirty="0" err="1"/>
              <a:t>BufferedReader</a:t>
            </a:r>
            <a:r>
              <a:rPr lang="en-US" dirty="0"/>
              <a:t>(Reader in</a:t>
            </a:r>
            <a:r>
              <a:rPr lang="en-US" dirty="0" smtClean="0"/>
              <a:t>)</a:t>
            </a:r>
          </a:p>
          <a:p>
            <a:r>
              <a:rPr lang="en-US" dirty="0"/>
              <a:t>A </a:t>
            </a:r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dirty="0"/>
              <a:t>object uses </a:t>
            </a:r>
            <a:r>
              <a:rPr lang="en-US" sz="2400" dirty="0"/>
              <a:t>System.in</a:t>
            </a:r>
            <a:r>
              <a:rPr lang="en-US" dirty="0"/>
              <a:t>, an object from the Byte Stream </a:t>
            </a:r>
            <a:r>
              <a:rPr lang="en-US" dirty="0" smtClean="0"/>
              <a:t>hierarchy, to </a:t>
            </a:r>
            <a:r>
              <a:rPr lang="en-US" dirty="0"/>
              <a:t>accomplish console input</a:t>
            </a:r>
            <a:r>
              <a:rPr lang="en-US" dirty="0" smtClean="0"/>
              <a:t>. </a:t>
            </a:r>
            <a:r>
              <a:rPr lang="en-US" dirty="0"/>
              <a:t>In fact, System.in is the workhorse of </a:t>
            </a:r>
            <a:r>
              <a:rPr lang="en-US" i="1" dirty="0"/>
              <a:t>all </a:t>
            </a:r>
            <a:r>
              <a:rPr lang="en-US" dirty="0"/>
              <a:t>console input. Being an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smtClean="0"/>
              <a:t>object, System.in </a:t>
            </a:r>
            <a:r>
              <a:rPr lang="en-US" dirty="0"/>
              <a:t>is </a:t>
            </a:r>
            <a:r>
              <a:rPr lang="en-US" i="1" dirty="0"/>
              <a:t>byte </a:t>
            </a:r>
            <a:r>
              <a:rPr lang="en-US" dirty="0"/>
              <a:t>—not character—oriented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new Scanner (System.in) </a:t>
            </a:r>
            <a:r>
              <a:rPr lang="en-US" b="1" dirty="0"/>
              <a:t>// </a:t>
            </a:r>
            <a:r>
              <a:rPr lang="en-US" dirty="0"/>
              <a:t>No problem here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BufferedReader</a:t>
            </a:r>
            <a:r>
              <a:rPr lang="en-US" dirty="0"/>
              <a:t>(System.in) </a:t>
            </a:r>
            <a:r>
              <a:rPr lang="en-US" b="1" dirty="0"/>
              <a:t>// </a:t>
            </a:r>
            <a:r>
              <a:rPr lang="en-US" dirty="0"/>
              <a:t>BUT THIS DOES NOT </a:t>
            </a:r>
            <a:r>
              <a:rPr lang="en-US" dirty="0" smtClean="0"/>
              <a:t>WORK</a:t>
            </a:r>
          </a:p>
          <a:p>
            <a:r>
              <a:rPr lang="en-US" dirty="0"/>
              <a:t>Unfortunately, this does not work. A problem occurs because the </a:t>
            </a:r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dirty="0" smtClean="0"/>
              <a:t>constructor is </a:t>
            </a:r>
            <a:r>
              <a:rPr lang="en-US" dirty="0"/>
              <a:t>of the </a:t>
            </a:r>
            <a:r>
              <a:rPr lang="en-US" dirty="0" smtClean="0"/>
              <a:t>form</a:t>
            </a:r>
            <a:endParaRPr lang="en-US" i="1" dirty="0"/>
          </a:p>
          <a:p>
            <a:pPr lvl="1"/>
            <a:r>
              <a:rPr lang="en-US" dirty="0" err="1"/>
              <a:t>BufferedReader</a:t>
            </a:r>
            <a:r>
              <a:rPr lang="en-US" dirty="0"/>
              <a:t> (Reader in)</a:t>
            </a:r>
          </a:p>
        </p:txBody>
      </p:sp>
    </p:spTree>
    <p:extLst>
      <p:ext uri="{BB962C8B-B14F-4D97-AF65-F5344CB8AC3E}">
        <p14:creationId xmlns:p14="http://schemas.microsoft.com/office/powerpoint/2010/main" val="157554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overcome this little </a:t>
            </a:r>
            <a:r>
              <a:rPr lang="en-US" dirty="0" smtClean="0"/>
              <a:t>difficulty</a:t>
            </a:r>
            <a:r>
              <a:rPr lang="en-US" dirty="0"/>
              <a:t>, Java provides a link or bridge between the </a:t>
            </a:r>
            <a:r>
              <a:rPr lang="en-US" dirty="0" smtClean="0"/>
              <a:t>Character Stream </a:t>
            </a:r>
            <a:r>
              <a:rPr lang="en-US" dirty="0"/>
              <a:t>classes and the Byte Stream classes. This bridge is </a:t>
            </a:r>
            <a:r>
              <a:rPr lang="en-US" dirty="0" err="1" smtClean="0"/>
              <a:t>InputStreamReader</a:t>
            </a:r>
            <a:r>
              <a:rPr lang="en-US" dirty="0" smtClean="0"/>
              <a:t>. </a:t>
            </a:r>
            <a:r>
              <a:rPr lang="en-US" dirty="0"/>
              <a:t>As </a:t>
            </a:r>
            <a:r>
              <a:rPr lang="en-US" dirty="0" smtClean="0"/>
              <a:t>the name </a:t>
            </a:r>
            <a:r>
              <a:rPr lang="en-US" dirty="0"/>
              <a:t>suggests, an object belonging to </a:t>
            </a:r>
            <a:r>
              <a:rPr lang="en-US" dirty="0" err="1"/>
              <a:t>InputStreamReader</a:t>
            </a:r>
            <a:r>
              <a:rPr lang="en-US" dirty="0"/>
              <a:t> (a Character Stream class) </a:t>
            </a:r>
            <a:r>
              <a:rPr lang="en-US" dirty="0" smtClean="0"/>
              <a:t>reads bytes </a:t>
            </a:r>
            <a:r>
              <a:rPr lang="en-US" dirty="0"/>
              <a:t>and converts those bytes to characters</a:t>
            </a:r>
            <a:r>
              <a:rPr lang="en-US" dirty="0" smtClean="0"/>
              <a:t>.</a:t>
            </a:r>
          </a:p>
          <a:p>
            <a:r>
              <a:rPr lang="en-US" dirty="0"/>
              <a:t>One of the constructors for an </a:t>
            </a:r>
            <a:r>
              <a:rPr lang="en-US" dirty="0" err="1"/>
              <a:t>InputStreamReader</a:t>
            </a:r>
            <a:r>
              <a:rPr lang="en-US" dirty="0"/>
              <a:t> has the form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89" y="4570955"/>
            <a:ext cx="3491321" cy="16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7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Character Stream and Byte Stream classes are linked via </a:t>
            </a:r>
            <a:r>
              <a:rPr lang="en-US" dirty="0" err="1"/>
              <a:t>InputStreamReader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InputStreamReader</a:t>
            </a:r>
            <a:r>
              <a:rPr lang="en-US" dirty="0"/>
              <a:t> link 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/>
              <a:t>InputStreamReader</a:t>
            </a:r>
            <a:r>
              <a:rPr lang="en-US" dirty="0"/>
              <a:t>(System.in); // link is a Reader object</a:t>
            </a:r>
          </a:p>
          <a:p>
            <a:pPr lvl="1"/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/>
              <a:t>BufferedReader</a:t>
            </a:r>
            <a:r>
              <a:rPr lang="en-US" dirty="0"/>
              <a:t>(link); // wrap a Reader with </a:t>
            </a:r>
            <a:r>
              <a:rPr lang="en-US" dirty="0" err="1"/>
              <a:t>BufferedReader</a:t>
            </a:r>
            <a:endParaRPr lang="en-US" dirty="0" smtClean="0"/>
          </a:p>
          <a:p>
            <a:r>
              <a:rPr lang="en-US" dirty="0"/>
              <a:t>We say that the </a:t>
            </a:r>
            <a:r>
              <a:rPr lang="en-US" dirty="0" err="1"/>
              <a:t>InputStreamReader</a:t>
            </a:r>
            <a:r>
              <a:rPr lang="en-US" dirty="0"/>
              <a:t> , link , </a:t>
            </a:r>
            <a:r>
              <a:rPr lang="en-US" i="1" dirty="0"/>
              <a:t>wraps </a:t>
            </a:r>
            <a:r>
              <a:rPr lang="en-US" dirty="0"/>
              <a:t>System.in , and the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br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i="1" dirty="0"/>
              <a:t>wraps </a:t>
            </a:r>
            <a:r>
              <a:rPr lang="en-US" dirty="0"/>
              <a:t>link . Wrappers are a common technique in stream I/O and in object-oriented </a:t>
            </a:r>
            <a:r>
              <a:rPr lang="en-US" dirty="0" smtClean="0"/>
              <a:t>programming in </a:t>
            </a:r>
            <a:r>
              <a:rPr lang="en-US" dirty="0"/>
              <a:t>general</a:t>
            </a:r>
            <a:r>
              <a:rPr lang="en-US" dirty="0" smtClean="0"/>
              <a:t>.</a:t>
            </a:r>
          </a:p>
          <a:p>
            <a:r>
              <a:rPr lang="en-US" dirty="0"/>
              <a:t>Wrapping an object means that the functionality of the wrapped object is </a:t>
            </a:r>
            <a:r>
              <a:rPr lang="en-US" dirty="0" smtClean="0"/>
              <a:t>accessed via </a:t>
            </a:r>
            <a:r>
              <a:rPr lang="en-US" dirty="0"/>
              <a:t>the wrapper.</a:t>
            </a:r>
          </a:p>
        </p:txBody>
      </p:sp>
    </p:spTree>
    <p:extLst>
      <p:ext uri="{BB962C8B-B14F-4D97-AF65-F5344CB8AC3E}">
        <p14:creationId xmlns:p14="http://schemas.microsoft.com/office/powerpoint/2010/main" val="389829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926" y="1902935"/>
            <a:ext cx="7488147" cy="428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6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-&gt;	Console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Console Output Via </a:t>
            </a:r>
            <a:r>
              <a:rPr lang="en-US" dirty="0" err="1" smtClean="0"/>
              <a:t>ByteStream</a:t>
            </a:r>
            <a:r>
              <a:rPr lang="en-US" dirty="0" smtClean="0"/>
              <a:t> Classes</a:t>
            </a:r>
          </a:p>
          <a:p>
            <a:pPr lvl="1"/>
            <a:r>
              <a:rPr lang="en-US" dirty="0"/>
              <a:t>Console output is usually effected with the familiar </a:t>
            </a:r>
            <a:r>
              <a:rPr lang="en-US" sz="2000" dirty="0" err="1"/>
              <a:t>System.out.print</a:t>
            </a:r>
            <a:r>
              <a:rPr lang="en-US" sz="2000" dirty="0"/>
              <a:t>() </a:t>
            </a:r>
            <a:r>
              <a:rPr lang="en-US" dirty="0"/>
              <a:t>and </a:t>
            </a:r>
            <a:r>
              <a:rPr lang="en-US" sz="2000" dirty="0" err="1" smtClean="0"/>
              <a:t>System.out.println</a:t>
            </a:r>
            <a:r>
              <a:rPr lang="en-US" sz="2000" dirty="0"/>
              <a:t>() </a:t>
            </a:r>
            <a:r>
              <a:rPr lang="en-US" dirty="0"/>
              <a:t>methods</a:t>
            </a:r>
            <a:r>
              <a:rPr lang="en-US" dirty="0" smtClean="0"/>
              <a:t>. In </a:t>
            </a:r>
            <a:r>
              <a:rPr lang="en-US" dirty="0"/>
              <a:t>addition to </a:t>
            </a:r>
            <a:r>
              <a:rPr lang="en-US" sz="2000" dirty="0"/>
              <a:t>in </a:t>
            </a:r>
            <a:r>
              <a:rPr lang="en-US" dirty="0"/>
              <a:t>, the </a:t>
            </a:r>
            <a:r>
              <a:rPr lang="en-US" sz="2000" dirty="0"/>
              <a:t>System </a:t>
            </a:r>
            <a:r>
              <a:rPr lang="en-US" dirty="0"/>
              <a:t>class declares </a:t>
            </a:r>
            <a:r>
              <a:rPr lang="en-US" dirty="0" smtClean="0"/>
              <a:t>a field </a:t>
            </a:r>
            <a:r>
              <a:rPr lang="en-US" sz="2000" dirty="0"/>
              <a:t>out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public static final </a:t>
            </a:r>
            <a:r>
              <a:rPr lang="en-US" dirty="0" err="1" smtClean="0"/>
              <a:t>PrintStream</a:t>
            </a:r>
            <a:r>
              <a:rPr lang="en-US" dirty="0" smtClean="0"/>
              <a:t> out;</a:t>
            </a:r>
          </a:p>
          <a:p>
            <a:pPr lvl="1"/>
            <a:r>
              <a:rPr lang="en-US" dirty="0"/>
              <a:t>The methods </a:t>
            </a:r>
            <a:r>
              <a:rPr lang="en-US" sz="2000" dirty="0"/>
              <a:t>print() </a:t>
            </a:r>
            <a:r>
              <a:rPr lang="en-US" dirty="0"/>
              <a:t>and </a:t>
            </a:r>
            <a:r>
              <a:rPr lang="en-US" sz="2000" dirty="0" err="1"/>
              <a:t>println</a:t>
            </a:r>
            <a:r>
              <a:rPr lang="en-US" sz="2000" dirty="0"/>
              <a:t>() </a:t>
            </a:r>
            <a:r>
              <a:rPr lang="en-US" dirty="0"/>
              <a:t>are </a:t>
            </a:r>
            <a:r>
              <a:rPr lang="en-US" dirty="0" smtClean="0"/>
              <a:t>defined </a:t>
            </a:r>
            <a:r>
              <a:rPr lang="en-US" dirty="0"/>
              <a:t>in the </a:t>
            </a:r>
            <a:r>
              <a:rPr lang="en-US" sz="2000" dirty="0" err="1"/>
              <a:t>PrintStream</a:t>
            </a:r>
            <a:r>
              <a:rPr lang="en-US" sz="2000" dirty="0"/>
              <a:t> </a:t>
            </a:r>
            <a:r>
              <a:rPr lang="en-US" dirty="0"/>
              <a:t>class. Since we </a:t>
            </a:r>
            <a:r>
              <a:rPr lang="en-US" dirty="0" smtClean="0"/>
              <a:t>have used </a:t>
            </a:r>
            <a:r>
              <a:rPr lang="en-US" dirty="0"/>
              <a:t>these methods for all console output, no further discussion is necessary, but now </a:t>
            </a:r>
            <a:r>
              <a:rPr lang="en-US" dirty="0" smtClean="0"/>
              <a:t>you finally </a:t>
            </a:r>
            <a:r>
              <a:rPr lang="en-US" dirty="0"/>
              <a:t>know what it all means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void write(</a:t>
            </a:r>
            <a:r>
              <a:rPr lang="en-US" dirty="0" err="1"/>
              <a:t>int</a:t>
            </a:r>
            <a:r>
              <a:rPr lang="en-US" dirty="0"/>
              <a:t> b) throws </a:t>
            </a:r>
            <a:r>
              <a:rPr lang="en-US" dirty="0" err="1"/>
              <a:t>IOException</a:t>
            </a:r>
            <a:endParaRPr lang="en-US" dirty="0"/>
          </a:p>
          <a:p>
            <a:pPr lvl="2"/>
            <a:r>
              <a:rPr lang="en-US" dirty="0"/>
              <a:t>writes a byte (an integer in the range 0..127) to the output stream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write(byte[ ] b) throws </a:t>
            </a:r>
            <a:r>
              <a:rPr lang="en-US" dirty="0" err="1"/>
              <a:t>IOException</a:t>
            </a:r>
            <a:endParaRPr lang="en-US" dirty="0"/>
          </a:p>
          <a:p>
            <a:pPr lvl="2"/>
            <a:r>
              <a:rPr lang="en-US" dirty="0"/>
              <a:t>write up to </a:t>
            </a:r>
            <a:r>
              <a:rPr lang="en-US" sz="1600" dirty="0" err="1"/>
              <a:t>b.length</a:t>
            </a:r>
            <a:r>
              <a:rPr lang="en-US" sz="1600" dirty="0"/>
              <a:t> </a:t>
            </a:r>
            <a:r>
              <a:rPr lang="en-US" dirty="0"/>
              <a:t>bytes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close() throws </a:t>
            </a:r>
            <a:r>
              <a:rPr lang="en-US" dirty="0" err="1"/>
              <a:t>IOException</a:t>
            </a:r>
            <a:endParaRPr lang="en-US" dirty="0"/>
          </a:p>
          <a:p>
            <a:pPr lvl="2"/>
            <a:r>
              <a:rPr lang="en-US" dirty="0"/>
              <a:t>closes the </a:t>
            </a:r>
            <a:r>
              <a:rPr lang="en-US" dirty="0" smtClean="0"/>
              <a:t>stream</a:t>
            </a:r>
          </a:p>
          <a:p>
            <a:pPr lvl="1"/>
            <a:r>
              <a:rPr lang="en-US" dirty="0"/>
              <a:t>void </a:t>
            </a:r>
            <a:r>
              <a:rPr lang="en-US" dirty="0" smtClean="0"/>
              <a:t>flush</a:t>
            </a:r>
            <a:r>
              <a:rPr lang="en-US" dirty="0"/>
              <a:t>() throws </a:t>
            </a:r>
            <a:r>
              <a:rPr lang="en-US" dirty="0" err="1"/>
              <a:t>IOException</a:t>
            </a:r>
            <a:endParaRPr lang="en-US" dirty="0"/>
          </a:p>
          <a:p>
            <a:pPr lvl="2"/>
            <a:r>
              <a:rPr lang="en-US" dirty="0" smtClean="0"/>
              <a:t>flushes </a:t>
            </a:r>
            <a:r>
              <a:rPr lang="en-US" dirty="0"/>
              <a:t>the stream; write out any data remaining in a buffer</a:t>
            </a:r>
          </a:p>
        </p:txBody>
      </p:sp>
    </p:spTree>
    <p:extLst>
      <p:ext uri="{BB962C8B-B14F-4D97-AF65-F5344CB8AC3E}">
        <p14:creationId xmlns:p14="http://schemas.microsoft.com/office/powerpoint/2010/main" val="89508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I/O system is built upon </a:t>
            </a:r>
            <a:r>
              <a:rPr lang="en-US" i="1" dirty="0"/>
              <a:t>streams 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stream </a:t>
            </a:r>
            <a:r>
              <a:rPr lang="en-US" dirty="0"/>
              <a:t>is an abstraction of the </a:t>
            </a:r>
            <a:r>
              <a:rPr lang="en-US" dirty="0" smtClean="0"/>
              <a:t>flow </a:t>
            </a:r>
            <a:r>
              <a:rPr lang="en-US" dirty="0"/>
              <a:t>of data. An </a:t>
            </a:r>
            <a:r>
              <a:rPr lang="en-US" i="1" dirty="0"/>
              <a:t>input stream </a:t>
            </a:r>
            <a:r>
              <a:rPr lang="en-US" dirty="0"/>
              <a:t>constitutes the </a:t>
            </a:r>
            <a:r>
              <a:rPr lang="en-US" dirty="0" smtClean="0"/>
              <a:t>flow </a:t>
            </a:r>
            <a:r>
              <a:rPr lang="en-US" dirty="0"/>
              <a:t>of </a:t>
            </a:r>
            <a:r>
              <a:rPr lang="en-US" dirty="0" smtClean="0"/>
              <a:t>data </a:t>
            </a:r>
            <a:r>
              <a:rPr lang="en-US" i="1" dirty="0" smtClean="0"/>
              <a:t>to </a:t>
            </a:r>
            <a:r>
              <a:rPr lang="en-US" dirty="0"/>
              <a:t>an application, and an </a:t>
            </a:r>
            <a:r>
              <a:rPr lang="en-US" i="1" dirty="0"/>
              <a:t>output stream </a:t>
            </a:r>
            <a:r>
              <a:rPr lang="en-US" dirty="0"/>
              <a:t>represents the </a:t>
            </a:r>
            <a:r>
              <a:rPr lang="en-US" dirty="0" smtClean="0"/>
              <a:t>flow </a:t>
            </a:r>
            <a:r>
              <a:rPr lang="en-US" dirty="0"/>
              <a:t>of data </a:t>
            </a:r>
            <a:r>
              <a:rPr lang="en-US" i="1" dirty="0"/>
              <a:t>from </a:t>
            </a:r>
            <a:r>
              <a:rPr lang="en-US" dirty="0"/>
              <a:t>an application.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178" y="3722110"/>
            <a:ext cx="5882920" cy="22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-&gt;	Console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Console Output Via Character Stream Classes</a:t>
            </a:r>
          </a:p>
          <a:p>
            <a:pPr lvl="1"/>
            <a:r>
              <a:rPr lang="en-US" dirty="0" smtClean="0"/>
              <a:t>The </a:t>
            </a:r>
            <a:r>
              <a:rPr lang="en-US" sz="2000" dirty="0" err="1" smtClean="0"/>
              <a:t>PrintWriter</a:t>
            </a:r>
            <a:r>
              <a:rPr lang="en-US" sz="2000" dirty="0" smtClean="0"/>
              <a:t> </a:t>
            </a:r>
            <a:r>
              <a:rPr lang="en-US" dirty="0"/>
              <a:t>class provides an easy mechanism for console output. Like the </a:t>
            </a:r>
            <a:r>
              <a:rPr lang="en-US" dirty="0" smtClean="0"/>
              <a:t>byte-oriented </a:t>
            </a:r>
            <a:r>
              <a:rPr lang="en-US" sz="2000" dirty="0" err="1" smtClean="0"/>
              <a:t>PrintStream</a:t>
            </a:r>
            <a:r>
              <a:rPr lang="en-US" sz="2000" dirty="0" smtClean="0"/>
              <a:t> </a:t>
            </a:r>
            <a:r>
              <a:rPr lang="en-US" dirty="0"/>
              <a:t>class, </a:t>
            </a:r>
            <a:r>
              <a:rPr lang="en-US" sz="2000" dirty="0" err="1"/>
              <a:t>PrintWriter</a:t>
            </a:r>
            <a:r>
              <a:rPr lang="en-US" sz="2000" dirty="0"/>
              <a:t> </a:t>
            </a:r>
            <a:r>
              <a:rPr lang="en-US" dirty="0"/>
              <a:t>methods include </a:t>
            </a:r>
            <a:r>
              <a:rPr lang="en-US" sz="2000" dirty="0"/>
              <a:t>print() </a:t>
            </a:r>
            <a:r>
              <a:rPr lang="en-US" dirty="0"/>
              <a:t>and </a:t>
            </a:r>
            <a:r>
              <a:rPr lang="en-US" sz="2000" dirty="0" err="1"/>
              <a:t>println</a:t>
            </a:r>
            <a:r>
              <a:rPr lang="en-US" sz="2000" dirty="0"/>
              <a:t>() </a:t>
            </a:r>
            <a:r>
              <a:rPr lang="en-US" dirty="0"/>
              <a:t>methods. Two </a:t>
            </a:r>
            <a:r>
              <a:rPr lang="en-US" dirty="0" smtClean="0"/>
              <a:t>of the </a:t>
            </a:r>
            <a:r>
              <a:rPr lang="en-US" sz="2000" dirty="0" err="1"/>
              <a:t>PrintWriter</a:t>
            </a:r>
            <a:r>
              <a:rPr lang="en-US" sz="2000" dirty="0"/>
              <a:t> </a:t>
            </a:r>
            <a:r>
              <a:rPr lang="en-US" dirty="0"/>
              <a:t>constructors have the following form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flush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Notice that these constructors accept a parameter belonging to </a:t>
            </a:r>
            <a:r>
              <a:rPr lang="en-US" sz="2000" dirty="0" err="1"/>
              <a:t>OutputStream</a:t>
            </a:r>
            <a:r>
              <a:rPr lang="en-US" sz="2000" dirty="0"/>
              <a:t> </a:t>
            </a:r>
            <a:r>
              <a:rPr lang="en-US" dirty="0"/>
              <a:t>, a member </a:t>
            </a:r>
            <a:r>
              <a:rPr lang="en-US" dirty="0" smtClean="0"/>
              <a:t>of the </a:t>
            </a:r>
            <a:r>
              <a:rPr lang="en-US" dirty="0"/>
              <a:t>Byte Stream hierarchy. This is in contrast to </a:t>
            </a:r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dirty="0"/>
              <a:t>, which requires a </a:t>
            </a:r>
            <a:r>
              <a:rPr lang="en-US" dirty="0" smtClean="0"/>
              <a:t>parameter belonging </a:t>
            </a:r>
            <a:r>
              <a:rPr lang="en-US" dirty="0"/>
              <a:t>to </a:t>
            </a:r>
            <a:r>
              <a:rPr lang="en-US" sz="2400" dirty="0"/>
              <a:t>Reader </a:t>
            </a:r>
            <a:r>
              <a:rPr lang="en-US" dirty="0"/>
              <a:t>, that is, a Character Stream reference. Consequently, </a:t>
            </a:r>
            <a:r>
              <a:rPr lang="en-US" sz="2400" dirty="0" err="1" smtClean="0"/>
              <a:t>PrintWriter</a:t>
            </a:r>
            <a:r>
              <a:rPr lang="en-US" dirty="0"/>
              <a:t> </a:t>
            </a:r>
            <a:r>
              <a:rPr lang="en-US" i="1" dirty="0" smtClean="0"/>
              <a:t>can </a:t>
            </a:r>
            <a:r>
              <a:rPr lang="en-US" dirty="0"/>
              <a:t>accept </a:t>
            </a:r>
            <a:r>
              <a:rPr lang="en-US" sz="2400" dirty="0" err="1"/>
              <a:t>System.out</a:t>
            </a:r>
            <a:r>
              <a:rPr lang="en-US" sz="2400" dirty="0"/>
              <a:t> </a:t>
            </a:r>
            <a:r>
              <a:rPr lang="en-US" dirty="0"/>
              <a:t>as an argument. That’s one less wrapper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The second </a:t>
            </a:r>
            <a:r>
              <a:rPr lang="en-US" sz="2000" dirty="0" err="1"/>
              <a:t>PrintWriter</a:t>
            </a:r>
            <a:r>
              <a:rPr lang="en-US" sz="2000" dirty="0"/>
              <a:t> </a:t>
            </a:r>
            <a:r>
              <a:rPr lang="en-US" dirty="0"/>
              <a:t>constructor accepts a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dirty="0"/>
              <a:t>argument </a:t>
            </a:r>
            <a:r>
              <a:rPr lang="en-US" sz="2000" dirty="0" smtClean="0"/>
              <a:t>flush </a:t>
            </a:r>
            <a:r>
              <a:rPr lang="en-US" dirty="0"/>
              <a:t>. When </a:t>
            </a:r>
            <a:r>
              <a:rPr lang="en-US" sz="2000" dirty="0" err="1"/>
              <a:t>fl</a:t>
            </a:r>
            <a:r>
              <a:rPr lang="en-US" sz="2000" dirty="0"/>
              <a:t> </a:t>
            </a:r>
            <a:r>
              <a:rPr lang="en-US" sz="2000" dirty="0" err="1"/>
              <a:t>ush</a:t>
            </a:r>
            <a:r>
              <a:rPr lang="en-US" sz="2000" dirty="0"/>
              <a:t> </a:t>
            </a:r>
            <a:r>
              <a:rPr lang="en-US" dirty="0" smtClean="0"/>
              <a:t>is set </a:t>
            </a:r>
            <a:r>
              <a:rPr lang="en-US" dirty="0"/>
              <a:t>to </a:t>
            </a:r>
            <a:r>
              <a:rPr lang="en-US" sz="2000" dirty="0"/>
              <a:t>true </a:t>
            </a:r>
            <a:r>
              <a:rPr lang="en-US" dirty="0"/>
              <a:t>, automatic line </a:t>
            </a:r>
            <a:r>
              <a:rPr lang="en-US" dirty="0" smtClean="0"/>
              <a:t>flushing </a:t>
            </a:r>
            <a:r>
              <a:rPr lang="en-US" dirty="0"/>
              <a:t>is enabled. This means that the stream is </a:t>
            </a:r>
            <a:r>
              <a:rPr lang="en-US" dirty="0" smtClean="0"/>
              <a:t>flushed</a:t>
            </a:r>
            <a:r>
              <a:rPr lang="en-US" dirty="0"/>
              <a:t>, that </a:t>
            </a:r>
            <a:r>
              <a:rPr lang="en-US" dirty="0" smtClean="0"/>
              <a:t>is, all </a:t>
            </a:r>
            <a:r>
              <a:rPr lang="en-US" dirty="0"/>
              <a:t>characters are sent to the corresponding output device whenever </a:t>
            </a:r>
            <a:r>
              <a:rPr lang="en-US" sz="2000" dirty="0" err="1"/>
              <a:t>println</a:t>
            </a:r>
            <a:r>
              <a:rPr lang="en-US" sz="2000" dirty="0"/>
              <a:t>() </a:t>
            </a:r>
            <a:r>
              <a:rPr lang="en-US" dirty="0"/>
              <a:t>is invoked. </a:t>
            </a:r>
            <a:r>
              <a:rPr lang="en-US" dirty="0" smtClean="0"/>
              <a:t>By default</a:t>
            </a:r>
            <a:r>
              <a:rPr lang="en-US" dirty="0"/>
              <a:t>, automatic line </a:t>
            </a:r>
            <a:r>
              <a:rPr lang="en-US" dirty="0" smtClean="0"/>
              <a:t>flushing </a:t>
            </a:r>
            <a:r>
              <a:rPr lang="en-US" dirty="0"/>
              <a:t>is </a:t>
            </a:r>
            <a:r>
              <a:rPr lang="en-US" i="1" dirty="0"/>
              <a:t>not </a:t>
            </a:r>
            <a:r>
              <a:rPr lang="en-US" dirty="0"/>
              <a:t>enabled—a call to </a:t>
            </a:r>
            <a:r>
              <a:rPr lang="en-US" sz="2000" dirty="0" err="1"/>
              <a:t>println</a:t>
            </a:r>
            <a:r>
              <a:rPr lang="en-US" sz="2000" dirty="0"/>
              <a:t>(…) </a:t>
            </a:r>
            <a:r>
              <a:rPr lang="en-US" dirty="0"/>
              <a:t>does not </a:t>
            </a:r>
            <a:r>
              <a:rPr lang="en-US" dirty="0" smtClean="0"/>
              <a:t>automatically print </a:t>
            </a:r>
            <a:r>
              <a:rPr lang="en-US" dirty="0"/>
              <a:t>a line of text, but sends it to the stream. </a:t>
            </a:r>
            <a:r>
              <a:rPr lang="en-US" sz="2000" dirty="0" err="1"/>
              <a:t>PrintWriter</a:t>
            </a:r>
            <a:r>
              <a:rPr lang="en-US" sz="2000" dirty="0"/>
              <a:t> </a:t>
            </a:r>
            <a:r>
              <a:rPr lang="en-US" dirty="0"/>
              <a:t>methods do not throw exceptions.</a:t>
            </a:r>
          </a:p>
        </p:txBody>
      </p:sp>
    </p:spTree>
    <p:extLst>
      <p:ext uri="{BB962C8B-B14F-4D97-AF65-F5344CB8AC3E}">
        <p14:creationId xmlns:p14="http://schemas.microsoft.com/office/powerpoint/2010/main" val="3096236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467" y="2103120"/>
            <a:ext cx="7194665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define </a:t>
            </a:r>
            <a:r>
              <a:rPr lang="en-US" dirty="0"/>
              <a:t>a </a:t>
            </a:r>
            <a:r>
              <a:rPr lang="en-US" dirty="0" smtClean="0"/>
              <a:t>file </a:t>
            </a:r>
            <a:r>
              <a:rPr lang="en-US" dirty="0"/>
              <a:t>as a sequence of bytes and classify a </a:t>
            </a:r>
            <a:r>
              <a:rPr lang="en-US" dirty="0" smtClean="0"/>
              <a:t>file </a:t>
            </a:r>
            <a:r>
              <a:rPr lang="en-US" dirty="0"/>
              <a:t>as </a:t>
            </a:r>
            <a:r>
              <a:rPr lang="en-US" dirty="0" smtClean="0"/>
              <a:t>either:</a:t>
            </a:r>
          </a:p>
          <a:p>
            <a:pPr lvl="1"/>
            <a:r>
              <a:rPr lang="en-US" dirty="0" smtClean="0"/>
              <a:t>A text file or</a:t>
            </a:r>
          </a:p>
          <a:p>
            <a:pPr lvl="1"/>
            <a:r>
              <a:rPr lang="en-US" dirty="0" smtClean="0"/>
              <a:t>A binary file</a:t>
            </a:r>
          </a:p>
          <a:p>
            <a:r>
              <a:rPr lang="en-US" dirty="0"/>
              <a:t>A </a:t>
            </a:r>
            <a:r>
              <a:rPr lang="en-US" i="1" dirty="0"/>
              <a:t>text </a:t>
            </a:r>
            <a:r>
              <a:rPr lang="en-US" i="1" dirty="0" smtClean="0"/>
              <a:t>file </a:t>
            </a:r>
            <a:r>
              <a:rPr lang="en-US" dirty="0"/>
              <a:t>is a sequence of readable characters, that is, a </a:t>
            </a:r>
            <a:r>
              <a:rPr lang="en-US" dirty="0" smtClean="0"/>
              <a:t>file </a:t>
            </a:r>
            <a:r>
              <a:rPr lang="en-US" dirty="0"/>
              <a:t>that you can create </a:t>
            </a:r>
            <a:r>
              <a:rPr lang="en-US" dirty="0" smtClean="0"/>
              <a:t>and read </a:t>
            </a:r>
            <a:r>
              <a:rPr lang="en-US" dirty="0"/>
              <a:t>with a text editor</a:t>
            </a:r>
            <a:r>
              <a:rPr lang="en-US" dirty="0" smtClean="0"/>
              <a:t>.</a:t>
            </a:r>
          </a:p>
          <a:p>
            <a:r>
              <a:rPr lang="en-US" dirty="0"/>
              <a:t>When you open an ASCII text </a:t>
            </a:r>
            <a:r>
              <a:rPr lang="en-US" dirty="0" smtClean="0"/>
              <a:t>file </a:t>
            </a:r>
            <a:r>
              <a:rPr lang="en-US" dirty="0"/>
              <a:t>with a text editor such as Notepad, the program reads </a:t>
            </a:r>
            <a:r>
              <a:rPr lang="en-US" dirty="0" smtClean="0"/>
              <a:t>the numeric </a:t>
            </a:r>
            <a:r>
              <a:rPr lang="en-US" dirty="0"/>
              <a:t>code for each character and displays the corresponding character on the screen</a:t>
            </a:r>
            <a:r>
              <a:rPr lang="en-US" dirty="0" smtClean="0"/>
              <a:t>.</a:t>
            </a:r>
          </a:p>
          <a:p>
            <a:r>
              <a:rPr lang="en-US" dirty="0"/>
              <a:t>A Unicode text </a:t>
            </a:r>
            <a:r>
              <a:rPr lang="en-US" dirty="0" smtClean="0"/>
              <a:t>file </a:t>
            </a:r>
            <a:r>
              <a:rPr lang="en-US" dirty="0"/>
              <a:t>encodes each character with two bytes, thus allowing many </a:t>
            </a:r>
            <a:r>
              <a:rPr lang="en-US" dirty="0" smtClean="0"/>
              <a:t>more possible </a:t>
            </a:r>
            <a:r>
              <a:rPr lang="en-US" dirty="0"/>
              <a:t>character codes. In fact, the Unicode standard character set consists of more </a:t>
            </a:r>
            <a:r>
              <a:rPr lang="en-US" dirty="0" smtClean="0"/>
              <a:t>than 100,000 </a:t>
            </a:r>
            <a:r>
              <a:rPr lang="en-US" dirty="0"/>
              <a:t>characters.</a:t>
            </a:r>
          </a:p>
        </p:txBody>
      </p:sp>
    </p:spTree>
    <p:extLst>
      <p:ext uri="{BB962C8B-B14F-4D97-AF65-F5344CB8AC3E}">
        <p14:creationId xmlns:p14="http://schemas.microsoft.com/office/powerpoint/2010/main" val="424758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binary </a:t>
            </a:r>
            <a:r>
              <a:rPr lang="en-US" i="1" dirty="0" smtClean="0"/>
              <a:t>file </a:t>
            </a:r>
            <a:r>
              <a:rPr lang="en-US" dirty="0"/>
              <a:t>is </a:t>
            </a:r>
            <a:r>
              <a:rPr lang="en-US" i="1" dirty="0"/>
              <a:t>any </a:t>
            </a:r>
            <a:r>
              <a:rPr lang="en-US" dirty="0"/>
              <a:t>sequence of binary </a:t>
            </a:r>
            <a:r>
              <a:rPr lang="en-US" dirty="0" smtClean="0"/>
              <a:t>digits.</a:t>
            </a:r>
          </a:p>
          <a:p>
            <a:r>
              <a:rPr lang="en-US" dirty="0"/>
              <a:t>In contrast to a text </a:t>
            </a:r>
            <a:r>
              <a:rPr lang="en-US" dirty="0" smtClean="0"/>
              <a:t>file</a:t>
            </a:r>
            <a:r>
              <a:rPr lang="en-US" dirty="0"/>
              <a:t>, each byte in a binary </a:t>
            </a:r>
            <a:r>
              <a:rPr lang="en-US" dirty="0" smtClean="0"/>
              <a:t>file </a:t>
            </a:r>
            <a:r>
              <a:rPr lang="en-US" dirty="0"/>
              <a:t>does not necessarily correspond to </a:t>
            </a:r>
            <a:r>
              <a:rPr lang="en-US" dirty="0" smtClean="0"/>
              <a:t>a character</a:t>
            </a:r>
            <a:r>
              <a:rPr lang="en-US" dirty="0"/>
              <a:t>. An attempt to read a binary </a:t>
            </a:r>
            <a:r>
              <a:rPr lang="en-US" dirty="0" smtClean="0"/>
              <a:t>file </a:t>
            </a:r>
            <a:r>
              <a:rPr lang="en-US" dirty="0"/>
              <a:t>using a text editor produces some very </a:t>
            </a:r>
            <a:r>
              <a:rPr lang="en-US" dirty="0" smtClean="0"/>
              <a:t>odd looking symbols.</a:t>
            </a:r>
          </a:p>
          <a:p>
            <a:r>
              <a:rPr lang="en-US" dirty="0"/>
              <a:t>You </a:t>
            </a:r>
            <a:r>
              <a:rPr lang="en-US" dirty="0" smtClean="0"/>
              <a:t>might say </a:t>
            </a:r>
            <a:r>
              <a:rPr lang="en-US" dirty="0"/>
              <a:t>that text </a:t>
            </a:r>
            <a:r>
              <a:rPr lang="en-US" dirty="0" smtClean="0"/>
              <a:t>files </a:t>
            </a:r>
            <a:r>
              <a:rPr lang="en-US" dirty="0"/>
              <a:t>are readable by humans and binary </a:t>
            </a:r>
            <a:r>
              <a:rPr lang="en-US" dirty="0" smtClean="0"/>
              <a:t>files </a:t>
            </a:r>
            <a:r>
              <a:rPr lang="en-US" dirty="0"/>
              <a:t>are not</a:t>
            </a:r>
            <a:r>
              <a:rPr lang="en-US" dirty="0" smtClean="0"/>
              <a:t>.</a:t>
            </a:r>
          </a:p>
          <a:p>
            <a:r>
              <a:rPr lang="en-US" dirty="0"/>
              <a:t>Binary </a:t>
            </a:r>
            <a:r>
              <a:rPr lang="en-US" dirty="0" smtClean="0"/>
              <a:t>files </a:t>
            </a:r>
            <a:r>
              <a:rPr lang="en-US" dirty="0"/>
              <a:t>can save space, and they facilitate specialized formatting </a:t>
            </a:r>
            <a:r>
              <a:rPr lang="en-US" dirty="0" smtClean="0"/>
              <a:t>specific to </a:t>
            </a:r>
            <a:r>
              <a:rPr lang="en-US" dirty="0"/>
              <a:t>the needs of a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Binary files </a:t>
            </a:r>
            <a:r>
              <a:rPr lang="en-US" dirty="0"/>
              <a:t>are more </a:t>
            </a:r>
            <a:r>
              <a:rPr lang="en-US" dirty="0" smtClean="0"/>
              <a:t>efficient </a:t>
            </a:r>
            <a:r>
              <a:rPr lang="en-US" dirty="0"/>
              <a:t>for both storing </a:t>
            </a:r>
            <a:r>
              <a:rPr lang="en-US" dirty="0" smtClean="0"/>
              <a:t>and manipulating </a:t>
            </a:r>
            <a:r>
              <a:rPr lang="en-US" i="1" dirty="0"/>
              <a:t>numeric </a:t>
            </a:r>
            <a:r>
              <a:rPr lang="en-US" dirty="0"/>
              <a:t>data.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568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text </a:t>
            </a:r>
            <a:r>
              <a:rPr lang="en-US" dirty="0" smtClean="0"/>
              <a:t>file</a:t>
            </a:r>
            <a:r>
              <a:rPr lang="en-US" dirty="0"/>
              <a:t>, the symbols </a:t>
            </a:r>
            <a:r>
              <a:rPr lang="en-US" dirty="0" smtClean="0"/>
              <a:t>123456 </a:t>
            </a:r>
            <a:r>
              <a:rPr lang="en-US" dirty="0"/>
              <a:t>might be encoded </a:t>
            </a:r>
            <a:r>
              <a:rPr lang="en-US" dirty="0" smtClean="0"/>
              <a:t>as</a:t>
            </a:r>
          </a:p>
          <a:p>
            <a:pPr lvl="1"/>
            <a:r>
              <a:rPr lang="en-US" dirty="0" smtClean="0"/>
              <a:t>00110001	00110010	00110011	00110100</a:t>
            </a:r>
          </a:p>
          <a:p>
            <a:pPr lvl="1"/>
            <a:r>
              <a:rPr lang="en-US" dirty="0"/>
              <a:t>00110001, the binary equivalent of 49, is the ASCII code for ‘1’;</a:t>
            </a:r>
          </a:p>
          <a:p>
            <a:pPr lvl="1"/>
            <a:r>
              <a:rPr lang="en-US" dirty="0" smtClean="0"/>
              <a:t>00110010</a:t>
            </a:r>
            <a:r>
              <a:rPr lang="en-US" dirty="0"/>
              <a:t>, the binary equivalent of 50, is the ASCII code for ‘2’;</a:t>
            </a:r>
          </a:p>
          <a:p>
            <a:pPr lvl="1"/>
            <a:r>
              <a:rPr lang="en-US" dirty="0" smtClean="0"/>
              <a:t>00110011</a:t>
            </a:r>
            <a:r>
              <a:rPr lang="en-US" dirty="0"/>
              <a:t>, the binary equivalent of 51, is the ASCII code for ‘3’; and</a:t>
            </a:r>
          </a:p>
          <a:p>
            <a:pPr lvl="1"/>
            <a:r>
              <a:rPr lang="en-US" dirty="0" smtClean="0"/>
              <a:t>00110100</a:t>
            </a:r>
            <a:r>
              <a:rPr lang="en-US" dirty="0"/>
              <a:t>, the binary equivalent of 52, is the ASCII code for ‘2</a:t>
            </a:r>
            <a:r>
              <a:rPr lang="en-US" dirty="0" smtClean="0"/>
              <a:t>’;</a:t>
            </a:r>
          </a:p>
          <a:p>
            <a:r>
              <a:rPr lang="en-US" dirty="0"/>
              <a:t>In a binary </a:t>
            </a:r>
            <a:r>
              <a:rPr lang="en-US" dirty="0" smtClean="0"/>
              <a:t>file</a:t>
            </a:r>
            <a:r>
              <a:rPr lang="en-US" dirty="0"/>
              <a:t>, 1234 might be stored as an integer using its 32-bit binary </a:t>
            </a:r>
            <a:r>
              <a:rPr lang="en-US" dirty="0" smtClean="0"/>
              <a:t>representation of </a:t>
            </a:r>
            <a:r>
              <a:rPr lang="en-US" dirty="0"/>
              <a:t>1234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00000000	00000000	00000100	11010010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representations require four bytes of memory. However, a longer string of </a:t>
            </a:r>
            <a:r>
              <a:rPr lang="en-US" dirty="0" smtClean="0"/>
              <a:t>symbols such </a:t>
            </a:r>
            <a:r>
              <a:rPr lang="en-US" dirty="0"/>
              <a:t>as “1234567890” requires 10 bytes of storage in an ASCII text </a:t>
            </a:r>
            <a:r>
              <a:rPr lang="en-US" dirty="0" smtClean="0"/>
              <a:t>file </a:t>
            </a:r>
            <a:r>
              <a:rPr lang="en-US" dirty="0"/>
              <a:t>but still only </a:t>
            </a:r>
            <a:r>
              <a:rPr lang="en-US" dirty="0" smtClean="0"/>
              <a:t>four</a:t>
            </a:r>
            <a:r>
              <a:rPr lang="en-US" dirty="0"/>
              <a:t> </a:t>
            </a:r>
            <a:r>
              <a:rPr lang="en-US" dirty="0" smtClean="0"/>
              <a:t>bytes </a:t>
            </a:r>
            <a:r>
              <a:rPr lang="en-US" dirty="0"/>
              <a:t>as an integer in binary format. Storing large integers in a binary </a:t>
            </a:r>
            <a:r>
              <a:rPr lang="en-US" dirty="0" smtClean="0"/>
              <a:t>file </a:t>
            </a:r>
            <a:r>
              <a:rPr lang="en-US" dirty="0"/>
              <a:t>rather than a </a:t>
            </a:r>
            <a:r>
              <a:rPr lang="en-US" dirty="0" smtClean="0"/>
              <a:t>text file </a:t>
            </a:r>
            <a:r>
              <a:rPr lang="en-US" dirty="0"/>
              <a:t>saves space</a:t>
            </a:r>
            <a:r>
              <a:rPr lang="en-US" dirty="0" smtClean="0"/>
              <a:t>.</a:t>
            </a:r>
          </a:p>
          <a:p>
            <a:r>
              <a:rPr lang="en-US" dirty="0"/>
              <a:t>Saving space is not the only advantage gained by storing numeric data in a </a:t>
            </a:r>
            <a:r>
              <a:rPr lang="en-US" dirty="0" smtClean="0"/>
              <a:t>binary file</a:t>
            </a:r>
            <a:r>
              <a:rPr lang="en-US" dirty="0"/>
              <a:t>; processing time can be reduced. The CPU expects that a number has a 32-bit </a:t>
            </a:r>
            <a:r>
              <a:rPr lang="en-US" dirty="0" smtClean="0"/>
              <a:t>binary representation</a:t>
            </a:r>
            <a:r>
              <a:rPr lang="en-US" dirty="0"/>
              <a:t>. If an integer such as 123456789 is stored as a sequence of nine </a:t>
            </a:r>
            <a:r>
              <a:rPr lang="en-US" dirty="0" smtClean="0"/>
              <a:t>characters ( </a:t>
            </a:r>
            <a:r>
              <a:rPr lang="en-US" dirty="0"/>
              <a:t>’1’,’2’,’3’,’4,’…,’9’), the character sequence must ultimately be converted to a “</a:t>
            </a:r>
            <a:r>
              <a:rPr lang="en-US" dirty="0" smtClean="0"/>
              <a:t>real” integer </a:t>
            </a:r>
            <a:r>
              <a:rPr lang="en-US" dirty="0"/>
              <a:t>before any arithmetic operations can be performed, and that takes time. </a:t>
            </a:r>
            <a:r>
              <a:rPr lang="en-US" dirty="0" smtClean="0"/>
              <a:t>Furthermore, if </a:t>
            </a:r>
            <a:r>
              <a:rPr lang="en-US" dirty="0"/>
              <a:t>the digits of a number are stored as characters, some type of separator, such as </a:t>
            </a:r>
            <a:r>
              <a:rPr lang="en-US" dirty="0" smtClean="0"/>
              <a:t>a space</a:t>
            </a:r>
            <a:r>
              <a:rPr lang="en-US" dirty="0"/>
              <a:t>, between character sequences is required to distinguish one number from </a:t>
            </a:r>
            <a:r>
              <a:rPr lang="en-US" dirty="0" smtClean="0"/>
              <a:t>another, and </a:t>
            </a:r>
            <a:r>
              <a:rPr lang="en-US" dirty="0"/>
              <a:t>these separators must also be processed.</a:t>
            </a:r>
          </a:p>
        </p:txBody>
      </p:sp>
    </p:spTree>
    <p:extLst>
      <p:ext uri="{BB962C8B-B14F-4D97-AF65-F5344CB8AC3E}">
        <p14:creationId xmlns:p14="http://schemas.microsoft.com/office/powerpoint/2010/main" val="1170280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017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provides constructors and methods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File name </a:t>
            </a:r>
            <a:r>
              <a:rPr lang="en-US" dirty="0" smtClean="0"/>
              <a:t>= </a:t>
            </a:r>
            <a:r>
              <a:rPr lang="en-US" dirty="0"/>
              <a:t>new File(String filename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constructor </a:t>
            </a:r>
            <a:r>
              <a:rPr lang="en-US" dirty="0"/>
              <a:t>throws a </a:t>
            </a:r>
            <a:r>
              <a:rPr lang="en-US" dirty="0" err="1"/>
              <a:t>NullPointerException</a:t>
            </a:r>
            <a:r>
              <a:rPr lang="en-US" dirty="0"/>
              <a:t> (unchecked) if </a:t>
            </a:r>
            <a:r>
              <a:rPr lang="en-US" dirty="0" smtClean="0"/>
              <a:t>file name </a:t>
            </a:r>
            <a:r>
              <a:rPr lang="en-US" dirty="0"/>
              <a:t>is </a:t>
            </a:r>
            <a:r>
              <a:rPr lang="en-US" dirty="0" smtClean="0"/>
              <a:t>null.</a:t>
            </a:r>
          </a:p>
          <a:p>
            <a:r>
              <a:rPr lang="en-US" dirty="0"/>
              <a:t>A few methods supplied by the File class are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exists()</a:t>
            </a:r>
          </a:p>
          <a:p>
            <a:pPr lvl="2"/>
            <a:r>
              <a:rPr lang="en-US" dirty="0"/>
              <a:t>returns true if the physical </a:t>
            </a:r>
            <a:r>
              <a:rPr lang="en-US" dirty="0" smtClean="0"/>
              <a:t>file </a:t>
            </a:r>
            <a:r>
              <a:rPr lang="en-US" dirty="0"/>
              <a:t>exists; otherwise returns false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canRead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true if the application can, in fact, read from a </a:t>
            </a:r>
            <a:r>
              <a:rPr lang="en-US" dirty="0" smtClean="0"/>
              <a:t>file</a:t>
            </a:r>
            <a:r>
              <a:rPr lang="en-US" dirty="0"/>
              <a:t>; otherwise returns false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canWrite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true if an application has permission to write to a </a:t>
            </a:r>
            <a:r>
              <a:rPr lang="en-US" dirty="0" smtClean="0"/>
              <a:t>file</a:t>
            </a:r>
            <a:r>
              <a:rPr lang="en-US" dirty="0"/>
              <a:t>, otherwise returns false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/>
              <a:t>boolean</a:t>
            </a:r>
            <a:r>
              <a:rPr lang="en-US" dirty="0"/>
              <a:t> delete()</a:t>
            </a:r>
          </a:p>
          <a:p>
            <a:pPr lvl="2"/>
            <a:r>
              <a:rPr lang="en-US" dirty="0"/>
              <a:t>attempts to delete a </a:t>
            </a:r>
            <a:r>
              <a:rPr lang="en-US" dirty="0" smtClean="0"/>
              <a:t>file </a:t>
            </a:r>
            <a:r>
              <a:rPr lang="en-US" dirty="0"/>
              <a:t>from the disk and returns true if operation was successful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long length()</a:t>
            </a:r>
          </a:p>
          <a:p>
            <a:pPr lvl="2"/>
            <a:r>
              <a:rPr lang="en-US" dirty="0"/>
              <a:t>returns the size of the </a:t>
            </a:r>
            <a:r>
              <a:rPr lang="en-US" dirty="0" smtClean="0"/>
              <a:t>file </a:t>
            </a:r>
            <a:r>
              <a:rPr lang="en-US" dirty="0"/>
              <a:t>in bytes</a:t>
            </a:r>
          </a:p>
        </p:txBody>
      </p:sp>
    </p:spTree>
    <p:extLst>
      <p:ext uri="{BB962C8B-B14F-4D97-AF65-F5344CB8AC3E}">
        <p14:creationId xmlns:p14="http://schemas.microsoft.com/office/powerpoint/2010/main" val="3397428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file </a:t>
            </a:r>
            <a:r>
              <a:rPr lang="en-US" dirty="0"/>
              <a:t>access is denied for any reason, each of these methods throws a </a:t>
            </a:r>
            <a:r>
              <a:rPr lang="en-US" dirty="0" err="1"/>
              <a:t>SecurityException</a:t>
            </a:r>
            <a:r>
              <a:rPr lang="en-US" dirty="0"/>
              <a:t> </a:t>
            </a:r>
            <a:r>
              <a:rPr lang="en-US" dirty="0" smtClean="0"/>
              <a:t>, which </a:t>
            </a:r>
            <a:r>
              <a:rPr lang="en-US" i="1" dirty="0"/>
              <a:t>is-a </a:t>
            </a:r>
            <a:r>
              <a:rPr lang="en-US" dirty="0" err="1"/>
              <a:t>RunTimeException</a:t>
            </a:r>
            <a:r>
              <a:rPr lang="en-US" dirty="0"/>
              <a:t> and consequently unchecked.</a:t>
            </a:r>
          </a:p>
        </p:txBody>
      </p:sp>
    </p:spTree>
    <p:extLst>
      <p:ext uri="{BB962C8B-B14F-4D97-AF65-F5344CB8AC3E}">
        <p14:creationId xmlns:p14="http://schemas.microsoft.com/office/powerpoint/2010/main" val="342116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Input Via </a:t>
            </a:r>
            <a:r>
              <a:rPr lang="en-US" dirty="0" err="1" smtClean="0"/>
              <a:t>ByteStream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49144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read from a </a:t>
            </a:r>
            <a:r>
              <a:rPr lang="en-US" dirty="0" smtClean="0"/>
              <a:t>file</a:t>
            </a:r>
            <a:r>
              <a:rPr lang="en-US" dirty="0"/>
              <a:t>, an application must connect a </a:t>
            </a:r>
            <a:r>
              <a:rPr lang="en-US" dirty="0" err="1"/>
              <a:t>FileInputStream</a:t>
            </a:r>
            <a:r>
              <a:rPr lang="en-US" dirty="0"/>
              <a:t> object to a </a:t>
            </a:r>
            <a:r>
              <a:rPr lang="en-US" dirty="0" smtClean="0"/>
              <a:t>File object</a:t>
            </a:r>
            <a:r>
              <a:rPr lang="en-US" dirty="0"/>
              <a:t>, that is, wrap a File with a </a:t>
            </a:r>
            <a:r>
              <a:rPr lang="en-US" dirty="0" err="1"/>
              <a:t>FileInputStream</a:t>
            </a:r>
            <a:r>
              <a:rPr lang="en-US" dirty="0" smtClean="0"/>
              <a:t>.</a:t>
            </a:r>
          </a:p>
          <a:p>
            <a:r>
              <a:rPr lang="en-US" dirty="0"/>
              <a:t>Each constructor throws a </a:t>
            </a:r>
            <a:r>
              <a:rPr lang="en-US" dirty="0" err="1"/>
              <a:t>FileNotFoundException</a:t>
            </a:r>
            <a:r>
              <a:rPr lang="en-US" dirty="0"/>
              <a:t> if the </a:t>
            </a:r>
            <a:r>
              <a:rPr lang="en-US" dirty="0" smtClean="0"/>
              <a:t>file </a:t>
            </a:r>
            <a:r>
              <a:rPr lang="en-US" dirty="0"/>
              <a:t>does not exist. If </a:t>
            </a:r>
            <a:r>
              <a:rPr lang="en-US" dirty="0" smtClean="0"/>
              <a:t>file </a:t>
            </a:r>
            <a:r>
              <a:rPr lang="en-US" dirty="0"/>
              <a:t>access </a:t>
            </a:r>
            <a:r>
              <a:rPr lang="en-US" dirty="0" smtClean="0"/>
              <a:t>is denied</a:t>
            </a:r>
            <a:r>
              <a:rPr lang="en-US" dirty="0"/>
              <a:t>, the constructor throws a </a:t>
            </a:r>
            <a:r>
              <a:rPr lang="en-US" dirty="0" err="1"/>
              <a:t>SecurityException</a:t>
            </a:r>
            <a:r>
              <a:rPr lang="en-US" dirty="0"/>
              <a:t> which </a:t>
            </a:r>
            <a:r>
              <a:rPr lang="en-US" i="1" dirty="0"/>
              <a:t>is-a </a:t>
            </a:r>
            <a:r>
              <a:rPr lang="en-US" dirty="0" err="1"/>
              <a:t>RuntimeException</a:t>
            </a:r>
            <a:r>
              <a:rPr lang="en-US" dirty="0"/>
              <a:t> and </a:t>
            </a:r>
            <a:r>
              <a:rPr lang="en-US" dirty="0" smtClean="0"/>
              <a:t>hence unchecked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690688"/>
            <a:ext cx="6715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 smtClean="0"/>
              <a:t>Statement: </a:t>
            </a:r>
            <a:r>
              <a:rPr lang="en-US" dirty="0"/>
              <a:t>Implement a class </a:t>
            </a:r>
            <a:r>
              <a:rPr lang="en-US" dirty="0" err="1"/>
              <a:t>ShowFile</a:t>
            </a:r>
            <a:r>
              <a:rPr lang="en-US" dirty="0"/>
              <a:t> with a single static utility </a:t>
            </a:r>
            <a:r>
              <a:rPr lang="en-US" dirty="0" smtClean="0"/>
              <a:t>method that </a:t>
            </a:r>
            <a:r>
              <a:rPr lang="en-US" dirty="0"/>
              <a:t>reads characters from a text file, byte by byte, and displays the contents of the </a:t>
            </a:r>
            <a:r>
              <a:rPr lang="en-US" dirty="0" smtClean="0"/>
              <a:t>file on </a:t>
            </a:r>
            <a:r>
              <a:rPr lang="en-US" dirty="0"/>
              <a:t>the screen. Construct a second class that demonstrates the capability of </a:t>
            </a:r>
            <a:r>
              <a:rPr lang="en-US" dirty="0" err="1"/>
              <a:t>ShowFile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1834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 &amp; Character 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Java’s stream classes encapsulate all input and output. Java stores all data, even the </a:t>
            </a:r>
            <a:r>
              <a:rPr lang="en-US" dirty="0" smtClean="0"/>
              <a:t>most complex </a:t>
            </a:r>
            <a:r>
              <a:rPr lang="en-US" dirty="0"/>
              <a:t>object, as a sequence of bytes. All objects are built from bytes. Bytes </a:t>
            </a:r>
            <a:r>
              <a:rPr lang="en-US" dirty="0" smtClean="0"/>
              <a:t>flow </a:t>
            </a:r>
            <a:r>
              <a:rPr lang="en-US" dirty="0"/>
              <a:t>to </a:t>
            </a:r>
            <a:r>
              <a:rPr lang="en-US" dirty="0" smtClean="0"/>
              <a:t>and from </a:t>
            </a:r>
            <a:r>
              <a:rPr lang="en-US" dirty="0"/>
              <a:t>an application via streams. Accordingly, Java provides the </a:t>
            </a:r>
            <a:r>
              <a:rPr lang="en-US" i="1" dirty="0"/>
              <a:t>Byte Stream </a:t>
            </a:r>
            <a:r>
              <a:rPr lang="en-US" dirty="0"/>
              <a:t>classes </a:t>
            </a:r>
            <a:r>
              <a:rPr lang="en-US" dirty="0" smtClean="0"/>
              <a:t>for byte </a:t>
            </a:r>
            <a:r>
              <a:rPr lang="en-US" dirty="0"/>
              <a:t>I/O. The Byte Stream classes are the foundation of all Java I/O</a:t>
            </a:r>
            <a:r>
              <a:rPr lang="en-US" dirty="0" smtClean="0"/>
              <a:t>.</a:t>
            </a:r>
          </a:p>
          <a:p>
            <a:r>
              <a:rPr lang="en-US" dirty="0"/>
              <a:t>Indeed, the Byte Stream classes can be used independently or as helpers for </a:t>
            </a:r>
            <a:r>
              <a:rPr lang="en-US" dirty="0" smtClean="0"/>
              <a:t>another hierarchy </a:t>
            </a:r>
            <a:r>
              <a:rPr lang="en-US" dirty="0"/>
              <a:t>of I/O classes called the </a:t>
            </a:r>
            <a:r>
              <a:rPr lang="en-US" i="1" dirty="0"/>
              <a:t>Character Stream </a:t>
            </a:r>
            <a:r>
              <a:rPr lang="en-US" dirty="0"/>
              <a:t>classes. Character I/O is </a:t>
            </a:r>
            <a:r>
              <a:rPr lang="en-US" dirty="0" smtClean="0"/>
              <a:t>usually accomplished </a:t>
            </a:r>
            <a:r>
              <a:rPr lang="en-US" dirty="0"/>
              <a:t>with the Character Stream classes.</a:t>
            </a:r>
          </a:p>
        </p:txBody>
      </p:sp>
    </p:spTree>
    <p:extLst>
      <p:ext uri="{BB962C8B-B14F-4D97-AF65-F5344CB8AC3E}">
        <p14:creationId xmlns:p14="http://schemas.microsoft.com/office/powerpoint/2010/main" val="1957088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Input Via </a:t>
            </a:r>
            <a:r>
              <a:rPr lang="en-US" dirty="0" err="1" smtClean="0"/>
              <a:t>CharacterStream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FileReader</a:t>
            </a:r>
            <a:r>
              <a:rPr lang="en-US" dirty="0" smtClean="0"/>
              <a:t>, </a:t>
            </a:r>
            <a:r>
              <a:rPr lang="en-US" dirty="0"/>
              <a:t>a Character Stream class, includes methods that read characters from a </a:t>
            </a:r>
            <a:r>
              <a:rPr lang="en-US" dirty="0" smtClean="0"/>
              <a:t>file</a:t>
            </a:r>
            <a:r>
              <a:rPr lang="en-US" dirty="0"/>
              <a:t>, </a:t>
            </a:r>
            <a:r>
              <a:rPr lang="en-US" dirty="0" smtClean="0"/>
              <a:t>one by </a:t>
            </a:r>
            <a:r>
              <a:rPr lang="en-US" dirty="0"/>
              <a:t>one—in other words, very slowly. This class needs help. As you know, a </a:t>
            </a:r>
            <a:r>
              <a:rPr lang="en-US" i="1" dirty="0"/>
              <a:t>buffer </a:t>
            </a:r>
            <a:r>
              <a:rPr lang="en-US" dirty="0"/>
              <a:t>is an </a:t>
            </a:r>
            <a:r>
              <a:rPr lang="en-US" dirty="0" smtClean="0"/>
              <a:t>area of </a:t>
            </a:r>
            <a:r>
              <a:rPr lang="en-US" dirty="0"/>
              <a:t>primary memory used to temporarily store data. </a:t>
            </a:r>
            <a:r>
              <a:rPr lang="en-US" dirty="0" smtClean="0"/>
              <a:t>Efficiency </a:t>
            </a:r>
            <a:r>
              <a:rPr lang="en-US" dirty="0"/>
              <a:t>improves if an </a:t>
            </a:r>
            <a:r>
              <a:rPr lang="en-US" dirty="0" smtClean="0"/>
              <a:t>application reads </a:t>
            </a:r>
            <a:r>
              <a:rPr lang="en-US" dirty="0"/>
              <a:t>characters from a buffer rather than directly from a disk </a:t>
            </a:r>
            <a:r>
              <a:rPr lang="en-US" dirty="0" smtClean="0"/>
              <a:t>file.</a:t>
            </a:r>
          </a:p>
          <a:p>
            <a:r>
              <a:rPr lang="en-US" dirty="0" err="1"/>
              <a:t>BufferedReader</a:t>
            </a:r>
            <a:r>
              <a:rPr lang="en-US" dirty="0"/>
              <a:t> provides methods that read and store a group or </a:t>
            </a:r>
            <a:r>
              <a:rPr lang="en-US" i="1" dirty="0"/>
              <a:t>block </a:t>
            </a:r>
            <a:r>
              <a:rPr lang="en-US" dirty="0"/>
              <a:t>of </a:t>
            </a:r>
            <a:r>
              <a:rPr lang="en-US" dirty="0" smtClean="0"/>
              <a:t>characters in </a:t>
            </a:r>
            <a:r>
              <a:rPr lang="en-US" dirty="0"/>
              <a:t>a buffer. An application subsequently reads those characters from the buffer.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18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the read() method of </a:t>
            </a:r>
            <a:r>
              <a:rPr lang="en-US" dirty="0" err="1"/>
              <a:t>BufferedReader</a:t>
            </a:r>
            <a:r>
              <a:rPr lang="en-US" dirty="0"/>
              <a:t> reads a single character from a </a:t>
            </a:r>
            <a:r>
              <a:rPr lang="en-US" dirty="0" smtClean="0"/>
              <a:t>buffer and </a:t>
            </a:r>
            <a:r>
              <a:rPr lang="en-US" dirty="0"/>
              <a:t>not directly from a </a:t>
            </a:r>
            <a:r>
              <a:rPr lang="en-US" dirty="0" smtClean="0"/>
              <a:t>file</a:t>
            </a:r>
            <a:r>
              <a:rPr lang="en-US" dirty="0"/>
              <a:t>. When read() is </a:t>
            </a:r>
            <a:r>
              <a:rPr lang="en-US" dirty="0" smtClean="0"/>
              <a:t>first </a:t>
            </a:r>
            <a:r>
              <a:rPr lang="en-US" dirty="0"/>
              <a:t>invoked, a block of characters is </a:t>
            </a:r>
            <a:r>
              <a:rPr lang="en-US" dirty="0" smtClean="0"/>
              <a:t>copied from </a:t>
            </a:r>
            <a:r>
              <a:rPr lang="en-US" dirty="0"/>
              <a:t>a </a:t>
            </a:r>
            <a:r>
              <a:rPr lang="en-US" dirty="0" smtClean="0"/>
              <a:t>file </a:t>
            </a:r>
            <a:r>
              <a:rPr lang="en-US" dirty="0"/>
              <a:t>to a buffer. Subsequent calls to read() take characters from the buffer. When </a:t>
            </a:r>
            <a:r>
              <a:rPr lang="en-US" dirty="0" smtClean="0"/>
              <a:t>the characters </a:t>
            </a:r>
            <a:r>
              <a:rPr lang="en-US" dirty="0"/>
              <a:t>stored in the buffer are consumed, the next call to read() brings another </a:t>
            </a:r>
            <a:r>
              <a:rPr lang="en-US" dirty="0" smtClean="0"/>
              <a:t>block of </a:t>
            </a:r>
            <a:r>
              <a:rPr lang="en-US" dirty="0"/>
              <a:t>characters into the buffer. By reading a block of characters into a buffer, disk access </a:t>
            </a:r>
            <a:r>
              <a:rPr lang="en-US" dirty="0" smtClean="0"/>
              <a:t>is minimized </a:t>
            </a:r>
            <a:r>
              <a:rPr lang="en-US" dirty="0"/>
              <a:t>and program </a:t>
            </a:r>
            <a:r>
              <a:rPr lang="en-US" dirty="0" smtClean="0"/>
              <a:t>efficiency </a:t>
            </a:r>
            <a:r>
              <a:rPr lang="en-US" dirty="0"/>
              <a:t>improves. For example, using a block size of 100 </a:t>
            </a:r>
            <a:r>
              <a:rPr lang="en-US" dirty="0" smtClean="0"/>
              <a:t>bytes, an </a:t>
            </a:r>
            <a:r>
              <a:rPr lang="en-US" dirty="0"/>
              <a:t>application can read 1000 bytes from a </a:t>
            </a:r>
            <a:r>
              <a:rPr lang="en-US" dirty="0" smtClean="0"/>
              <a:t>file </a:t>
            </a:r>
            <a:r>
              <a:rPr lang="en-US" dirty="0"/>
              <a:t>with just 10 disk accesses. This is </a:t>
            </a:r>
            <a:r>
              <a:rPr lang="en-US" dirty="0" smtClean="0"/>
              <a:t>much faster </a:t>
            </a:r>
            <a:r>
              <a:rPr lang="en-US" dirty="0"/>
              <a:t>than accessing the disk 1000 times and reading data one byte each time.</a:t>
            </a:r>
          </a:p>
        </p:txBody>
      </p:sp>
    </p:spTree>
    <p:extLst>
      <p:ext uri="{BB962C8B-B14F-4D97-AF65-F5344CB8AC3E}">
        <p14:creationId xmlns:p14="http://schemas.microsoft.com/office/powerpoint/2010/main" val="3408328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437" y="2029619"/>
            <a:ext cx="67151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9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Output Via </a:t>
            </a:r>
            <a:r>
              <a:rPr lang="en-US" dirty="0" err="1" smtClean="0"/>
              <a:t>ByteStream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54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Writing to a </a:t>
            </a:r>
            <a:r>
              <a:rPr lang="en-US" dirty="0" smtClean="0"/>
              <a:t>text file </a:t>
            </a:r>
            <a:r>
              <a:rPr lang="en-US" dirty="0"/>
              <a:t>using one of the Byte Stream classes is no more </a:t>
            </a:r>
            <a:r>
              <a:rPr lang="en-US" dirty="0" smtClean="0"/>
              <a:t>difficult </a:t>
            </a:r>
            <a:r>
              <a:rPr lang="en-US" dirty="0"/>
              <a:t>than </a:t>
            </a:r>
            <a:r>
              <a:rPr lang="en-US" dirty="0" smtClean="0"/>
              <a:t>reading from </a:t>
            </a:r>
            <a:r>
              <a:rPr lang="en-US" dirty="0"/>
              <a:t>a text </a:t>
            </a:r>
            <a:r>
              <a:rPr lang="en-US" dirty="0" smtClean="0"/>
              <a:t>file</a:t>
            </a:r>
            <a:r>
              <a:rPr lang="en-US" dirty="0"/>
              <a:t>. To send output to a </a:t>
            </a:r>
            <a:r>
              <a:rPr lang="en-US" dirty="0" smtClean="0"/>
              <a:t>file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wrap </a:t>
            </a:r>
            <a:r>
              <a:rPr lang="en-US" dirty="0"/>
              <a:t>a File with a </a:t>
            </a:r>
            <a:r>
              <a:rPr lang="en-US" dirty="0" err="1" smtClean="0"/>
              <a:t>FileOutputStream</a:t>
            </a:r>
            <a:r>
              <a:rPr lang="en-US" dirty="0" smtClean="0"/>
              <a:t>, </a:t>
            </a:r>
            <a:r>
              <a:rPr lang="en-US" dirty="0"/>
              <a:t>a Byte Stream class,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write() method of </a:t>
            </a:r>
            <a:r>
              <a:rPr lang="en-US" dirty="0" err="1"/>
              <a:t>FileOutputStream</a:t>
            </a:r>
            <a:r>
              <a:rPr lang="en-US" dirty="0"/>
              <a:t> , and</a:t>
            </a:r>
          </a:p>
          <a:p>
            <a:pPr lvl="1"/>
            <a:r>
              <a:rPr lang="en-US" dirty="0" smtClean="0"/>
              <a:t>close </a:t>
            </a:r>
            <a:r>
              <a:rPr lang="en-US" dirty="0"/>
              <a:t>the stream</a:t>
            </a:r>
            <a:r>
              <a:rPr lang="en-US" dirty="0" smtClean="0"/>
              <a:t>.</a:t>
            </a:r>
          </a:p>
          <a:p>
            <a:r>
              <a:rPr lang="en-US" dirty="0"/>
              <a:t>The constructor </a:t>
            </a:r>
            <a:r>
              <a:rPr lang="en-US" dirty="0" err="1"/>
              <a:t>FileOutputStream</a:t>
            </a:r>
            <a:r>
              <a:rPr lang="en-US" dirty="0"/>
              <a:t>(File </a:t>
            </a:r>
            <a:r>
              <a:rPr lang="en-US" dirty="0" smtClean="0"/>
              <a:t>file</a:t>
            </a:r>
            <a:r>
              <a:rPr lang="en-US" dirty="0"/>
              <a:t>) throws </a:t>
            </a:r>
            <a:r>
              <a:rPr lang="en-US" dirty="0" smtClean="0"/>
              <a:t>a </a:t>
            </a:r>
            <a:r>
              <a:rPr lang="en-US" dirty="0" err="1" smtClean="0"/>
              <a:t>FileNotFoundException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Useful Methods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write(</a:t>
            </a:r>
            <a:r>
              <a:rPr lang="en-US" dirty="0" err="1"/>
              <a:t>int</a:t>
            </a:r>
            <a:r>
              <a:rPr lang="en-US" dirty="0"/>
              <a:t> b) throws </a:t>
            </a:r>
            <a:r>
              <a:rPr lang="en-US" dirty="0" err="1"/>
              <a:t>IOException</a:t>
            </a:r>
            <a:endParaRPr lang="en-US" dirty="0"/>
          </a:p>
          <a:p>
            <a:pPr lvl="2"/>
            <a:r>
              <a:rPr lang="en-US" dirty="0"/>
              <a:t>writes a single byte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close() throws </a:t>
            </a:r>
            <a:r>
              <a:rPr lang="en-US" dirty="0" err="1"/>
              <a:t>IOException</a:t>
            </a:r>
            <a:endParaRPr lang="en-US" dirty="0"/>
          </a:p>
          <a:p>
            <a:pPr lvl="2"/>
            <a:r>
              <a:rPr lang="en-US" dirty="0" smtClean="0"/>
              <a:t>flushes </a:t>
            </a:r>
            <a:r>
              <a:rPr lang="en-US" dirty="0"/>
              <a:t>and closes the stream, and</a:t>
            </a:r>
          </a:p>
          <a:p>
            <a:pPr lvl="1"/>
            <a:r>
              <a:rPr lang="en-US" dirty="0" smtClean="0"/>
              <a:t>void flush</a:t>
            </a:r>
            <a:r>
              <a:rPr lang="en-US" dirty="0"/>
              <a:t>() throws </a:t>
            </a:r>
            <a:r>
              <a:rPr lang="en-US" dirty="0" err="1"/>
              <a:t>IOException</a:t>
            </a:r>
            <a:endParaRPr lang="en-US" dirty="0"/>
          </a:p>
          <a:p>
            <a:pPr lvl="2"/>
            <a:r>
              <a:rPr lang="en-US" dirty="0"/>
              <a:t>Forces the data in the stream to be written to the appropriate </a:t>
            </a: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201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104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35" y="1502230"/>
            <a:ext cx="5486400" cy="30099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1253" y="4812576"/>
            <a:ext cx="6594363" cy="12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6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 Output Via </a:t>
            </a:r>
            <a:r>
              <a:rPr lang="en-US" dirty="0" err="1" smtClean="0"/>
              <a:t>CharacterStream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FileWriter</a:t>
            </a:r>
            <a:r>
              <a:rPr lang="en-US" dirty="0"/>
              <a:t> class provides several low-level methods for writing character data </a:t>
            </a:r>
            <a:r>
              <a:rPr lang="en-US" dirty="0" smtClean="0"/>
              <a:t>to a file.</a:t>
            </a:r>
          </a:p>
          <a:p>
            <a:r>
              <a:rPr lang="en-US" dirty="0"/>
              <a:t>However, because these methods do no buffering, they are rather </a:t>
            </a:r>
            <a:r>
              <a:rPr lang="en-US" dirty="0" smtClean="0"/>
              <a:t>inefficient</a:t>
            </a:r>
            <a:r>
              <a:rPr lang="en-US" dirty="0"/>
              <a:t>. Indeed, </a:t>
            </a:r>
            <a:r>
              <a:rPr lang="en-US" dirty="0" smtClean="0"/>
              <a:t>these methods </a:t>
            </a:r>
            <a:r>
              <a:rPr lang="en-US" dirty="0"/>
              <a:t>write just one character at a time. Therefore, </a:t>
            </a:r>
            <a:r>
              <a:rPr lang="en-US" dirty="0" err="1"/>
              <a:t>FileWriter</a:t>
            </a:r>
            <a:r>
              <a:rPr lang="en-US" dirty="0"/>
              <a:t> methods usually </a:t>
            </a:r>
            <a:r>
              <a:rPr lang="en-US" dirty="0" smtClean="0"/>
              <a:t>work </a:t>
            </a:r>
            <a:r>
              <a:rPr lang="en-US" dirty="0"/>
              <a:t>in conjunction with other classes. So, we begin at the bottom of the food chain with </a:t>
            </a:r>
            <a:r>
              <a:rPr lang="en-US" dirty="0" smtClean="0"/>
              <a:t>the </a:t>
            </a: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/>
              <a:t>class and work upward</a:t>
            </a:r>
            <a:r>
              <a:rPr lang="en-US" dirty="0" smtClean="0"/>
              <a:t>.</a:t>
            </a:r>
          </a:p>
          <a:p>
            <a:r>
              <a:rPr lang="en-US" dirty="0" err="1"/>
              <a:t>FileWriter</a:t>
            </a:r>
            <a:r>
              <a:rPr lang="en-US" dirty="0"/>
              <a:t> objects are instantiated using the constructors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FileWriter</a:t>
            </a:r>
            <a:r>
              <a:rPr lang="en-US" dirty="0"/>
              <a:t>(File </a:t>
            </a:r>
            <a:r>
              <a:rPr lang="en-US" dirty="0" smtClean="0"/>
              <a:t>file</a:t>
            </a:r>
            <a:r>
              <a:rPr lang="en-US" dirty="0"/>
              <a:t>);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FileWriter</a:t>
            </a:r>
            <a:r>
              <a:rPr lang="en-US" dirty="0" smtClean="0"/>
              <a:t>(String filename</a:t>
            </a:r>
            <a:r>
              <a:rPr lang="en-US" dirty="0"/>
              <a:t>); throws </a:t>
            </a:r>
            <a:r>
              <a:rPr lang="en-US" dirty="0" err="1"/>
              <a:t>IOException</a:t>
            </a:r>
            <a:r>
              <a:rPr lang="en-US" dirty="0" smtClean="0"/>
              <a:t>;</a:t>
            </a:r>
          </a:p>
          <a:p>
            <a:r>
              <a:rPr lang="en-US" dirty="0"/>
              <a:t>The </a:t>
            </a:r>
            <a:r>
              <a:rPr lang="en-US" sz="2400" dirty="0" err="1"/>
              <a:t>FileWriter</a:t>
            </a:r>
            <a:r>
              <a:rPr lang="en-US" sz="2400" dirty="0"/>
              <a:t> </a:t>
            </a:r>
            <a:r>
              <a:rPr lang="en-US" dirty="0"/>
              <a:t>methods include: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write(String s)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close()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void flush</a:t>
            </a:r>
            <a:r>
              <a:rPr lang="en-US" dirty="0"/>
              <a:t>()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27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426"/>
            <a:ext cx="5410200" cy="2981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335088"/>
            <a:ext cx="54197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30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</a:t>
            </a:r>
            <a:r>
              <a:rPr lang="en-US" dirty="0"/>
              <a:t>is faster to write characters to a buffer and then </a:t>
            </a:r>
            <a:r>
              <a:rPr lang="en-US" dirty="0" smtClean="0"/>
              <a:t>write the </a:t>
            </a:r>
            <a:r>
              <a:rPr lang="en-US" dirty="0"/>
              <a:t>contents of the buffer to a </a:t>
            </a:r>
            <a:r>
              <a:rPr lang="en-US" dirty="0" smtClean="0"/>
              <a:t>file</a:t>
            </a:r>
            <a:r>
              <a:rPr lang="en-US" dirty="0"/>
              <a:t>, than it is to write each character one at a time to the </a:t>
            </a:r>
            <a:r>
              <a:rPr lang="en-US" dirty="0" smtClean="0"/>
              <a:t>file. </a:t>
            </a:r>
            <a:r>
              <a:rPr lang="en-US" dirty="0"/>
              <a:t>Unlike a </a:t>
            </a:r>
            <a:r>
              <a:rPr lang="en-US" dirty="0" err="1"/>
              <a:t>FileWriter</a:t>
            </a:r>
            <a:r>
              <a:rPr lang="en-US" dirty="0"/>
              <a:t>, which writes characters one by one, a </a:t>
            </a:r>
            <a:r>
              <a:rPr lang="en-US" dirty="0" err="1"/>
              <a:t>BufferedWriter</a:t>
            </a:r>
            <a:r>
              <a:rPr lang="en-US" dirty="0"/>
              <a:t> saves </a:t>
            </a:r>
            <a:r>
              <a:rPr lang="en-US" dirty="0" smtClean="0"/>
              <a:t>characters in </a:t>
            </a:r>
            <a:r>
              <a:rPr lang="en-US" dirty="0"/>
              <a:t>a buffer and writes them to a </a:t>
            </a:r>
            <a:r>
              <a:rPr lang="en-US" dirty="0" smtClean="0"/>
              <a:t>file </a:t>
            </a:r>
            <a:r>
              <a:rPr lang="en-US" dirty="0"/>
              <a:t>when the buffer is full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BufferedWriter</a:t>
            </a:r>
            <a:r>
              <a:rPr lang="en-US" dirty="0"/>
              <a:t> can be instantiated as</a:t>
            </a:r>
          </a:p>
          <a:p>
            <a:pPr lvl="1"/>
            <a:r>
              <a:rPr lang="en-US" dirty="0" err="1"/>
              <a:t>BufferedWriter</a:t>
            </a:r>
            <a:r>
              <a:rPr lang="en-US" dirty="0"/>
              <a:t>(Writer </a:t>
            </a:r>
            <a:r>
              <a:rPr lang="en-US" dirty="0" err="1"/>
              <a:t>wr</a:t>
            </a:r>
            <a:r>
              <a:rPr lang="en-US" dirty="0" smtClean="0"/>
              <a:t>);</a:t>
            </a:r>
          </a:p>
          <a:p>
            <a:r>
              <a:rPr lang="en-US" dirty="0"/>
              <a:t>The methods of the </a:t>
            </a:r>
            <a:r>
              <a:rPr lang="en-US" sz="2400" dirty="0" err="1"/>
              <a:t>BufferedWriter</a:t>
            </a:r>
            <a:r>
              <a:rPr lang="en-US" sz="2400" dirty="0"/>
              <a:t> </a:t>
            </a:r>
            <a:r>
              <a:rPr lang="en-US" dirty="0"/>
              <a:t>class include: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write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write (String s)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close()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void flush</a:t>
            </a:r>
            <a:r>
              <a:rPr lang="en-US" dirty="0"/>
              <a:t>() throws </a:t>
            </a:r>
            <a:r>
              <a:rPr lang="en-US" dirty="0" err="1"/>
              <a:t>IOException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1984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PrintWriter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BufferedWriter</a:t>
            </a:r>
            <a:r>
              <a:rPr lang="en-US" dirty="0"/>
              <a:t> provides </a:t>
            </a:r>
            <a:r>
              <a:rPr lang="en-US" dirty="0" smtClean="0"/>
              <a:t>efficiency </a:t>
            </a:r>
            <a:r>
              <a:rPr lang="en-US" dirty="0"/>
              <a:t>and the </a:t>
            </a:r>
            <a:r>
              <a:rPr lang="en-US" dirty="0" err="1"/>
              <a:t>PrintWriter</a:t>
            </a:r>
            <a:r>
              <a:rPr lang="en-US" dirty="0"/>
              <a:t> class adds the familiar print</a:t>
            </a:r>
            <a:r>
              <a:rPr lang="en-US" dirty="0" smtClean="0"/>
              <a:t>() and </a:t>
            </a:r>
            <a:r>
              <a:rPr lang="en-US" dirty="0" err="1"/>
              <a:t>println</a:t>
            </a:r>
            <a:r>
              <a:rPr lang="en-US" dirty="0"/>
              <a:t>() methods, which facilitate </a:t>
            </a:r>
            <a:r>
              <a:rPr lang="en-US" i="1" dirty="0"/>
              <a:t>formatted </a:t>
            </a:r>
            <a:r>
              <a:rPr lang="en-US" dirty="0"/>
              <a:t>output. Two </a:t>
            </a:r>
            <a:r>
              <a:rPr lang="en-US" dirty="0" err="1"/>
              <a:t>PrintWriter</a:t>
            </a:r>
            <a:r>
              <a:rPr lang="en-US" dirty="0"/>
              <a:t> </a:t>
            </a:r>
            <a:r>
              <a:rPr lang="en-US" dirty="0" smtClean="0"/>
              <a:t>constructors are</a:t>
            </a:r>
            <a:r>
              <a:rPr lang="en-US" dirty="0"/>
              <a:t>:</a:t>
            </a:r>
          </a:p>
          <a:p>
            <a:pPr lvl="2"/>
            <a:r>
              <a:rPr lang="en-US" dirty="0" err="1" smtClean="0"/>
              <a:t>PrintWriter</a:t>
            </a:r>
            <a:r>
              <a:rPr lang="en-US" dirty="0" smtClean="0"/>
              <a:t>(Writer </a:t>
            </a:r>
            <a:r>
              <a:rPr lang="en-US" dirty="0"/>
              <a:t>out);</a:t>
            </a:r>
          </a:p>
          <a:p>
            <a:pPr lvl="2"/>
            <a:r>
              <a:rPr lang="en-US" dirty="0" err="1" smtClean="0"/>
              <a:t>PrintWriter</a:t>
            </a:r>
            <a:r>
              <a:rPr lang="en-US" dirty="0" smtClean="0"/>
              <a:t>(Writer </a:t>
            </a:r>
            <a:r>
              <a:rPr lang="en-US" dirty="0"/>
              <a:t>out,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flush);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97200"/>
            <a:ext cx="5486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23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Problem </a:t>
            </a:r>
            <a:r>
              <a:rPr lang="en-US" b="1" dirty="0" smtClean="0"/>
              <a:t>Statement: </a:t>
            </a:r>
            <a:r>
              <a:rPr lang="en-US" dirty="0"/>
              <a:t>Write a class, </a:t>
            </a:r>
            <a:r>
              <a:rPr lang="en-US" dirty="0" err="1"/>
              <a:t>NumberLines</a:t>
            </a:r>
            <a:r>
              <a:rPr lang="en-US" dirty="0"/>
              <a:t> , that reads lines from a text file, </a:t>
            </a:r>
            <a:r>
              <a:rPr lang="en-US" dirty="0" smtClean="0"/>
              <a:t>numbers the </a:t>
            </a:r>
            <a:r>
              <a:rPr lang="en-US" dirty="0"/>
              <a:t>lines sequentially, and writes the numbered lines to a second file. The </a:t>
            </a:r>
            <a:r>
              <a:rPr lang="en-US" dirty="0" smtClean="0"/>
              <a:t>class should </a:t>
            </a:r>
            <a:r>
              <a:rPr lang="en-US" dirty="0"/>
              <a:t>have two constructors:</a:t>
            </a:r>
          </a:p>
          <a:p>
            <a:r>
              <a:rPr lang="en-US" dirty="0" err="1" smtClean="0"/>
              <a:t>NumberLines</a:t>
            </a:r>
            <a:r>
              <a:rPr lang="en-US" dirty="0" smtClean="0"/>
              <a:t>() ,</a:t>
            </a:r>
          </a:p>
          <a:p>
            <a:pPr marL="457200" lvl="1" indent="0">
              <a:buNone/>
            </a:pPr>
            <a:r>
              <a:rPr lang="en-US" dirty="0" smtClean="0"/>
              <a:t>prompts for the names of the input and output files, and</a:t>
            </a:r>
          </a:p>
          <a:p>
            <a:r>
              <a:rPr lang="en-US" dirty="0" err="1" smtClean="0"/>
              <a:t>NumberLines</a:t>
            </a:r>
            <a:r>
              <a:rPr lang="en-US" dirty="0" smtClean="0"/>
              <a:t>(String </a:t>
            </a:r>
            <a:r>
              <a:rPr lang="en-US" dirty="0" err="1"/>
              <a:t>inputFile</a:t>
            </a:r>
            <a:r>
              <a:rPr lang="en-US" dirty="0"/>
              <a:t>, String </a:t>
            </a:r>
            <a:r>
              <a:rPr lang="en-US" dirty="0" err="1" smtClean="0"/>
              <a:t>outputFile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accepts the names of the input and output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  <a:p>
            <a:r>
              <a:rPr lang="en-US" dirty="0" smtClean="0"/>
              <a:t>Include </a:t>
            </a:r>
            <a:r>
              <a:rPr lang="en-US" dirty="0"/>
              <a:t>a second class that demonstrates the </a:t>
            </a:r>
            <a:r>
              <a:rPr lang="en-US" dirty="0" err="1"/>
              <a:t>NumberLines</a:t>
            </a:r>
            <a:r>
              <a:rPr lang="en-US" dirty="0"/>
              <a:t> class.</a:t>
            </a:r>
          </a:p>
          <a:p>
            <a:r>
              <a:rPr lang="en-US" b="1" dirty="0" smtClean="0"/>
              <a:t>Java </a:t>
            </a:r>
            <a:r>
              <a:rPr lang="en-US" b="1" dirty="0"/>
              <a:t>Solution </a:t>
            </a:r>
            <a:r>
              <a:rPr lang="en-US" dirty="0"/>
              <a:t>The following class uses a </a:t>
            </a:r>
            <a:r>
              <a:rPr lang="en-US" dirty="0" err="1"/>
              <a:t>BufferedReader</a:t>
            </a:r>
            <a:r>
              <a:rPr lang="en-US" dirty="0"/>
              <a:t> object to effect reading </a:t>
            </a:r>
            <a:r>
              <a:rPr lang="en-US" dirty="0" smtClean="0"/>
              <a:t>and a </a:t>
            </a:r>
            <a:r>
              <a:rPr lang="en-US" dirty="0" err="1" smtClean="0"/>
              <a:t>PrintWriter</a:t>
            </a:r>
            <a:r>
              <a:rPr lang="en-US" dirty="0" smtClean="0"/>
              <a:t> </a:t>
            </a:r>
            <a:r>
              <a:rPr lang="en-US" dirty="0"/>
              <a:t>object for output. </a:t>
            </a:r>
            <a:r>
              <a:rPr lang="en-US" dirty="0" err="1" smtClean="0"/>
              <a:t>FileNotFoundExceptions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IOExceptions</a:t>
            </a:r>
            <a:r>
              <a:rPr lang="en-US" dirty="0" smtClean="0"/>
              <a:t> </a:t>
            </a:r>
            <a:r>
              <a:rPr lang="en-US" dirty="0"/>
              <a:t>are thrown </a:t>
            </a:r>
            <a:r>
              <a:rPr lang="en-US" dirty="0" smtClean="0"/>
              <a:t>to the </a:t>
            </a:r>
            <a:r>
              <a:rPr lang="en-US" dirty="0"/>
              <a:t>caller. It is the caller’s responsibility to handle these exceptions with a catch </a:t>
            </a:r>
            <a:r>
              <a:rPr lang="en-US" dirty="0" smtClean="0"/>
              <a:t>block or </a:t>
            </a:r>
            <a:r>
              <a:rPr lang="en-US" dirty="0"/>
              <a:t>a throws clause. The test program uses the try-catch construction.</a:t>
            </a:r>
          </a:p>
        </p:txBody>
      </p:sp>
    </p:spTree>
    <p:extLst>
      <p:ext uri="{BB962C8B-B14F-4D97-AF65-F5344CB8AC3E}">
        <p14:creationId xmlns:p14="http://schemas.microsoft.com/office/powerpoint/2010/main" val="60398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Java provide two separate hierarchies of stream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all character </a:t>
            </a:r>
            <a:r>
              <a:rPr lang="en-US" dirty="0" smtClean="0"/>
              <a:t>data are </a:t>
            </a:r>
            <a:r>
              <a:rPr lang="en-US" dirty="0"/>
              <a:t>composed of bytes, and I/O can be accomplished using the Byte Stream classes, </a:t>
            </a:r>
            <a:r>
              <a:rPr lang="en-US" dirty="0" smtClean="0"/>
              <a:t>why complicate </a:t>
            </a:r>
            <a:r>
              <a:rPr lang="en-US" dirty="0"/>
              <a:t>matters with the Character Stream classes</a:t>
            </a:r>
            <a:r>
              <a:rPr lang="en-US" dirty="0" smtClean="0"/>
              <a:t>?</a:t>
            </a:r>
          </a:p>
          <a:p>
            <a:r>
              <a:rPr lang="en-US" dirty="0"/>
              <a:t>Recall that Java stores character </a:t>
            </a:r>
            <a:r>
              <a:rPr lang="en-US" dirty="0" smtClean="0"/>
              <a:t>data using </a:t>
            </a:r>
            <a:r>
              <a:rPr lang="en-US" dirty="0"/>
              <a:t>the Unicode encoding scheme, which requires </a:t>
            </a:r>
            <a:r>
              <a:rPr lang="en-US" i="1" dirty="0"/>
              <a:t>two </a:t>
            </a:r>
            <a:r>
              <a:rPr lang="en-US" dirty="0"/>
              <a:t>bytes for each character, </a:t>
            </a:r>
            <a:r>
              <a:rPr lang="en-US" dirty="0" smtClean="0"/>
              <a:t>rather than </a:t>
            </a:r>
            <a:r>
              <a:rPr lang="en-US" dirty="0"/>
              <a:t>the one byte used by the ASCII code. Unicode allows Java to handle normal </a:t>
            </a:r>
            <a:r>
              <a:rPr lang="en-US" dirty="0" smtClean="0"/>
              <a:t>ASCII characters </a:t>
            </a:r>
            <a:r>
              <a:rPr lang="en-US" dirty="0"/>
              <a:t>(1 byte each) as well as international character sets such as Chinese, </a:t>
            </a:r>
            <a:r>
              <a:rPr lang="en-US" dirty="0" smtClean="0"/>
              <a:t>Hebrew, or </a:t>
            </a:r>
            <a:r>
              <a:rPr lang="en-US" dirty="0"/>
              <a:t>Arabic</a:t>
            </a:r>
            <a:r>
              <a:rPr lang="en-US" dirty="0" smtClean="0"/>
              <a:t>.</a:t>
            </a:r>
          </a:p>
          <a:p>
            <a:r>
              <a:rPr lang="en-US" dirty="0"/>
              <a:t>Using the Character Stream classes you can process data independent of a </a:t>
            </a:r>
            <a:r>
              <a:rPr lang="en-US" dirty="0" smtClean="0"/>
              <a:t>particular character </a:t>
            </a:r>
            <a:r>
              <a:rPr lang="en-US" dirty="0"/>
              <a:t>code. These classes are smart enough to automatically and invisibly </a:t>
            </a:r>
            <a:r>
              <a:rPr lang="en-US" dirty="0" smtClean="0"/>
              <a:t>handle ASCII</a:t>
            </a:r>
            <a:r>
              <a:rPr lang="en-US" dirty="0"/>
              <a:t>, Unicode, or any other character code.</a:t>
            </a:r>
          </a:p>
        </p:txBody>
      </p:sp>
    </p:spTree>
    <p:extLst>
      <p:ext uri="{BB962C8B-B14F-4D97-AF65-F5344CB8AC3E}">
        <p14:creationId xmlns:p14="http://schemas.microsoft.com/office/powerpoint/2010/main" val="1199965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Twinkle </a:t>
            </a:r>
            <a:r>
              <a:rPr lang="en-US" dirty="0" err="1" smtClean="0"/>
              <a:t>twinkle</a:t>
            </a:r>
            <a:r>
              <a:rPr lang="en-US" dirty="0" smtClean="0"/>
              <a:t> little stars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I wonder what you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 above the world so high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Like a diamond in the 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97" y="1"/>
            <a:ext cx="9838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6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collection of stream classes is split into a pair of hierarchies, one for </a:t>
            </a:r>
            <a:r>
              <a:rPr lang="en-US" dirty="0" smtClean="0"/>
              <a:t>input and </a:t>
            </a:r>
            <a:r>
              <a:rPr lang="en-US" dirty="0"/>
              <a:t>one for output. For the Byte Stream collection, the root classes of these </a:t>
            </a:r>
            <a:r>
              <a:rPr lang="en-US" dirty="0" smtClean="0"/>
              <a:t>two hierarchies </a:t>
            </a:r>
            <a:r>
              <a:rPr lang="en-US" dirty="0"/>
              <a:t>are </a:t>
            </a:r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dirty="0" err="1"/>
              <a:t>OutputStream</a:t>
            </a:r>
            <a:r>
              <a:rPr lang="en-US" dirty="0"/>
              <a:t>, respectively. The Reader and </a:t>
            </a:r>
            <a:r>
              <a:rPr lang="en-US" dirty="0" smtClean="0"/>
              <a:t>Writer classes fill </a:t>
            </a:r>
            <a:r>
              <a:rPr lang="en-US" dirty="0"/>
              <a:t>this role for the Character Stream classes.</a:t>
            </a:r>
          </a:p>
        </p:txBody>
      </p:sp>
    </p:spTree>
    <p:extLst>
      <p:ext uri="{BB962C8B-B14F-4D97-AF65-F5344CB8AC3E}">
        <p14:creationId xmlns:p14="http://schemas.microsoft.com/office/powerpoint/2010/main" val="162294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"/>
            <a:ext cx="1224522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 &amp; Character Stream Classes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I/O,</a:t>
            </a:r>
          </a:p>
          <a:p>
            <a:r>
              <a:rPr lang="en-US" dirty="0" smtClean="0"/>
              <a:t>text files</a:t>
            </a:r>
            <a:r>
              <a:rPr lang="en-US" dirty="0"/>
              <a:t>,</a:t>
            </a:r>
          </a:p>
          <a:p>
            <a:r>
              <a:rPr lang="en-US" dirty="0" smtClean="0"/>
              <a:t>binary files</a:t>
            </a:r>
            <a:r>
              <a:rPr lang="en-US" dirty="0"/>
              <a:t>, and</a:t>
            </a:r>
          </a:p>
          <a:p>
            <a:r>
              <a:rPr lang="en-US" dirty="0" smtClean="0"/>
              <a:t>random </a:t>
            </a:r>
            <a:r>
              <a:rPr lang="en-US" dirty="0"/>
              <a:t>access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9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3059</Words>
  <Application>Microsoft Office PowerPoint</Application>
  <PresentationFormat>Widescreen</PresentationFormat>
  <Paragraphs>203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Stream I/O &amp; Random Access Files</vt:lpstr>
      <vt:lpstr>Streams</vt:lpstr>
      <vt:lpstr>Byte Stream &amp; Character Stream Classes</vt:lpstr>
      <vt:lpstr>Why does Java provide two separate hierarchies of stream classes?</vt:lpstr>
      <vt:lpstr>PowerPoint Presentation</vt:lpstr>
      <vt:lpstr>Continue..</vt:lpstr>
      <vt:lpstr>PowerPoint Presentation</vt:lpstr>
      <vt:lpstr>PowerPoint Presentation</vt:lpstr>
      <vt:lpstr>Byte Stream &amp; Character Stream Classes For</vt:lpstr>
      <vt:lpstr>Console I/O -&gt; Console Input</vt:lpstr>
      <vt:lpstr>Continue..</vt:lpstr>
      <vt:lpstr>Some of the methods declared in InputStream , inherited by BufferedInputStream , and thus available to the object System.in , include:</vt:lpstr>
      <vt:lpstr>Console I/O -&gt; Console Input</vt:lpstr>
      <vt:lpstr>Continue..</vt:lpstr>
      <vt:lpstr>Continue..</vt:lpstr>
      <vt:lpstr>Continue..</vt:lpstr>
      <vt:lpstr>Continue..</vt:lpstr>
      <vt:lpstr>Continue..</vt:lpstr>
      <vt:lpstr>Console I/O -&gt; Console Output</vt:lpstr>
      <vt:lpstr>Console I/O -&gt; Console Output</vt:lpstr>
      <vt:lpstr>Continue..</vt:lpstr>
      <vt:lpstr>FILES</vt:lpstr>
      <vt:lpstr>Continue..</vt:lpstr>
      <vt:lpstr>Continue..</vt:lpstr>
      <vt:lpstr>Continue..</vt:lpstr>
      <vt:lpstr>Continue..</vt:lpstr>
      <vt:lpstr>Continue..</vt:lpstr>
      <vt:lpstr>Text File Input Via ByteStream Classes</vt:lpstr>
      <vt:lpstr>Continue..</vt:lpstr>
      <vt:lpstr>Text File Input Via CharacterStream Classes</vt:lpstr>
      <vt:lpstr>Continue..</vt:lpstr>
      <vt:lpstr>Continue..</vt:lpstr>
      <vt:lpstr>Text File Output Via ByteStream Classes</vt:lpstr>
      <vt:lpstr>Continue..</vt:lpstr>
      <vt:lpstr>Text File Output Via CharacterStream Classes</vt:lpstr>
      <vt:lpstr>Continue..</vt:lpstr>
      <vt:lpstr>Continue..</vt:lpstr>
      <vt:lpstr>Continue..</vt:lpstr>
      <vt:lpstr>Problem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I/O &amp; Random Access Files</dc:title>
  <dc:creator>hammad rasool</dc:creator>
  <cp:lastModifiedBy>hammad rasool</cp:lastModifiedBy>
  <cp:revision>77</cp:revision>
  <dcterms:created xsi:type="dcterms:W3CDTF">2020-07-11T17:36:22Z</dcterms:created>
  <dcterms:modified xsi:type="dcterms:W3CDTF">2020-08-05T07:45:06Z</dcterms:modified>
</cp:coreProperties>
</file>