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Advanced Design </a:t>
            </a:r>
            <a:r>
              <a:rPr lang="en-US" sz="4000" dirty="0" smtClean="0"/>
              <a:t>and Analysis of 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Design and Analysis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1. The “design” </a:t>
            </a:r>
            <a:r>
              <a:rPr lang="en-US" sz="2400" dirty="0" smtClean="0">
                <a:effectLst/>
              </a:rPr>
              <a:t>pertains to</a:t>
            </a:r>
          </a:p>
          <a:p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description of algorithm at an abstract level by means of a pseudo </a:t>
            </a:r>
            <a:r>
              <a:rPr lang="en-US" sz="2400" dirty="0" smtClean="0">
                <a:effectLst/>
              </a:rPr>
              <a:t>language</a:t>
            </a:r>
            <a:r>
              <a:rPr lang="en-US" sz="2400" dirty="0">
                <a:effectLst/>
              </a:rPr>
              <a:t>.</a:t>
            </a:r>
            <a:r>
              <a:rPr lang="en-US" sz="2400" dirty="0" smtClean="0">
                <a:effectLst/>
              </a:rPr>
              <a:t> </a:t>
            </a:r>
          </a:p>
          <a:p>
            <a:r>
              <a:rPr lang="en-US" sz="2400" dirty="0" smtClean="0">
                <a:effectLst/>
              </a:rPr>
              <a:t>Proof </a:t>
            </a:r>
            <a:r>
              <a:rPr lang="en-US" sz="2400" dirty="0">
                <a:effectLst/>
              </a:rPr>
              <a:t>of correctness that is, the algorithm solves the given problem in all cases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 smtClean="0">
                <a:effectLst/>
              </a:rPr>
              <a:t>2</a:t>
            </a:r>
            <a:r>
              <a:rPr lang="en-US" sz="2400" dirty="0">
                <a:effectLst/>
              </a:rPr>
              <a:t>. The “analysis” deals with performance evaluation (complexity analysis).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78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Problems, Solutions,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A computer does not solve problems; it's just a tool that </a:t>
            </a:r>
            <a:r>
              <a:rPr lang="en-US" sz="2400" dirty="0" smtClean="0">
                <a:effectLst/>
              </a:rPr>
              <a:t>we can </a:t>
            </a:r>
            <a:r>
              <a:rPr lang="en-US" sz="2400" dirty="0">
                <a:effectLst/>
              </a:rPr>
              <a:t>use to implement </a:t>
            </a:r>
            <a:r>
              <a:rPr lang="en-US" sz="2400" dirty="0" smtClean="0">
                <a:effectLst/>
              </a:rPr>
              <a:t>our </a:t>
            </a:r>
            <a:r>
              <a:rPr lang="en-US" sz="2400" dirty="0">
                <a:effectLst/>
              </a:rPr>
              <a:t>plan for solving the </a:t>
            </a:r>
            <a:r>
              <a:rPr lang="en-US" sz="2400" dirty="0" smtClean="0">
                <a:effectLst/>
              </a:rPr>
              <a:t>problem.</a:t>
            </a:r>
          </a:p>
          <a:p>
            <a:r>
              <a:rPr lang="en-US" sz="2400" dirty="0" smtClean="0">
                <a:effectLst/>
              </a:rPr>
              <a:t>A </a:t>
            </a:r>
            <a:r>
              <a:rPr lang="en-US" sz="2400" dirty="0">
                <a:effectLst/>
              </a:rPr>
              <a:t>computer program is a set of instructions for a computer. These instructions describe the steps that the computer must follow to implement a </a:t>
            </a:r>
            <a:r>
              <a:rPr lang="en-US" sz="2400" dirty="0" smtClean="0">
                <a:effectLst/>
              </a:rPr>
              <a:t>plan.</a:t>
            </a:r>
          </a:p>
          <a:p>
            <a:r>
              <a:rPr lang="en-US" sz="2400" dirty="0" smtClean="0">
                <a:effectLst/>
              </a:rPr>
              <a:t>An </a:t>
            </a:r>
            <a:r>
              <a:rPr lang="en-US" sz="2400" dirty="0">
                <a:effectLst/>
              </a:rPr>
              <a:t>algorithm is a plan for solving a </a:t>
            </a:r>
            <a:r>
              <a:rPr lang="en-US" sz="2400" dirty="0" smtClean="0">
                <a:effectLst/>
              </a:rPr>
              <a:t>problem.</a:t>
            </a:r>
          </a:p>
          <a:p>
            <a:r>
              <a:rPr lang="en-US" sz="2400" dirty="0" smtClean="0">
                <a:effectLst/>
              </a:rPr>
              <a:t>A </a:t>
            </a:r>
            <a:r>
              <a:rPr lang="en-US" sz="2400" dirty="0">
                <a:effectLst/>
              </a:rPr>
              <a:t>person must design an </a:t>
            </a:r>
            <a:r>
              <a:rPr lang="en-US" sz="2400" dirty="0" smtClean="0">
                <a:effectLst/>
              </a:rPr>
              <a:t>algorithm.</a:t>
            </a:r>
          </a:p>
          <a:p>
            <a:r>
              <a:rPr lang="en-US" sz="2400" dirty="0" smtClean="0">
                <a:effectLst/>
              </a:rPr>
              <a:t>A </a:t>
            </a:r>
            <a:r>
              <a:rPr lang="en-US" sz="2400" dirty="0">
                <a:effectLst/>
              </a:rPr>
              <a:t>person must translate an algorithm into a computer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10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Algorithm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Our algorithm development process consists of five major steps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 smtClean="0">
                <a:effectLst/>
              </a:rPr>
              <a:t>Step </a:t>
            </a:r>
            <a:r>
              <a:rPr lang="en-US" sz="2400" dirty="0">
                <a:effectLst/>
              </a:rPr>
              <a:t>1: Obtain </a:t>
            </a:r>
            <a:r>
              <a:rPr lang="en-US" sz="2400" dirty="0" smtClean="0">
                <a:effectLst/>
              </a:rPr>
              <a:t>a description </a:t>
            </a:r>
            <a:r>
              <a:rPr lang="en-US" sz="2400" dirty="0">
                <a:effectLst/>
              </a:rPr>
              <a:t>of the problem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 smtClean="0">
                <a:effectLst/>
              </a:rPr>
              <a:t>Step </a:t>
            </a:r>
            <a:r>
              <a:rPr lang="en-US" sz="2400" dirty="0">
                <a:effectLst/>
              </a:rPr>
              <a:t>2: Analyze the problem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 smtClean="0">
                <a:effectLst/>
              </a:rPr>
              <a:t>Step </a:t>
            </a:r>
            <a:r>
              <a:rPr lang="en-US" sz="2400" dirty="0">
                <a:effectLst/>
              </a:rPr>
              <a:t>3: Develop a high-level algorithm</a:t>
            </a:r>
            <a:r>
              <a:rPr lang="en-US" sz="2400" dirty="0" smtClean="0">
                <a:effectLst/>
              </a:rPr>
              <a:t>. Or </a:t>
            </a:r>
            <a:r>
              <a:rPr lang="en-US" sz="2400" dirty="0">
                <a:effectLst/>
              </a:rPr>
              <a:t>Find an algorithm to solve it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 smtClean="0">
                <a:effectLst/>
              </a:rPr>
              <a:t>Step </a:t>
            </a:r>
            <a:r>
              <a:rPr lang="en-US" sz="2400" dirty="0">
                <a:effectLst/>
              </a:rPr>
              <a:t>4: Refine the algorithm by adding more detail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 smtClean="0">
                <a:effectLst/>
              </a:rPr>
              <a:t>Step </a:t>
            </a:r>
            <a:r>
              <a:rPr lang="en-US" sz="2400" dirty="0">
                <a:effectLst/>
              </a:rPr>
              <a:t>5: Review the algorithm.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984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</a:t>
            </a:r>
            <a:r>
              <a:rPr lang="en-US" dirty="0" smtClean="0">
                <a:effectLst/>
              </a:rPr>
              <a:t>efficient algorithm?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What is a good algorithm</a:t>
            </a:r>
            <a:r>
              <a:rPr lang="en-US" sz="2800" dirty="0" smtClean="0">
                <a:effectLst/>
              </a:rPr>
              <a:t>?</a:t>
            </a:r>
          </a:p>
          <a:p>
            <a:r>
              <a:rPr lang="en-US" sz="2800" dirty="0">
                <a:effectLst/>
              </a:rPr>
              <a:t>Efficient is something, which has small running </a:t>
            </a:r>
            <a:r>
              <a:rPr lang="en-US" sz="2800" dirty="0" smtClean="0">
                <a:effectLst/>
              </a:rPr>
              <a:t>time and takes (</a:t>
            </a:r>
            <a:r>
              <a:rPr lang="en-US" sz="2800" dirty="0">
                <a:effectLst/>
              </a:rPr>
              <a:t>spaced used</a:t>
            </a:r>
            <a:r>
              <a:rPr lang="en-US" sz="2800" dirty="0" smtClean="0">
                <a:effectLst/>
              </a:rPr>
              <a:t>) less </a:t>
            </a:r>
            <a:r>
              <a:rPr lang="en-US" sz="2800" dirty="0">
                <a:effectLst/>
              </a:rPr>
              <a:t>memory. </a:t>
            </a:r>
            <a:endParaRPr lang="en-US" sz="2800" dirty="0" smtClean="0">
              <a:effectLst/>
            </a:endParaRPr>
          </a:p>
          <a:p>
            <a:r>
              <a:rPr lang="en-US" sz="2800" dirty="0">
                <a:effectLst/>
              </a:rPr>
              <a:t>We would be spending more time on analyzing the running time of an algorithm. </a:t>
            </a:r>
            <a:endParaRPr lang="en-US" sz="2800" dirty="0" smtClean="0">
              <a:effectLst/>
            </a:endParaRPr>
          </a:p>
          <a:p>
            <a:r>
              <a:rPr lang="en-US" sz="2800" dirty="0" smtClean="0">
                <a:effectLst/>
              </a:rPr>
              <a:t>We </a:t>
            </a:r>
            <a:r>
              <a:rPr lang="en-US" sz="2800" dirty="0">
                <a:effectLst/>
              </a:rPr>
              <a:t>will also spend some time on analyzing the space. </a:t>
            </a:r>
            <a:endParaRPr lang="en-US" sz="2800" dirty="0" smtClean="0">
              <a:effectLst/>
            </a:endParaRPr>
          </a:p>
          <a:p>
            <a:r>
              <a:rPr lang="en-US" sz="2800" dirty="0" smtClean="0">
                <a:effectLst/>
              </a:rPr>
              <a:t>Efficiency of an algorithm is </a:t>
            </a:r>
            <a:r>
              <a:rPr lang="en-US" sz="2800" dirty="0">
                <a:effectLst/>
              </a:rPr>
              <a:t>a function of input size.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07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Measuring the Running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How should we measure the running time of an algorithm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sz="2400" dirty="0">
                <a:effectLst/>
              </a:rPr>
              <a:t>Experimental </a:t>
            </a:r>
            <a:r>
              <a:rPr lang="en-US" sz="2400" dirty="0" smtClean="0">
                <a:effectLst/>
              </a:rPr>
              <a:t>Study</a:t>
            </a:r>
          </a:p>
          <a:p>
            <a:r>
              <a:rPr lang="en-US" dirty="0" smtClean="0">
                <a:effectLst/>
              </a:rPr>
              <a:t>Write </a:t>
            </a:r>
            <a:r>
              <a:rPr lang="en-US" dirty="0">
                <a:effectLst/>
              </a:rPr>
              <a:t>a program that implements the </a:t>
            </a:r>
            <a:r>
              <a:rPr lang="en-US" dirty="0" smtClean="0">
                <a:effectLst/>
              </a:rPr>
              <a:t>algorithm.</a:t>
            </a:r>
          </a:p>
          <a:p>
            <a:r>
              <a:rPr lang="en-US" dirty="0" smtClean="0">
                <a:effectLst/>
              </a:rPr>
              <a:t>Run </a:t>
            </a:r>
            <a:r>
              <a:rPr lang="en-US" dirty="0">
                <a:effectLst/>
              </a:rPr>
              <a:t>the </a:t>
            </a:r>
            <a:r>
              <a:rPr lang="en-US" dirty="0" smtClean="0">
                <a:effectLst/>
              </a:rPr>
              <a:t>program with </a:t>
            </a:r>
            <a:r>
              <a:rPr lang="en-US" dirty="0">
                <a:effectLst/>
              </a:rPr>
              <a:t>data sets of varying </a:t>
            </a:r>
            <a:r>
              <a:rPr lang="en-US" dirty="0" smtClean="0">
                <a:effectLst/>
              </a:rPr>
              <a:t>size.</a:t>
            </a:r>
          </a:p>
          <a:p>
            <a:pPr marL="36900" indent="0">
              <a:buNone/>
            </a:pP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088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Limitations of Experimental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It is necessary to implement and test the algorithm in order to determine its running time.</a:t>
            </a:r>
          </a:p>
          <a:p>
            <a:r>
              <a:rPr lang="en-US" dirty="0" smtClean="0">
                <a:effectLst/>
              </a:rPr>
              <a:t>Experiments can be done only on a limited set of inputs, and may not be indicative of the running time on other inputs not included in the experiment.</a:t>
            </a:r>
          </a:p>
          <a:p>
            <a:r>
              <a:rPr lang="en-US" dirty="0" smtClean="0">
                <a:effectLst/>
              </a:rPr>
              <a:t>In order to compare two algorithms, the same hardware and software environments should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8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Time and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effectLst/>
              </a:rPr>
              <a:t>To analyze an algorithm means:</a:t>
            </a:r>
          </a:p>
          <a:p>
            <a:r>
              <a:rPr lang="en-US" sz="2400" dirty="0" smtClean="0">
                <a:effectLst/>
              </a:rPr>
              <a:t>Developing a formula for predicting how fast an algorithm is, based on the size of the input (time complexity) ,and /or </a:t>
            </a:r>
          </a:p>
          <a:p>
            <a:r>
              <a:rPr lang="en-US" sz="2400" dirty="0" smtClean="0">
                <a:effectLst/>
              </a:rPr>
              <a:t>Developing a formula for predicting how much memory an algorithm requires, based on the size of the input (space complexity)</a:t>
            </a:r>
          </a:p>
          <a:p>
            <a:r>
              <a:rPr lang="en-US" sz="2400" dirty="0" smtClean="0">
                <a:effectLst/>
              </a:rPr>
              <a:t>Usually time is our biggest concern</a:t>
            </a:r>
          </a:p>
          <a:p>
            <a:r>
              <a:rPr lang="en-US" sz="2400" dirty="0" smtClean="0">
                <a:effectLst/>
              </a:rPr>
              <a:t>Most algorithms require a fixed amount of 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68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Factors that should not affect time complexity analysis:</a:t>
            </a:r>
            <a:endParaRPr lang="en-US" sz="2800" dirty="0">
              <a:effectLst/>
            </a:endParaRPr>
          </a:p>
          <a:p>
            <a:r>
              <a:rPr lang="en-US" sz="2800" dirty="0" smtClean="0">
                <a:effectLst/>
              </a:rPr>
              <a:t>The programming language chosen to implement the algorithm.</a:t>
            </a:r>
          </a:p>
          <a:p>
            <a:r>
              <a:rPr lang="en-US" sz="2800" dirty="0" smtClean="0">
                <a:effectLst/>
              </a:rPr>
              <a:t>The quality of the compiler.</a:t>
            </a:r>
          </a:p>
          <a:p>
            <a:r>
              <a:rPr lang="en-US" sz="2800" dirty="0" smtClean="0">
                <a:effectLst/>
              </a:rPr>
              <a:t>The speed of the computer on which the algorithm is to be executed.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3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analysis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loops</a:t>
            </a:r>
          </a:p>
          <a:p>
            <a:r>
              <a:rPr lang="en-US" dirty="0" smtClean="0"/>
              <a:t>Analyzing nested loops</a:t>
            </a:r>
          </a:p>
          <a:p>
            <a:r>
              <a:rPr lang="en-US" dirty="0" smtClean="0"/>
              <a:t>Analyzing sequence of statements</a:t>
            </a:r>
          </a:p>
          <a:p>
            <a:r>
              <a:rPr lang="en-US" dirty="0" smtClean="0"/>
              <a:t>Analyzing conditional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4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What is Big O Notation?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Big O notation is used in computer science to describe the performance or complexity of an algorithm. </a:t>
            </a:r>
            <a:endParaRPr lang="en-US" sz="3200" dirty="0" smtClean="0"/>
          </a:p>
          <a:p>
            <a:r>
              <a:rPr lang="en-US" sz="3200" dirty="0" smtClean="0"/>
              <a:t>Big </a:t>
            </a:r>
            <a:r>
              <a:rPr lang="en-US" sz="3200" dirty="0"/>
              <a:t>O specifically describes the worst-case scenario, and can be used to describe the execution time required or the space used by an algorithm. 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Abu </a:t>
            </a:r>
            <a:r>
              <a:rPr lang="en-US" sz="2800" dirty="0" err="1">
                <a:effectLst/>
              </a:rPr>
              <a:t>Ja'far</a:t>
            </a:r>
            <a:r>
              <a:rPr lang="en-US" sz="2800" dirty="0">
                <a:effectLst/>
              </a:rPr>
              <a:t> Muhammad </a:t>
            </a:r>
            <a:r>
              <a:rPr lang="en-US" sz="2800" dirty="0" err="1">
                <a:effectLst/>
              </a:rPr>
              <a:t>ibn</a:t>
            </a:r>
            <a:r>
              <a:rPr lang="en-US" sz="2800" dirty="0">
                <a:effectLst/>
              </a:rPr>
              <a:t> Musa </a:t>
            </a:r>
            <a:r>
              <a:rPr lang="en-US" sz="2800" dirty="0" smtClean="0">
                <a:effectLst/>
              </a:rPr>
              <a:t>Al-Khwarizmi</a:t>
            </a:r>
          </a:p>
          <a:p>
            <a:r>
              <a:rPr lang="en-US" sz="2800" dirty="0" smtClean="0">
                <a:effectLst/>
              </a:rPr>
              <a:t>[</a:t>
            </a:r>
            <a:r>
              <a:rPr lang="en-US" sz="2800" dirty="0">
                <a:effectLst/>
              </a:rPr>
              <a:t>Born: about 780 in Baghdad (now in Iraq). Died: about 850</a:t>
            </a:r>
            <a:r>
              <a:rPr lang="en-US" sz="2800" dirty="0" smtClean="0">
                <a:effectLst/>
              </a:rPr>
              <a:t>]</a:t>
            </a:r>
          </a:p>
          <a:p>
            <a:r>
              <a:rPr lang="en-US" sz="2800" dirty="0"/>
              <a:t>The word “algorithm” is derived from the </a:t>
            </a:r>
            <a:r>
              <a:rPr lang="en-US" sz="2800" dirty="0" err="1"/>
              <a:t>Latinization</a:t>
            </a:r>
            <a:r>
              <a:rPr lang="en-US" sz="2800" dirty="0"/>
              <a:t> of his name, and the word "algebra" is derived from the </a:t>
            </a:r>
            <a:r>
              <a:rPr lang="en-US" sz="2800" dirty="0" err="1"/>
              <a:t>Latinization</a:t>
            </a:r>
            <a:r>
              <a:rPr lang="en-US" sz="2800" dirty="0"/>
              <a:t> of "al-</a:t>
            </a:r>
            <a:r>
              <a:rPr lang="en-US" sz="2800" dirty="0" err="1"/>
              <a:t>jabr</a:t>
            </a:r>
            <a:r>
              <a:rPr lang="en-US" sz="2800" dirty="0"/>
              <a:t>", part of the title of his most famous book, in which he introduced the fundamental algebraic methods and techniques for solving equations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time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case: O(1) time statement</a:t>
            </a:r>
          </a:p>
          <a:p>
            <a:r>
              <a:rPr lang="en-US" dirty="0" smtClean="0"/>
              <a:t>Assignment statement of simple data types </a:t>
            </a:r>
            <a:r>
              <a:rPr lang="en-US" dirty="0" err="1" smtClean="0"/>
              <a:t>int</a:t>
            </a:r>
            <a:r>
              <a:rPr lang="en-US" dirty="0" smtClean="0"/>
              <a:t> x=y;</a:t>
            </a:r>
          </a:p>
          <a:p>
            <a:r>
              <a:rPr lang="en-US" dirty="0" smtClean="0"/>
              <a:t>Arithmetic operations y = 5*y+4-z;</a:t>
            </a:r>
          </a:p>
          <a:p>
            <a:r>
              <a:rPr lang="en-US" dirty="0" smtClean="0"/>
              <a:t>Array referencing A[j] = 5;</a:t>
            </a:r>
          </a:p>
          <a:p>
            <a:r>
              <a:rPr lang="en-US" dirty="0" smtClean="0"/>
              <a:t>Most conditional tests if(x&lt;12)…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24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loop has two parts</a:t>
            </a:r>
          </a:p>
          <a:p>
            <a:r>
              <a:rPr lang="en-US" dirty="0" smtClean="0"/>
              <a:t>How many iterations are performed</a:t>
            </a:r>
          </a:p>
          <a:p>
            <a:r>
              <a:rPr lang="en-US" dirty="0" smtClean="0"/>
              <a:t>How many steps per iteration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time is</a:t>
            </a:r>
          </a:p>
          <a:p>
            <a:r>
              <a:rPr lang="en-US" dirty="0" smtClean="0"/>
              <a:t>N*O(1) = O(N*1) = O(N)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10" y="2301481"/>
            <a:ext cx="36385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53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just like a single loop and evaluate each level of nesting as needed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99" y="2281709"/>
            <a:ext cx="7067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sequence of statements compute their complexity functions individually and sum them up.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Total cost is O(</a:t>
            </a:r>
            <a:r>
              <a:rPr lang="en-US" dirty="0" smtClean="0">
                <a:effectLst/>
              </a:rPr>
              <a:t>N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) + O(N) + O(1) = O(N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)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10" y="2527297"/>
            <a:ext cx="7431857" cy="23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about conditional statement such as</a:t>
            </a:r>
          </a:p>
          <a:p>
            <a:r>
              <a:rPr lang="en-US" dirty="0" smtClean="0"/>
              <a:t>If (condition)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dirty="0" smtClean="0"/>
              <a:t>        Statement 1;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dirty="0" smtClean="0"/>
              <a:t>    else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dirty="0" smtClean="0"/>
              <a:t>        Statement 2;</a:t>
            </a:r>
          </a:p>
          <a:p>
            <a:r>
              <a:rPr lang="en-US" dirty="0" smtClean="0"/>
              <a:t>where statement 1 runs in O(N) times and statement 2 runs in </a:t>
            </a:r>
            <a:r>
              <a:rPr lang="en-US" dirty="0">
                <a:effectLst/>
              </a:rPr>
              <a:t>O(N</a:t>
            </a:r>
            <a:r>
              <a:rPr lang="en-US" baseline="30000" dirty="0">
                <a:effectLst/>
              </a:rPr>
              <a:t>2</a:t>
            </a:r>
            <a:r>
              <a:rPr lang="en-US" dirty="0" smtClean="0">
                <a:effectLst/>
              </a:rPr>
              <a:t>) time. We use the worst case complexity among all inputs of size N. what is the maximum running time?</a:t>
            </a:r>
          </a:p>
          <a:p>
            <a:pPr marL="36900" indent="0">
              <a:buNone/>
            </a:pP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The analysis for the example above is </a:t>
            </a:r>
            <a:r>
              <a:rPr lang="en-US" dirty="0">
                <a:effectLst/>
              </a:rPr>
              <a:t>O(N</a:t>
            </a:r>
            <a:r>
              <a:rPr lang="en-US" baseline="30000" dirty="0">
                <a:effectLst/>
              </a:rPr>
              <a:t>2</a:t>
            </a:r>
            <a:r>
              <a:rPr lang="en-US" dirty="0" smtClean="0">
                <a:effectLst/>
              </a:rPr>
              <a:t>).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 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rules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9" y="1920278"/>
            <a:ext cx="9786042" cy="27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rules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87" y="1732449"/>
            <a:ext cx="9454177" cy="44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rules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938260"/>
            <a:ext cx="7887125" cy="44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rules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013" y="1885530"/>
            <a:ext cx="9269381" cy="41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time complexities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O(1) constant time</a:t>
            </a:r>
          </a:p>
          <a:p>
            <a:r>
              <a:rPr lang="en-US" dirty="0" smtClean="0"/>
              <a:t>O(log N)  log time</a:t>
            </a:r>
          </a:p>
          <a:p>
            <a:r>
              <a:rPr lang="en-US" dirty="0" smtClean="0"/>
              <a:t>O(N) linear time</a:t>
            </a:r>
          </a:p>
          <a:p>
            <a:r>
              <a:rPr lang="en-US" dirty="0" smtClean="0"/>
              <a:t>O(n log n) log linear time</a:t>
            </a:r>
          </a:p>
          <a:p>
            <a:r>
              <a:rPr lang="en-US" dirty="0"/>
              <a:t>O</a:t>
            </a:r>
            <a:r>
              <a:rPr lang="en-US" dirty="0" smtClean="0"/>
              <a:t>(</a:t>
            </a:r>
            <a:r>
              <a:rPr lang="en-US" dirty="0" smtClean="0">
                <a:effectLst/>
              </a:rPr>
              <a:t>N</a:t>
            </a:r>
            <a:r>
              <a:rPr lang="en-US" baseline="30000" dirty="0" smtClean="0">
                <a:effectLst/>
              </a:rPr>
              <a:t>2</a:t>
            </a:r>
            <a:r>
              <a:rPr lang="en-US" dirty="0" smtClean="0">
                <a:effectLst/>
              </a:rPr>
              <a:t>) Quadratic time</a:t>
            </a:r>
          </a:p>
          <a:p>
            <a:r>
              <a:rPr lang="en-US" dirty="0" smtClean="0"/>
              <a:t>O(</a:t>
            </a:r>
            <a:r>
              <a:rPr lang="en-US" dirty="0" smtClean="0">
                <a:effectLst/>
              </a:rPr>
              <a:t>N</a:t>
            </a:r>
            <a:r>
              <a:rPr lang="en-US" baseline="30000" dirty="0" smtClean="0">
                <a:effectLst/>
              </a:rPr>
              <a:t>3</a:t>
            </a:r>
            <a:r>
              <a:rPr lang="en-US" dirty="0" smtClean="0">
                <a:effectLst/>
              </a:rPr>
              <a:t>)  Cubic time</a:t>
            </a:r>
          </a:p>
          <a:p>
            <a:r>
              <a:rPr lang="en-US" dirty="0"/>
              <a:t>O(2^N</a:t>
            </a:r>
            <a:r>
              <a:rPr lang="en-US" dirty="0" smtClean="0"/>
              <a:t>) exponential time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An algorithm is a step-by-step procedure for performing some task in a finite amount of time</a:t>
            </a:r>
            <a:r>
              <a:rPr lang="en-US" sz="2800" dirty="0" smtClean="0">
                <a:effectLst/>
              </a:rPr>
              <a:t>.</a:t>
            </a:r>
          </a:p>
          <a:p>
            <a:r>
              <a:rPr lang="en-US" sz="2800" dirty="0" smtClean="0"/>
              <a:t>An algorithm is any well defined computational procedure that takes some values, or set of values as input and produces some values or set of values, as output.</a:t>
            </a:r>
          </a:p>
          <a:p>
            <a:r>
              <a:rPr lang="en-US" sz="2800" dirty="0" smtClean="0"/>
              <a:t>An algorithm is thus a sequence of computational steps that transform the input into output.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10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asymptotic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53" y="1866741"/>
            <a:ext cx="10744846" cy="37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best case, average case, worst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13" y="1732449"/>
            <a:ext cx="102203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 =&gt; Minimum number of comparison =&gt; 1 comparison</a:t>
            </a:r>
          </a:p>
          <a:p>
            <a:r>
              <a:rPr lang="en-US" dirty="0" smtClean="0"/>
              <a:t>Worst case =&gt;  Maximum number of comparison =&gt; n comparison</a:t>
            </a:r>
          </a:p>
          <a:p>
            <a:r>
              <a:rPr lang="en-US" dirty="0" smtClean="0"/>
              <a:t>Average case =&gt; n/2 comparison</a:t>
            </a:r>
          </a:p>
          <a:p>
            <a:r>
              <a:rPr lang="en-US" dirty="0" smtClean="0"/>
              <a:t>Note: sometimes difficult to find average case.</a:t>
            </a:r>
          </a:p>
        </p:txBody>
      </p:sp>
    </p:spTree>
    <p:extLst>
      <p:ext uri="{BB962C8B-B14F-4D97-AF65-F5344CB8AC3E}">
        <p14:creationId xmlns:p14="http://schemas.microsoft.com/office/powerpoint/2010/main" val="22793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analyze a space complexity?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11" y="1886610"/>
            <a:ext cx="9858941" cy="16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 good algorithm is essential for programming.</a:t>
            </a:r>
          </a:p>
          <a:p>
            <a:r>
              <a:rPr lang="en-US" sz="2800" dirty="0" smtClean="0"/>
              <a:t>However unlike a program, algorithm is a mathematical entity.</a:t>
            </a:r>
          </a:p>
          <a:p>
            <a:r>
              <a:rPr lang="en-US" sz="2800" dirty="0" smtClean="0"/>
              <a:t>The combination of both these things will be introduced in this course.</a:t>
            </a:r>
          </a:p>
          <a:p>
            <a:r>
              <a:rPr lang="en-US" sz="2800" dirty="0" smtClean="0"/>
              <a:t>Algorithm is not depends on a specific programming language, machine or compiler.</a:t>
            </a:r>
          </a:p>
          <a:p>
            <a:r>
              <a:rPr lang="en-US" sz="2800" dirty="0" smtClean="0"/>
              <a:t>Algorithm design is about mathematical theory behind the design of a good programs.</a:t>
            </a:r>
          </a:p>
          <a:p>
            <a:r>
              <a:rPr lang="en-US" sz="2800" dirty="0" smtClean="0"/>
              <a:t>The pre requisite of this course is a programming, you should be able to write a program in any language i.e. C++, Python, MATLAB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58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study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fact is that many of the courses in computer science deal with efficient algorithms and data structures.</a:t>
            </a:r>
          </a:p>
          <a:p>
            <a:r>
              <a:rPr lang="en-US" sz="2800" dirty="0" smtClean="0"/>
              <a:t>A good understanding of algorithm design is a central element to a good understanding of computer science and computer programming.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271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 data </a:t>
            </a:r>
            <a:r>
              <a:rPr lang="en-US" dirty="0">
                <a:effectLst/>
              </a:rPr>
              <a:t>structure is a systematic way of organizing and accessing data</a:t>
            </a:r>
            <a:r>
              <a:rPr lang="en-US" dirty="0" smtClean="0">
                <a:effectLst/>
              </a:rPr>
              <a:t>. Some </a:t>
            </a:r>
            <a:r>
              <a:rPr lang="en-US" dirty="0">
                <a:effectLst/>
              </a:rPr>
              <a:t>basic data </a:t>
            </a:r>
            <a:r>
              <a:rPr lang="en-US" dirty="0" smtClean="0">
                <a:effectLst/>
              </a:rPr>
              <a:t>structures follows.</a:t>
            </a:r>
          </a:p>
          <a:p>
            <a:r>
              <a:rPr lang="en-US" dirty="0" smtClean="0">
                <a:effectLst/>
              </a:rPr>
              <a:t>Array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Stacks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Queues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1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Random Access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random access machine (RAM) is a </a:t>
            </a:r>
            <a:r>
              <a:rPr lang="en-US" dirty="0" smtClean="0">
                <a:effectLst/>
              </a:rPr>
              <a:t>simple model </a:t>
            </a:r>
            <a:r>
              <a:rPr lang="en-US" dirty="0">
                <a:effectLst/>
              </a:rPr>
              <a:t>of computation. Its memory </a:t>
            </a:r>
            <a:r>
              <a:rPr lang="en-US" dirty="0" smtClean="0">
                <a:effectLst/>
              </a:rPr>
              <a:t>consists of </a:t>
            </a:r>
            <a:r>
              <a:rPr lang="en-US" dirty="0">
                <a:effectLst/>
              </a:rPr>
              <a:t>an unbounded sequence of registers. Each of the registers may hold an integer value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The control unit of </a:t>
            </a:r>
            <a:r>
              <a:rPr lang="en-US" dirty="0">
                <a:effectLst/>
              </a:rPr>
              <a:t>a RAM holds </a:t>
            </a:r>
            <a:r>
              <a:rPr lang="en-US" dirty="0" smtClean="0">
                <a:effectLst/>
              </a:rPr>
              <a:t>a program</a:t>
            </a:r>
            <a:r>
              <a:rPr lang="en-US" dirty="0">
                <a:effectLst/>
              </a:rPr>
              <a:t>, i.e. a numbered list of statements. </a:t>
            </a:r>
            <a:r>
              <a:rPr lang="en-US" dirty="0" smtClean="0">
                <a:effectLst/>
              </a:rPr>
              <a:t>The program counter determines </a:t>
            </a:r>
            <a:r>
              <a:rPr lang="en-US" dirty="0">
                <a:effectLst/>
              </a:rPr>
              <a:t>which statement is to be executed next.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Rules for executing a RAM-program: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In </a:t>
            </a:r>
            <a:r>
              <a:rPr lang="en-US" dirty="0">
                <a:effectLst/>
              </a:rPr>
              <a:t>each work cycle the RAM executes one statement of the </a:t>
            </a:r>
            <a:r>
              <a:rPr lang="en-US" dirty="0" smtClean="0">
                <a:effectLst/>
              </a:rPr>
              <a:t>program;</a:t>
            </a:r>
          </a:p>
          <a:p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dirty="0">
                <a:effectLst/>
              </a:rPr>
              <a:t>program counter specifies the number of the statement that is to be executed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205" y="2815628"/>
            <a:ext cx="5489333" cy="28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7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Program</a:t>
            </a:r>
            <a:r>
              <a:rPr lang="en-US" sz="3200" dirty="0" smtClean="0">
                <a:effectLst/>
              </a:rPr>
              <a:t>: Program </a:t>
            </a:r>
            <a:r>
              <a:rPr lang="en-US" sz="3200" dirty="0">
                <a:effectLst/>
              </a:rPr>
              <a:t>is an implementation of an algorithm in some programming language</a:t>
            </a:r>
            <a:r>
              <a:rPr lang="en-US" sz="3200" dirty="0" smtClean="0">
                <a:effectLst/>
              </a:rPr>
              <a:t>. </a:t>
            </a:r>
          </a:p>
          <a:p>
            <a:r>
              <a:rPr lang="en-US" sz="3200" dirty="0" smtClean="0">
                <a:effectLst/>
              </a:rPr>
              <a:t>Data </a:t>
            </a:r>
            <a:r>
              <a:rPr lang="en-US" sz="3200" dirty="0">
                <a:effectLst/>
              </a:rPr>
              <a:t>structure + Algorithm = Program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887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428</TotalTime>
  <Words>1285</Words>
  <Application>Microsoft Office PowerPoint</Application>
  <PresentationFormat>Widescreen</PresentationFormat>
  <Paragraphs>143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Calisto MT</vt:lpstr>
      <vt:lpstr>Trebuchet MS</vt:lpstr>
      <vt:lpstr>Wingdings 2</vt:lpstr>
      <vt:lpstr>Slate</vt:lpstr>
      <vt:lpstr>Advanced Design and Analysis of Algorithms  </vt:lpstr>
      <vt:lpstr>Introduction</vt:lpstr>
      <vt:lpstr>What is algorithm?</vt:lpstr>
      <vt:lpstr>Algorithm and programming </vt:lpstr>
      <vt:lpstr>Why we study Algorithms?</vt:lpstr>
      <vt:lpstr>What is Data Structure?</vt:lpstr>
      <vt:lpstr>Random Access Machines</vt:lpstr>
      <vt:lpstr>Rules for executing a RAM-program:</vt:lpstr>
      <vt:lpstr>Program</vt:lpstr>
      <vt:lpstr>Design and Analysis of Algorithm</vt:lpstr>
      <vt:lpstr>Problems, Solutions, and Tools</vt:lpstr>
      <vt:lpstr>Algorithm Development Process</vt:lpstr>
      <vt:lpstr>What is efficient algorithm? </vt:lpstr>
      <vt:lpstr>Measuring the Running Time:</vt:lpstr>
      <vt:lpstr>Limitations of Experimental Studies</vt:lpstr>
      <vt:lpstr>Time and space</vt:lpstr>
      <vt:lpstr>Time Complexity</vt:lpstr>
      <vt:lpstr>Standard analysis techniques</vt:lpstr>
      <vt:lpstr>What is Big O Notation?</vt:lpstr>
      <vt:lpstr>Constant time statements</vt:lpstr>
      <vt:lpstr>Analyzing loops</vt:lpstr>
      <vt:lpstr>Analyzing nested loops</vt:lpstr>
      <vt:lpstr>Sequence of statements</vt:lpstr>
      <vt:lpstr>Conditional statements</vt:lpstr>
      <vt:lpstr>Some general rules again</vt:lpstr>
      <vt:lpstr>Some general rules again</vt:lpstr>
      <vt:lpstr>Some general rules again</vt:lpstr>
      <vt:lpstr>Some general rules again</vt:lpstr>
      <vt:lpstr>Common time complexities</vt:lpstr>
      <vt:lpstr>Types of asymptotic analysis</vt:lpstr>
      <vt:lpstr>Example of best case, average case, worst case</vt:lpstr>
      <vt:lpstr>Conclusion </vt:lpstr>
      <vt:lpstr>How to analyze a space complexity?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Mubashir</dc:creator>
  <cp:lastModifiedBy>Mubashir</cp:lastModifiedBy>
  <cp:revision>32</cp:revision>
  <dcterms:created xsi:type="dcterms:W3CDTF">2019-12-13T12:47:10Z</dcterms:created>
  <dcterms:modified xsi:type="dcterms:W3CDTF">2019-12-21T12:02:40Z</dcterms:modified>
</cp:coreProperties>
</file>