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5" r:id="rId20"/>
    <p:sldId id="274"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5098" y="2402524"/>
            <a:ext cx="10036902" cy="2387600"/>
          </a:xfrm>
        </p:spPr>
        <p:txBody>
          <a:bodyPr>
            <a:noAutofit/>
          </a:bodyPr>
          <a:lstStyle/>
          <a:p>
            <a:r>
              <a:rPr lang="en-US" sz="3200" dirty="0">
                <a:latin typeface="Bahnschrift SemiBold" panose="020B0502040204020203" pitchFamily="34" charset="0"/>
              </a:rPr>
              <a:t>Name: Abdullah Ashfaq</a:t>
            </a:r>
            <a:br>
              <a:rPr lang="en-US" sz="3200" dirty="0">
                <a:latin typeface="Bahnschrift SemiBold" panose="020B0502040204020203" pitchFamily="34" charset="0"/>
              </a:rPr>
            </a:br>
            <a:br>
              <a:rPr lang="en-US" sz="3200" dirty="0">
                <a:latin typeface="Bahnschrift SemiBold" panose="020B0502040204020203" pitchFamily="34" charset="0"/>
              </a:rPr>
            </a:br>
            <a:r>
              <a:rPr lang="en-US" sz="3200" dirty="0">
                <a:latin typeface="Bahnschrift SemiBold" panose="020B0502040204020203" pitchFamily="34" charset="0"/>
              </a:rPr>
              <a:t>Department: BSCS</a:t>
            </a:r>
            <a:br>
              <a:rPr lang="en-US" sz="3200" dirty="0">
                <a:latin typeface="Bahnschrift SemiBold" panose="020B0502040204020203" pitchFamily="34" charset="0"/>
              </a:rPr>
            </a:br>
            <a:br>
              <a:rPr lang="en-US" sz="3200" dirty="0">
                <a:latin typeface="Bahnschrift SemiBold" panose="020B0502040204020203" pitchFamily="34" charset="0"/>
              </a:rPr>
            </a:br>
            <a:r>
              <a:rPr lang="en-US" sz="3200" dirty="0">
                <a:latin typeface="Bahnschrift SemiBold" panose="020B0502040204020203" pitchFamily="34" charset="0"/>
              </a:rPr>
              <a:t>SUBJECT: Data Structures and Algorithms</a:t>
            </a:r>
            <a:br>
              <a:rPr lang="en-US" sz="3200" dirty="0">
                <a:latin typeface="Bahnschrift SemiBold" panose="020B0502040204020203" pitchFamily="34" charset="0"/>
              </a:rPr>
            </a:br>
            <a:br>
              <a:rPr lang="en-US" sz="3200" dirty="0">
                <a:latin typeface="Bahnschrift SemiBold" panose="020B0502040204020203" pitchFamily="34" charset="0"/>
              </a:rPr>
            </a:br>
            <a:r>
              <a:rPr lang="en-US" sz="3200" dirty="0">
                <a:latin typeface="Bahnschrift SemiBold" panose="020B0502040204020203" pitchFamily="34" charset="0"/>
              </a:rPr>
              <a:t>Topic: HEAP</a:t>
            </a:r>
          </a:p>
        </p:txBody>
      </p:sp>
      <p:sp>
        <p:nvSpPr>
          <p:cNvPr id="3" name="TextBox 2">
            <a:extLst>
              <a:ext uri="{FF2B5EF4-FFF2-40B4-BE49-F238E27FC236}">
                <a16:creationId xmlns:a16="http://schemas.microsoft.com/office/drawing/2014/main" id="{9BD28A7A-A3A1-5006-B181-6EFBE1585942}"/>
              </a:ext>
            </a:extLst>
          </p:cNvPr>
          <p:cNvSpPr txBox="1"/>
          <p:nvPr/>
        </p:nvSpPr>
        <p:spPr>
          <a:xfrm>
            <a:off x="4626591" y="6127845"/>
            <a:ext cx="2756848" cy="369332"/>
          </a:xfrm>
          <a:prstGeom prst="rect">
            <a:avLst/>
          </a:prstGeom>
          <a:noFill/>
        </p:spPr>
        <p:txBody>
          <a:bodyPr wrap="square" rtlCol="0">
            <a:spAutoFit/>
          </a:bodyPr>
          <a:lstStyle/>
          <a:p>
            <a:r>
              <a:rPr lang="en-US" dirty="0"/>
              <a:t>0334-3127215</a:t>
            </a:r>
          </a:p>
        </p:txBody>
      </p:sp>
    </p:spTree>
    <p:extLst>
      <p:ext uri="{BB962C8B-B14F-4D97-AF65-F5344CB8AC3E}">
        <p14:creationId xmlns:p14="http://schemas.microsoft.com/office/powerpoint/2010/main" val="875642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0507"/>
            <a:ext cx="9905998" cy="713893"/>
          </a:xfrm>
        </p:spPr>
        <p:txBody>
          <a:bodyPr/>
          <a:lstStyle/>
          <a:p>
            <a:r>
              <a:rPr lang="en-US" dirty="0"/>
              <a:t>ARRAY REPRESENTATION OF a TREE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578" y="1122129"/>
            <a:ext cx="6122807" cy="40422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645" y="5372100"/>
            <a:ext cx="8448675" cy="1323975"/>
          </a:xfrm>
          <a:prstGeom prst="rect">
            <a:avLst/>
          </a:prstGeom>
        </p:spPr>
      </p:pic>
      <p:sp>
        <p:nvSpPr>
          <p:cNvPr id="8" name="Rectangle 7"/>
          <p:cNvSpPr/>
          <p:nvPr/>
        </p:nvSpPr>
        <p:spPr>
          <a:xfrm>
            <a:off x="8530385" y="2455051"/>
            <a:ext cx="3461657" cy="923330"/>
          </a:xfrm>
          <a:prstGeom prst="rect">
            <a:avLst/>
          </a:prstGeom>
        </p:spPr>
        <p:txBody>
          <a:bodyPr wrap="square">
            <a:spAutoFit/>
          </a:bodyPr>
          <a:lstStyle/>
          <a:p>
            <a:pPr algn="just"/>
            <a:r>
              <a:rPr lang="en-US" dirty="0"/>
              <a:t>Remember that a complete binary tree doesn’t have any gap in its array representation.</a:t>
            </a:r>
          </a:p>
        </p:txBody>
      </p:sp>
    </p:spTree>
    <p:extLst>
      <p:ext uri="{BB962C8B-B14F-4D97-AF65-F5344CB8AC3E}">
        <p14:creationId xmlns:p14="http://schemas.microsoft.com/office/powerpoint/2010/main" val="97307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66267"/>
            <a:ext cx="9905998" cy="726956"/>
          </a:xfrm>
        </p:spPr>
        <p:txBody>
          <a:bodyPr/>
          <a:lstStyle/>
          <a:p>
            <a:r>
              <a:rPr lang="en-US" dirty="0"/>
              <a:t>WHAT is HEAP</a:t>
            </a:r>
          </a:p>
        </p:txBody>
      </p:sp>
      <p:sp>
        <p:nvSpPr>
          <p:cNvPr id="5" name="Rectangle 4"/>
          <p:cNvSpPr/>
          <p:nvPr/>
        </p:nvSpPr>
        <p:spPr>
          <a:xfrm>
            <a:off x="1141412" y="1551355"/>
            <a:ext cx="8643257" cy="1200329"/>
          </a:xfrm>
          <a:prstGeom prst="rect">
            <a:avLst/>
          </a:prstGeom>
        </p:spPr>
        <p:txBody>
          <a:bodyPr wrap="square">
            <a:spAutoFit/>
          </a:bodyPr>
          <a:lstStyle/>
          <a:p>
            <a:pPr algn="just"/>
            <a:r>
              <a:rPr lang="en-US" sz="2400" dirty="0"/>
              <a:t>A Heap is a special Tree-based data structure in which the tree is a complete binary tree and all the nodes of the tree are in a specific order.</a:t>
            </a:r>
          </a:p>
        </p:txBody>
      </p:sp>
      <p:sp>
        <p:nvSpPr>
          <p:cNvPr id="6" name="Title 1"/>
          <p:cNvSpPr txBox="1">
            <a:spLocks/>
          </p:cNvSpPr>
          <p:nvPr/>
        </p:nvSpPr>
        <p:spPr>
          <a:xfrm>
            <a:off x="3793172" y="3009816"/>
            <a:ext cx="3731034" cy="7269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TYPES OF HEAP</a:t>
            </a:r>
          </a:p>
        </p:txBody>
      </p:sp>
      <p:cxnSp>
        <p:nvCxnSpPr>
          <p:cNvPr id="8" name="Straight Arrow Connector 7"/>
          <p:cNvCxnSpPr>
            <a:stCxn id="6" idx="2"/>
          </p:cNvCxnSpPr>
          <p:nvPr/>
        </p:nvCxnSpPr>
        <p:spPr>
          <a:xfrm flipH="1">
            <a:off x="3644537" y="3736772"/>
            <a:ext cx="2014152" cy="8613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a:off x="5658689" y="3736772"/>
            <a:ext cx="1970020" cy="9005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370908" y="4699306"/>
            <a:ext cx="1600201" cy="461665"/>
          </a:xfrm>
          <a:prstGeom prst="rect">
            <a:avLst/>
          </a:prstGeom>
        </p:spPr>
        <p:txBody>
          <a:bodyPr wrap="square">
            <a:spAutoFit/>
          </a:bodyPr>
          <a:lstStyle/>
          <a:p>
            <a:pPr algn="just"/>
            <a:r>
              <a:rPr lang="en-US" sz="2400" dirty="0"/>
              <a:t>Min Heap</a:t>
            </a:r>
          </a:p>
        </p:txBody>
      </p:sp>
      <p:sp>
        <p:nvSpPr>
          <p:cNvPr id="12" name="Rectangle 11"/>
          <p:cNvSpPr/>
          <p:nvPr/>
        </p:nvSpPr>
        <p:spPr>
          <a:xfrm>
            <a:off x="7239000" y="4699305"/>
            <a:ext cx="1600201" cy="461665"/>
          </a:xfrm>
          <a:prstGeom prst="rect">
            <a:avLst/>
          </a:prstGeom>
        </p:spPr>
        <p:txBody>
          <a:bodyPr wrap="square">
            <a:spAutoFit/>
          </a:bodyPr>
          <a:lstStyle/>
          <a:p>
            <a:pPr algn="just"/>
            <a:r>
              <a:rPr lang="en-US" sz="2400" dirty="0"/>
              <a:t>Max Heap</a:t>
            </a:r>
          </a:p>
        </p:txBody>
      </p:sp>
    </p:spTree>
    <p:extLst>
      <p:ext uri="{BB962C8B-B14F-4D97-AF65-F5344CB8AC3E}">
        <p14:creationId xmlns:p14="http://schemas.microsoft.com/office/powerpoint/2010/main" val="87250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3387"/>
            <a:ext cx="9905998" cy="909836"/>
          </a:xfrm>
        </p:spPr>
        <p:txBody>
          <a:bodyPr/>
          <a:lstStyle/>
          <a:p>
            <a:r>
              <a:rPr lang="en-US" dirty="0"/>
              <a:t>MAX HEAP</a:t>
            </a:r>
          </a:p>
        </p:txBody>
      </p:sp>
      <p:sp>
        <p:nvSpPr>
          <p:cNvPr id="5" name="Rectangle 4"/>
          <p:cNvSpPr/>
          <p:nvPr/>
        </p:nvSpPr>
        <p:spPr>
          <a:xfrm>
            <a:off x="1141413" y="1687174"/>
            <a:ext cx="8681856" cy="707886"/>
          </a:xfrm>
          <a:prstGeom prst="rect">
            <a:avLst/>
          </a:prstGeom>
        </p:spPr>
        <p:txBody>
          <a:bodyPr wrap="square">
            <a:spAutoFit/>
          </a:bodyPr>
          <a:lstStyle/>
          <a:p>
            <a:pPr algn="just"/>
            <a:r>
              <a:rPr lang="en-US" sz="2000" dirty="0"/>
              <a:t>A max heap is a complete binary tree in which the value of a node is greater than or equal to the values of its children.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732" y="2789011"/>
            <a:ext cx="4019142" cy="3492288"/>
          </a:xfrm>
          <a:prstGeom prst="rect">
            <a:avLst/>
          </a:prstGeom>
        </p:spPr>
      </p:pic>
    </p:spTree>
    <p:extLst>
      <p:ext uri="{BB962C8B-B14F-4D97-AF65-F5344CB8AC3E}">
        <p14:creationId xmlns:p14="http://schemas.microsoft.com/office/powerpoint/2010/main" val="360998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3387"/>
            <a:ext cx="9905998" cy="909836"/>
          </a:xfrm>
        </p:spPr>
        <p:txBody>
          <a:bodyPr/>
          <a:lstStyle/>
          <a:p>
            <a:r>
              <a:rPr lang="en-US" dirty="0"/>
              <a:t>Min HEAP</a:t>
            </a:r>
          </a:p>
        </p:txBody>
      </p:sp>
      <p:sp>
        <p:nvSpPr>
          <p:cNvPr id="5" name="Rectangle 4"/>
          <p:cNvSpPr/>
          <p:nvPr/>
        </p:nvSpPr>
        <p:spPr>
          <a:xfrm>
            <a:off x="1141413" y="1687174"/>
            <a:ext cx="8681856" cy="707886"/>
          </a:xfrm>
          <a:prstGeom prst="rect">
            <a:avLst/>
          </a:prstGeom>
        </p:spPr>
        <p:txBody>
          <a:bodyPr wrap="square">
            <a:spAutoFit/>
          </a:bodyPr>
          <a:lstStyle/>
          <a:p>
            <a:pPr algn="just"/>
            <a:r>
              <a:rPr lang="en-US" sz="2000" dirty="0"/>
              <a:t>A min heap is a complete binary tree in which the value of a node is less than or equal to the values of its children.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887" y="2789010"/>
            <a:ext cx="4463370" cy="3362982"/>
          </a:xfrm>
          <a:prstGeom prst="rect">
            <a:avLst/>
          </a:prstGeom>
        </p:spPr>
      </p:pic>
    </p:spTree>
    <p:extLst>
      <p:ext uri="{BB962C8B-B14F-4D97-AF65-F5344CB8AC3E}">
        <p14:creationId xmlns:p14="http://schemas.microsoft.com/office/powerpoint/2010/main" val="373956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079" y="453933"/>
            <a:ext cx="7594555" cy="5791735"/>
          </a:xfrm>
          <a:prstGeom prst="rect">
            <a:avLst/>
          </a:prstGeom>
        </p:spPr>
      </p:pic>
    </p:spTree>
    <p:extLst>
      <p:ext uri="{BB962C8B-B14F-4D97-AF65-F5344CB8AC3E}">
        <p14:creationId xmlns:p14="http://schemas.microsoft.com/office/powerpoint/2010/main" val="332342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2160"/>
            <a:ext cx="9905998" cy="726956"/>
          </a:xfrm>
        </p:spPr>
        <p:txBody>
          <a:bodyPr/>
          <a:lstStyle/>
          <a:p>
            <a:r>
              <a:rPr lang="en-US" dirty="0"/>
              <a:t>INSERTION in MAX HEAP</a:t>
            </a:r>
          </a:p>
        </p:txBody>
      </p:sp>
      <p:sp>
        <p:nvSpPr>
          <p:cNvPr id="4" name="Rectangle 3"/>
          <p:cNvSpPr/>
          <p:nvPr/>
        </p:nvSpPr>
        <p:spPr>
          <a:xfrm>
            <a:off x="1141413" y="909116"/>
            <a:ext cx="8681856" cy="400110"/>
          </a:xfrm>
          <a:prstGeom prst="rect">
            <a:avLst/>
          </a:prstGeom>
        </p:spPr>
        <p:txBody>
          <a:bodyPr wrap="square">
            <a:spAutoFit/>
          </a:bodyPr>
          <a:lstStyle/>
          <a:p>
            <a:pPr algn="just"/>
            <a:r>
              <a:rPr lang="en-US" sz="2000" dirty="0"/>
              <a:t>Always insert in the last index.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44" y="1309226"/>
            <a:ext cx="4947151" cy="53847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409" y="1309226"/>
            <a:ext cx="4947152" cy="5356007"/>
          </a:xfrm>
          <a:prstGeom prst="rect">
            <a:avLst/>
          </a:prstGeom>
        </p:spPr>
      </p:pic>
    </p:spTree>
    <p:extLst>
      <p:ext uri="{BB962C8B-B14F-4D97-AF65-F5344CB8AC3E}">
        <p14:creationId xmlns:p14="http://schemas.microsoft.com/office/powerpoint/2010/main" val="212771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727" y="574765"/>
            <a:ext cx="9905998" cy="882242"/>
          </a:xfrm>
        </p:spPr>
        <p:txBody>
          <a:bodyPr/>
          <a:lstStyle/>
          <a:p>
            <a:r>
              <a:rPr lang="en-US" dirty="0"/>
              <a:t>TRY TO INSERT  9</a:t>
            </a:r>
          </a:p>
        </p:txBody>
      </p:sp>
      <p:pic>
        <p:nvPicPr>
          <p:cNvPr id="4" name="Picture 3"/>
          <p:cNvPicPr>
            <a:picLocks noChangeAspect="1"/>
          </p:cNvPicPr>
          <p:nvPr/>
        </p:nvPicPr>
        <p:blipFill>
          <a:blip r:embed="rId2"/>
          <a:stretch>
            <a:fillRect/>
          </a:stretch>
        </p:blipFill>
        <p:spPr>
          <a:xfrm>
            <a:off x="2053454" y="1981199"/>
            <a:ext cx="7181986" cy="4410755"/>
          </a:xfrm>
          <a:prstGeom prst="rect">
            <a:avLst/>
          </a:prstGeom>
        </p:spPr>
      </p:pic>
    </p:spTree>
    <p:extLst>
      <p:ext uri="{BB962C8B-B14F-4D97-AF65-F5344CB8AC3E}">
        <p14:creationId xmlns:p14="http://schemas.microsoft.com/office/powerpoint/2010/main" val="3766333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042" y="370324"/>
            <a:ext cx="9905998" cy="1040465"/>
          </a:xfrm>
        </p:spPr>
        <p:txBody>
          <a:bodyPr/>
          <a:lstStyle/>
          <a:p>
            <a:r>
              <a:rPr lang="en-US" dirty="0"/>
              <a:t>TRY to insert 50</a:t>
            </a:r>
          </a:p>
        </p:txBody>
      </p:sp>
      <p:pic>
        <p:nvPicPr>
          <p:cNvPr id="4" name="Picture 3"/>
          <p:cNvPicPr>
            <a:picLocks noChangeAspect="1"/>
          </p:cNvPicPr>
          <p:nvPr/>
        </p:nvPicPr>
        <p:blipFill>
          <a:blip r:embed="rId2"/>
          <a:stretch>
            <a:fillRect/>
          </a:stretch>
        </p:blipFill>
        <p:spPr>
          <a:xfrm>
            <a:off x="2131831" y="2101623"/>
            <a:ext cx="7225324" cy="3868103"/>
          </a:xfrm>
          <a:prstGeom prst="rect">
            <a:avLst/>
          </a:prstGeom>
        </p:spPr>
      </p:pic>
    </p:spTree>
    <p:extLst>
      <p:ext uri="{BB962C8B-B14F-4D97-AF65-F5344CB8AC3E}">
        <p14:creationId xmlns:p14="http://schemas.microsoft.com/office/powerpoint/2010/main" val="68241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2160"/>
            <a:ext cx="9905998" cy="726956"/>
          </a:xfrm>
        </p:spPr>
        <p:txBody>
          <a:bodyPr/>
          <a:lstStyle/>
          <a:p>
            <a:r>
              <a:rPr lang="en-US" dirty="0"/>
              <a:t>DELETION in MAX HEAP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86" y="909116"/>
            <a:ext cx="6213176" cy="57529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314" y="2011135"/>
            <a:ext cx="3283693" cy="2939687"/>
          </a:xfrm>
          <a:prstGeom prst="rect">
            <a:avLst/>
          </a:prstGeom>
        </p:spPr>
      </p:pic>
    </p:spTree>
    <p:extLst>
      <p:ext uri="{BB962C8B-B14F-4D97-AF65-F5344CB8AC3E}">
        <p14:creationId xmlns:p14="http://schemas.microsoft.com/office/powerpoint/2010/main" val="244142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6773"/>
          </a:xfrm>
        </p:spPr>
        <p:txBody>
          <a:bodyPr/>
          <a:lstStyle/>
          <a:p>
            <a:r>
              <a:rPr lang="en-US" dirty="0"/>
              <a:t>TRY to delete 9</a:t>
            </a:r>
          </a:p>
        </p:txBody>
      </p:sp>
      <p:pic>
        <p:nvPicPr>
          <p:cNvPr id="4" name="Picture 3"/>
          <p:cNvPicPr>
            <a:picLocks noChangeAspect="1"/>
          </p:cNvPicPr>
          <p:nvPr/>
        </p:nvPicPr>
        <p:blipFill>
          <a:blip r:embed="rId2"/>
          <a:stretch>
            <a:fillRect/>
          </a:stretch>
        </p:blipFill>
        <p:spPr>
          <a:xfrm>
            <a:off x="1141413" y="1812471"/>
            <a:ext cx="7655247" cy="46046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240" y="2715986"/>
            <a:ext cx="3640320" cy="3163124"/>
          </a:xfrm>
          <a:prstGeom prst="rect">
            <a:avLst/>
          </a:prstGeom>
        </p:spPr>
      </p:pic>
    </p:spTree>
    <p:extLst>
      <p:ext uri="{BB962C8B-B14F-4D97-AF65-F5344CB8AC3E}">
        <p14:creationId xmlns:p14="http://schemas.microsoft.com/office/powerpoint/2010/main" val="223483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8" y="161318"/>
            <a:ext cx="9905998" cy="1478570"/>
          </a:xfrm>
        </p:spPr>
        <p:txBody>
          <a:bodyPr/>
          <a:lstStyle/>
          <a:p>
            <a:r>
              <a:rPr lang="en-US" dirty="0"/>
              <a:t>What is level of a tree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78" y="2180272"/>
            <a:ext cx="7043738" cy="3018745"/>
          </a:xfrm>
          <a:prstGeom prst="rect">
            <a:avLst/>
          </a:prstGeom>
        </p:spPr>
      </p:pic>
    </p:spTree>
    <p:extLst>
      <p:ext uri="{BB962C8B-B14F-4D97-AF65-F5344CB8AC3E}">
        <p14:creationId xmlns:p14="http://schemas.microsoft.com/office/powerpoint/2010/main" val="178252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6773"/>
          </a:xfrm>
        </p:spPr>
        <p:txBody>
          <a:bodyPr/>
          <a:lstStyle/>
          <a:p>
            <a:r>
              <a:rPr lang="en-US" dirty="0"/>
              <a:t>TRY to delete 44</a:t>
            </a:r>
          </a:p>
        </p:txBody>
      </p:sp>
      <p:pic>
        <p:nvPicPr>
          <p:cNvPr id="4" name="Picture 3"/>
          <p:cNvPicPr>
            <a:picLocks noChangeAspect="1"/>
          </p:cNvPicPr>
          <p:nvPr/>
        </p:nvPicPr>
        <p:blipFill>
          <a:blip r:embed="rId2"/>
          <a:stretch>
            <a:fillRect/>
          </a:stretch>
        </p:blipFill>
        <p:spPr>
          <a:xfrm>
            <a:off x="1141413" y="1812471"/>
            <a:ext cx="7655247" cy="460466"/>
          </a:xfrm>
          <a:prstGeom prst="rect">
            <a:avLst/>
          </a:prstGeom>
        </p:spPr>
      </p:pic>
      <p:pic>
        <p:nvPicPr>
          <p:cNvPr id="5" name="Picture 4"/>
          <p:cNvPicPr>
            <a:picLocks noChangeAspect="1"/>
          </p:cNvPicPr>
          <p:nvPr/>
        </p:nvPicPr>
        <p:blipFill>
          <a:blip r:embed="rId3"/>
          <a:stretch>
            <a:fillRect/>
          </a:stretch>
        </p:blipFill>
        <p:spPr>
          <a:xfrm>
            <a:off x="2108155" y="2570117"/>
            <a:ext cx="6998910" cy="3477986"/>
          </a:xfrm>
          <a:prstGeom prst="rect">
            <a:avLst/>
          </a:prstGeom>
        </p:spPr>
      </p:pic>
    </p:spTree>
    <p:extLst>
      <p:ext uri="{BB962C8B-B14F-4D97-AF65-F5344CB8AC3E}">
        <p14:creationId xmlns:p14="http://schemas.microsoft.com/office/powerpoint/2010/main" val="1114910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3387"/>
            <a:ext cx="9905998" cy="661642"/>
          </a:xfrm>
        </p:spPr>
        <p:txBody>
          <a:bodyPr/>
          <a:lstStyle/>
          <a:p>
            <a:r>
              <a:rPr lang="en-US" dirty="0"/>
              <a:t>WHAT is HEAPiFY</a:t>
            </a:r>
          </a:p>
        </p:txBody>
      </p:sp>
      <p:sp>
        <p:nvSpPr>
          <p:cNvPr id="5" name="Rectangle 4"/>
          <p:cNvSpPr/>
          <p:nvPr/>
        </p:nvSpPr>
        <p:spPr>
          <a:xfrm>
            <a:off x="1141412" y="1407662"/>
            <a:ext cx="9465628" cy="830997"/>
          </a:xfrm>
          <a:prstGeom prst="rect">
            <a:avLst/>
          </a:prstGeom>
        </p:spPr>
        <p:txBody>
          <a:bodyPr wrap="square">
            <a:spAutoFit/>
          </a:bodyPr>
          <a:lstStyle/>
          <a:p>
            <a:r>
              <a:rPr lang="en-US" sz="2400" dirty="0"/>
              <a:t>HEAPiFY is the process of creating a heap data structure from a binary tree</a:t>
            </a:r>
          </a:p>
        </p:txBody>
      </p:sp>
      <p:pic>
        <p:nvPicPr>
          <p:cNvPr id="7" name="Picture 6"/>
          <p:cNvPicPr>
            <a:picLocks noChangeAspect="1"/>
          </p:cNvPicPr>
          <p:nvPr/>
        </p:nvPicPr>
        <p:blipFill>
          <a:blip r:embed="rId2"/>
          <a:stretch>
            <a:fillRect/>
          </a:stretch>
        </p:blipFill>
        <p:spPr>
          <a:xfrm>
            <a:off x="2473642" y="2729457"/>
            <a:ext cx="4867275" cy="2809875"/>
          </a:xfrm>
          <a:prstGeom prst="rect">
            <a:avLst/>
          </a:prstGeom>
        </p:spPr>
      </p:pic>
    </p:spTree>
    <p:extLst>
      <p:ext uri="{BB962C8B-B14F-4D97-AF65-F5344CB8AC3E}">
        <p14:creationId xmlns:p14="http://schemas.microsoft.com/office/powerpoint/2010/main" val="1003324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3387"/>
            <a:ext cx="9905998" cy="661642"/>
          </a:xfrm>
        </p:spPr>
        <p:txBody>
          <a:bodyPr/>
          <a:lstStyle/>
          <a:p>
            <a:r>
              <a:rPr lang="en-US" dirty="0"/>
              <a:t>WHAT is HEAPiFY</a:t>
            </a:r>
          </a:p>
        </p:txBody>
      </p:sp>
      <p:pic>
        <p:nvPicPr>
          <p:cNvPr id="3" name="Picture 2"/>
          <p:cNvPicPr>
            <a:picLocks noChangeAspect="1"/>
          </p:cNvPicPr>
          <p:nvPr/>
        </p:nvPicPr>
        <p:blipFill>
          <a:blip r:embed="rId2"/>
          <a:stretch>
            <a:fillRect/>
          </a:stretch>
        </p:blipFill>
        <p:spPr>
          <a:xfrm>
            <a:off x="1844901" y="2362199"/>
            <a:ext cx="5627053" cy="3974960"/>
          </a:xfrm>
          <a:prstGeom prst="rect">
            <a:avLst/>
          </a:prstGeom>
        </p:spPr>
      </p:pic>
      <p:sp>
        <p:nvSpPr>
          <p:cNvPr id="7" name="Rectangle 6"/>
          <p:cNvSpPr/>
          <p:nvPr/>
        </p:nvSpPr>
        <p:spPr>
          <a:xfrm>
            <a:off x="1141412" y="1407662"/>
            <a:ext cx="9465628" cy="830997"/>
          </a:xfrm>
          <a:prstGeom prst="rect">
            <a:avLst/>
          </a:prstGeom>
        </p:spPr>
        <p:txBody>
          <a:bodyPr wrap="square">
            <a:spAutoFit/>
          </a:bodyPr>
          <a:lstStyle/>
          <a:p>
            <a:r>
              <a:rPr lang="en-US" sz="2400" dirty="0"/>
              <a:t>HEAPiFY is the process of creating a heap data structure from a binary tree</a:t>
            </a:r>
          </a:p>
        </p:txBody>
      </p:sp>
    </p:spTree>
    <p:extLst>
      <p:ext uri="{BB962C8B-B14F-4D97-AF65-F5344CB8AC3E}">
        <p14:creationId xmlns:p14="http://schemas.microsoft.com/office/powerpoint/2010/main" val="4498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5516"/>
          </a:xfrm>
        </p:spPr>
        <p:txBody>
          <a:bodyPr/>
          <a:lstStyle/>
          <a:p>
            <a:r>
              <a:rPr lang="en-US" dirty="0"/>
              <a:t>HEAP SORT</a:t>
            </a:r>
          </a:p>
        </p:txBody>
      </p:sp>
      <p:pic>
        <p:nvPicPr>
          <p:cNvPr id="4" name="Picture 3"/>
          <p:cNvPicPr>
            <a:picLocks noChangeAspect="1"/>
          </p:cNvPicPr>
          <p:nvPr/>
        </p:nvPicPr>
        <p:blipFill>
          <a:blip r:embed="rId2"/>
          <a:stretch>
            <a:fillRect/>
          </a:stretch>
        </p:blipFill>
        <p:spPr>
          <a:xfrm>
            <a:off x="1141413" y="2001339"/>
            <a:ext cx="8426111" cy="1786890"/>
          </a:xfrm>
          <a:prstGeom prst="rect">
            <a:avLst/>
          </a:prstGeom>
        </p:spPr>
      </p:pic>
    </p:spTree>
    <p:extLst>
      <p:ext uri="{BB962C8B-B14F-4D97-AF65-F5344CB8AC3E}">
        <p14:creationId xmlns:p14="http://schemas.microsoft.com/office/powerpoint/2010/main" val="421692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05333"/>
          </a:xfrm>
        </p:spPr>
        <p:txBody>
          <a:bodyPr/>
          <a:lstStyle/>
          <a:p>
            <a:r>
              <a:rPr lang="en-US" dirty="0"/>
              <a:t>HEAP As priority Queue</a:t>
            </a:r>
          </a:p>
        </p:txBody>
      </p:sp>
      <p:pic>
        <p:nvPicPr>
          <p:cNvPr id="4" name="Picture 3"/>
          <p:cNvPicPr>
            <a:picLocks noChangeAspect="1"/>
          </p:cNvPicPr>
          <p:nvPr/>
        </p:nvPicPr>
        <p:blipFill>
          <a:blip r:embed="rId2"/>
          <a:stretch>
            <a:fillRect/>
          </a:stretch>
        </p:blipFill>
        <p:spPr>
          <a:xfrm>
            <a:off x="3056435" y="1560330"/>
            <a:ext cx="3553369" cy="4954494"/>
          </a:xfrm>
          <a:prstGeom prst="rect">
            <a:avLst/>
          </a:prstGeom>
        </p:spPr>
      </p:pic>
    </p:spTree>
    <p:extLst>
      <p:ext uri="{BB962C8B-B14F-4D97-AF65-F5344CB8AC3E}">
        <p14:creationId xmlns:p14="http://schemas.microsoft.com/office/powerpoint/2010/main" val="358286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8" y="161318"/>
            <a:ext cx="9905998" cy="1478570"/>
          </a:xfrm>
        </p:spPr>
        <p:txBody>
          <a:bodyPr/>
          <a:lstStyle/>
          <a:p>
            <a:r>
              <a:rPr lang="en-US" dirty="0"/>
              <a:t>What is level of a tree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78" y="2010590"/>
            <a:ext cx="6853056" cy="2880270"/>
          </a:xfrm>
          <a:prstGeom prst="rect">
            <a:avLst/>
          </a:prstGeom>
        </p:spPr>
      </p:pic>
    </p:spTree>
    <p:extLst>
      <p:ext uri="{BB962C8B-B14F-4D97-AF65-F5344CB8AC3E}">
        <p14:creationId xmlns:p14="http://schemas.microsoft.com/office/powerpoint/2010/main" val="116954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8" y="161318"/>
            <a:ext cx="9905998" cy="1478570"/>
          </a:xfrm>
        </p:spPr>
        <p:txBody>
          <a:bodyPr/>
          <a:lstStyle/>
          <a:p>
            <a:r>
              <a:rPr lang="en-US" dirty="0"/>
              <a:t>What is Complete binary tree</a:t>
            </a:r>
          </a:p>
        </p:txBody>
      </p:sp>
      <p:sp>
        <p:nvSpPr>
          <p:cNvPr id="4" name="Rectangle 3"/>
          <p:cNvSpPr/>
          <p:nvPr/>
        </p:nvSpPr>
        <p:spPr>
          <a:xfrm>
            <a:off x="1258978" y="1502227"/>
            <a:ext cx="9287693" cy="1569660"/>
          </a:xfrm>
          <a:prstGeom prst="rect">
            <a:avLst/>
          </a:prstGeom>
        </p:spPr>
        <p:txBody>
          <a:bodyPr wrap="square">
            <a:spAutoFit/>
          </a:bodyPr>
          <a:lstStyle/>
          <a:p>
            <a:pPr algn="just"/>
            <a:r>
              <a:rPr lang="en-US" sz="2400" dirty="0"/>
              <a:t>A binary tree is called complete binary tree when all the level of binary tree is completely filled except possibly the last level, which is filled from left side. In other words all the nodes are as far left as possible in complete binary tree.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008" y="3335246"/>
            <a:ext cx="3087124" cy="2203405"/>
          </a:xfrm>
          <a:prstGeom prst="rect">
            <a:avLst/>
          </a:prstGeom>
        </p:spPr>
      </p:pic>
    </p:spTree>
    <p:extLst>
      <p:ext uri="{BB962C8B-B14F-4D97-AF65-F5344CB8AC3E}">
        <p14:creationId xmlns:p14="http://schemas.microsoft.com/office/powerpoint/2010/main" val="198794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48700"/>
            <a:ext cx="9905998" cy="1001276"/>
          </a:xfrm>
        </p:spPr>
        <p:txBody>
          <a:bodyPr/>
          <a:lstStyle/>
          <a:p>
            <a:r>
              <a:rPr lang="en-US" dirty="0"/>
              <a:t>Checking COMPLETE BINARY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627" y="4179705"/>
            <a:ext cx="2901572" cy="18573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4236855"/>
            <a:ext cx="2914650" cy="18002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627" y="1753357"/>
            <a:ext cx="2901572" cy="174444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413" y="1753357"/>
            <a:ext cx="2914650" cy="1744449"/>
          </a:xfrm>
          <a:prstGeom prst="rect">
            <a:avLst/>
          </a:prstGeom>
        </p:spPr>
      </p:pic>
    </p:spTree>
    <p:extLst>
      <p:ext uri="{BB962C8B-B14F-4D97-AF65-F5344CB8AC3E}">
        <p14:creationId xmlns:p14="http://schemas.microsoft.com/office/powerpoint/2010/main" val="405372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48700"/>
            <a:ext cx="9905998" cy="1001276"/>
          </a:xfrm>
        </p:spPr>
        <p:txBody>
          <a:bodyPr/>
          <a:lstStyle/>
          <a:p>
            <a:r>
              <a:rPr lang="en-US" dirty="0"/>
              <a:t>COMPLETE BINARY TREE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516" y="1449976"/>
            <a:ext cx="5638210" cy="4774860"/>
          </a:xfrm>
          <a:prstGeom prst="rect">
            <a:avLst/>
          </a:prstGeom>
        </p:spPr>
      </p:pic>
    </p:spTree>
    <p:extLst>
      <p:ext uri="{BB962C8B-B14F-4D97-AF65-F5344CB8AC3E}">
        <p14:creationId xmlns:p14="http://schemas.microsoft.com/office/powerpoint/2010/main" val="309705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2575"/>
            <a:ext cx="9905998" cy="1027402"/>
          </a:xfrm>
        </p:spPr>
        <p:txBody>
          <a:bodyPr>
            <a:normAutofit/>
          </a:bodyPr>
          <a:lstStyle/>
          <a:p>
            <a:r>
              <a:rPr lang="en-US" dirty="0"/>
              <a:t>Giving INDEX to the nodes of a tree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507" r="7458"/>
          <a:stretch/>
        </p:blipFill>
        <p:spPr>
          <a:xfrm>
            <a:off x="1141412" y="2032091"/>
            <a:ext cx="4219303" cy="29840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743" y="2032091"/>
            <a:ext cx="4741817" cy="2981618"/>
          </a:xfrm>
          <a:prstGeom prst="rect">
            <a:avLst/>
          </a:prstGeom>
        </p:spPr>
      </p:pic>
    </p:spTree>
    <p:extLst>
      <p:ext uri="{BB962C8B-B14F-4D97-AF65-F5344CB8AC3E}">
        <p14:creationId xmlns:p14="http://schemas.microsoft.com/office/powerpoint/2010/main" val="81932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17566"/>
            <a:ext cx="9905998" cy="862148"/>
          </a:xfrm>
        </p:spPr>
        <p:txBody>
          <a:bodyPr>
            <a:normAutofit/>
          </a:bodyPr>
          <a:lstStyle/>
          <a:p>
            <a:r>
              <a:rPr lang="en-US" dirty="0"/>
              <a:t>Giving INDEX to the nodes of a tree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867756"/>
            <a:ext cx="4397239" cy="27551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493" y="860665"/>
            <a:ext cx="4453401" cy="27622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946" y="3697645"/>
            <a:ext cx="4724127" cy="3118841"/>
          </a:xfrm>
          <a:prstGeom prst="rect">
            <a:avLst/>
          </a:prstGeom>
        </p:spPr>
      </p:pic>
    </p:spTree>
    <p:extLst>
      <p:ext uri="{BB962C8B-B14F-4D97-AF65-F5344CB8AC3E}">
        <p14:creationId xmlns:p14="http://schemas.microsoft.com/office/powerpoint/2010/main" val="186729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0507"/>
            <a:ext cx="9905998" cy="713893"/>
          </a:xfrm>
        </p:spPr>
        <p:txBody>
          <a:bodyPr/>
          <a:lstStyle/>
          <a:p>
            <a:r>
              <a:rPr lang="en-US" dirty="0"/>
              <a:t>ARRAY REPRESENTATION OF a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56" y="914400"/>
            <a:ext cx="6198578" cy="3560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56" y="4702628"/>
            <a:ext cx="6198578" cy="184960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8347166" y="1977235"/>
                <a:ext cx="3461657" cy="1846468"/>
              </a:xfrm>
              <a:prstGeom prst="rect">
                <a:avLst/>
              </a:prstGeom>
            </p:spPr>
            <p:txBody>
              <a:bodyPr wrap="square">
                <a:spAutoFit/>
              </a:bodyPr>
              <a:lstStyle/>
              <a:p>
                <a:pPr algn="just"/>
                <a:r>
                  <a:rPr lang="en-US" dirty="0"/>
                  <a:t>Here if n is the index number of a node then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t> is the parent of that node.</a:t>
                </a:r>
              </a:p>
              <a:p>
                <a:pPr algn="just"/>
                <a:r>
                  <a:rPr lang="en-US" dirty="0"/>
                  <a:t>Just because of this formula, we’ve started the array with 1 index.</a:t>
                </a:r>
              </a:p>
            </p:txBody>
          </p:sp>
        </mc:Choice>
        <mc:Fallback xmlns="">
          <p:sp>
            <p:nvSpPr>
              <p:cNvPr id="6" name="Rectangle 5"/>
              <p:cNvSpPr>
                <a:spLocks noRot="1" noChangeAspect="1" noMove="1" noResize="1" noEditPoints="1" noAdjustHandles="1" noChangeArrowheads="1" noChangeShapeType="1" noTextEdit="1"/>
              </p:cNvSpPr>
              <p:nvPr/>
            </p:nvSpPr>
            <p:spPr>
              <a:xfrm>
                <a:off x="8347166" y="1977235"/>
                <a:ext cx="3461657" cy="1846468"/>
              </a:xfrm>
              <a:prstGeom prst="rect">
                <a:avLst/>
              </a:prstGeom>
              <a:blipFill>
                <a:blip r:embed="rId4"/>
                <a:stretch>
                  <a:fillRect l="-1408" t="-1650" r="-1585" b="-4290"/>
                </a:stretch>
              </a:blipFill>
            </p:spPr>
            <p:txBody>
              <a:bodyPr/>
              <a:lstStyle/>
              <a:p>
                <a:r>
                  <a:rPr lang="en-US">
                    <a:noFill/>
                  </a:rPr>
                  <a:t> </a:t>
                </a:r>
              </a:p>
            </p:txBody>
          </p:sp>
        </mc:Fallback>
      </mc:AlternateContent>
    </p:spTree>
    <p:extLst>
      <p:ext uri="{BB962C8B-B14F-4D97-AF65-F5344CB8AC3E}">
        <p14:creationId xmlns:p14="http://schemas.microsoft.com/office/powerpoint/2010/main" val="3777779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359</TotalTime>
  <Words>338</Words>
  <Application>Microsoft Office PowerPoint</Application>
  <PresentationFormat>Widescreen</PresentationFormat>
  <Paragraphs>37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Bahnschrift SemiBold</vt:lpstr>
      <vt:lpstr>Cambria Math</vt:lpstr>
      <vt:lpstr>Tw Cen MT</vt:lpstr>
      <vt:lpstr>Circuit</vt:lpstr>
      <vt:lpstr>Name: Abdullah Ashfaq  Department: BSCS  SUBJECT: Data Structures and Algorithms  Topic: HEAP</vt:lpstr>
      <vt:lpstr>What is level of a tree</vt:lpstr>
      <vt:lpstr>What is level of a tree</vt:lpstr>
      <vt:lpstr>What is Complete binary tree</vt:lpstr>
      <vt:lpstr>Checking COMPLETE BINARY TREE</vt:lpstr>
      <vt:lpstr>COMPLETE BINARY TREE</vt:lpstr>
      <vt:lpstr>Giving INDEX to the nodes of a tree</vt:lpstr>
      <vt:lpstr>Giving INDEX to the nodes of a tree</vt:lpstr>
      <vt:lpstr>ARRAY REPRESENTATION OF a TREE</vt:lpstr>
      <vt:lpstr>ARRAY REPRESENTATION OF a TREE</vt:lpstr>
      <vt:lpstr>WHAT is HEAP</vt:lpstr>
      <vt:lpstr>MAX HEAP</vt:lpstr>
      <vt:lpstr>Min HEAP</vt:lpstr>
      <vt:lpstr>PowerPoint Presentation</vt:lpstr>
      <vt:lpstr>INSERTION in MAX HEAP</vt:lpstr>
      <vt:lpstr>TRY TO INSERT  9</vt:lpstr>
      <vt:lpstr>TRY to insert 50</vt:lpstr>
      <vt:lpstr>DELETION in MAX HEAP</vt:lpstr>
      <vt:lpstr>TRY to delete 9</vt:lpstr>
      <vt:lpstr>TRY to delete 44</vt:lpstr>
      <vt:lpstr>WHAT is HEAPiFY</vt:lpstr>
      <vt:lpstr>WHAT is HEAPiFY</vt:lpstr>
      <vt:lpstr>HEAP SORT</vt:lpstr>
      <vt:lpstr>HEAP As priority Queue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Abdullah Ashfaq  Department: BSCS  SUBJECT: Data Structures and Algorithms  Topic: Hash</dc:title>
  <dc:creator>Circle</dc:creator>
  <cp:lastModifiedBy>HP</cp:lastModifiedBy>
  <cp:revision>14</cp:revision>
  <dcterms:created xsi:type="dcterms:W3CDTF">2023-03-26T08:45:12Z</dcterms:created>
  <dcterms:modified xsi:type="dcterms:W3CDTF">2023-06-14T19:30:52Z</dcterms:modified>
</cp:coreProperties>
</file>