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BF73B1-BAF4-445C-86F5-75FD9C97A5EF}" type="datetimeFigureOut">
              <a:rPr lang="en-US" smtClean="0"/>
              <a:t>12/19/2018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046893-08B5-4B25-8CAC-9C463FE2C2AA}" type="slidenum">
              <a:rPr lang="en-US" smtClean="0"/>
              <a:t>‹#›</a:t>
            </a:fld>
            <a:endParaRPr lang="en-US"/>
          </a:p>
        </p:txBody>
      </p:sp>
    </p:spTree>
    <p:extLst>
      <p:ext uri="{BB962C8B-B14F-4D97-AF65-F5344CB8AC3E}">
        <p14:creationId xmlns:p14="http://schemas.microsoft.com/office/powerpoint/2010/main" val="135156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action of damaging the good reputation of someone;</a:t>
            </a:r>
            <a:endParaRPr lang="en-US" dirty="0"/>
          </a:p>
        </p:txBody>
      </p:sp>
      <p:sp>
        <p:nvSpPr>
          <p:cNvPr id="4" name="Slide Number Placeholder 3"/>
          <p:cNvSpPr>
            <a:spLocks noGrp="1"/>
          </p:cNvSpPr>
          <p:nvPr>
            <p:ph type="sldNum" sz="quarter" idx="10"/>
          </p:nvPr>
        </p:nvSpPr>
        <p:spPr/>
        <p:txBody>
          <a:bodyPr/>
          <a:lstStyle/>
          <a:p>
            <a:fld id="{14046893-08B5-4B25-8CAC-9C463FE2C2AA}" type="slidenum">
              <a:rPr lang="en-US" smtClean="0"/>
              <a:t>1</a:t>
            </a:fld>
            <a:endParaRPr lang="en-US"/>
          </a:p>
        </p:txBody>
      </p:sp>
    </p:spTree>
    <p:extLst>
      <p:ext uri="{BB962C8B-B14F-4D97-AF65-F5344CB8AC3E}">
        <p14:creationId xmlns:p14="http://schemas.microsoft.com/office/powerpoint/2010/main" val="123365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Cyberstalking</a:t>
            </a:r>
            <a:r>
              <a:rPr lang="en-US" dirty="0" smtClean="0"/>
              <a:t> is a crime in which the attacker harasses a victim using electronic communication, such as e-mail or instant messaging (IM), or messages posted to a Web site or a discussion group</a:t>
            </a:r>
            <a:endParaRPr lang="en-US" dirty="0"/>
          </a:p>
        </p:txBody>
      </p:sp>
      <p:sp>
        <p:nvSpPr>
          <p:cNvPr id="4" name="Slide Number Placeholder 3"/>
          <p:cNvSpPr>
            <a:spLocks noGrp="1"/>
          </p:cNvSpPr>
          <p:nvPr>
            <p:ph type="sldNum" sz="quarter" idx="10"/>
          </p:nvPr>
        </p:nvSpPr>
        <p:spPr/>
        <p:txBody>
          <a:bodyPr/>
          <a:lstStyle/>
          <a:p>
            <a:fld id="{14046893-08B5-4B25-8CAC-9C463FE2C2AA}" type="slidenum">
              <a:rPr lang="en-US" smtClean="0"/>
              <a:t>9</a:t>
            </a:fld>
            <a:endParaRPr lang="en-US"/>
          </a:p>
        </p:txBody>
      </p:sp>
    </p:spTree>
    <p:extLst>
      <p:ext uri="{BB962C8B-B14F-4D97-AF65-F5344CB8AC3E}">
        <p14:creationId xmlns:p14="http://schemas.microsoft.com/office/powerpoint/2010/main" val="82426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667000"/>
            <a:ext cx="6400800" cy="3124200"/>
          </a:xfrm>
        </p:spPr>
        <p:txBody>
          <a:bodyPr>
            <a:normAutofit fontScale="85000" lnSpcReduction="20000"/>
          </a:bodyPr>
          <a:lstStyle/>
          <a:p>
            <a:r>
              <a:rPr lang="en-US" sz="5400" b="1" dirty="0" smtClean="0">
                <a:solidFill>
                  <a:schemeClr val="tx2"/>
                </a:solidFill>
              </a:rPr>
              <a:t>“Regulation and Control of Personal Information: Data Protection, Defamation and Related Issues”</a:t>
            </a:r>
            <a:endParaRPr lang="en-US" sz="5400" b="1" dirty="0">
              <a:solidFill>
                <a:schemeClr val="tx2"/>
              </a:solidFill>
            </a:endParaRPr>
          </a:p>
        </p:txBody>
      </p:sp>
    </p:spTree>
    <p:extLst>
      <p:ext uri="{BB962C8B-B14F-4D97-AF65-F5344CB8AC3E}">
        <p14:creationId xmlns:p14="http://schemas.microsoft.com/office/powerpoint/2010/main" val="78026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Protection Laws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b="1" dirty="0" smtClean="0"/>
              <a:t>Data </a:t>
            </a:r>
            <a:r>
              <a:rPr lang="en-US" b="1" dirty="0"/>
              <a:t>protection laws</a:t>
            </a:r>
            <a:r>
              <a:rPr lang="en-US" dirty="0"/>
              <a:t> prohibit the </a:t>
            </a:r>
            <a:r>
              <a:rPr lang="en-US" b="1" dirty="0"/>
              <a:t>disclosure</a:t>
            </a:r>
            <a:r>
              <a:rPr lang="en-US" dirty="0"/>
              <a:t> or </a:t>
            </a:r>
            <a:r>
              <a:rPr lang="en-US" b="1" dirty="0"/>
              <a:t>misuse </a:t>
            </a:r>
            <a:r>
              <a:rPr lang="en-US" dirty="0"/>
              <a:t>of information about private individuals. </a:t>
            </a:r>
            <a:endParaRPr lang="en-US" dirty="0" smtClean="0"/>
          </a:p>
          <a:p>
            <a:pPr algn="just"/>
            <a:r>
              <a:rPr lang="en-US" dirty="0" smtClean="0"/>
              <a:t>Over </a:t>
            </a:r>
            <a:r>
              <a:rPr lang="en-US" dirty="0"/>
              <a:t>80 countries and independent territories, including nearly every country in Europe and many in Latin America and the Caribbean, Asia, and Africa, have now adopted comprehensive data protection </a:t>
            </a:r>
            <a:r>
              <a:rPr lang="en-US" dirty="0" smtClean="0"/>
              <a:t>laws.</a:t>
            </a:r>
            <a:endParaRPr lang="en-US" baseline="30000" dirty="0"/>
          </a:p>
          <a:p>
            <a:pPr algn="just"/>
            <a:r>
              <a:rPr lang="en-US" dirty="0" smtClean="0"/>
              <a:t>The </a:t>
            </a:r>
            <a:r>
              <a:rPr lang="en-US" dirty="0"/>
              <a:t>European Union has the General Data Protection </a:t>
            </a:r>
            <a:r>
              <a:rPr lang="en-US" dirty="0" smtClean="0"/>
              <a:t>Regulation, </a:t>
            </a:r>
            <a:r>
              <a:rPr lang="en-US" dirty="0"/>
              <a:t>in force since May 25, 2018.</a:t>
            </a:r>
          </a:p>
        </p:txBody>
      </p:sp>
    </p:spTree>
    <p:extLst>
      <p:ext uri="{BB962C8B-B14F-4D97-AF65-F5344CB8AC3E}">
        <p14:creationId xmlns:p14="http://schemas.microsoft.com/office/powerpoint/2010/main" val="199821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Protection Laws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These laws are based on Fair Information Practice that was first developed in the United States in the </a:t>
            </a:r>
            <a:r>
              <a:rPr lang="en-US" dirty="0" smtClean="0"/>
              <a:t>1970s. The </a:t>
            </a:r>
            <a:r>
              <a:rPr lang="en-US" dirty="0"/>
              <a:t>basic principles of data protection are: </a:t>
            </a:r>
            <a:endParaRPr lang="en-US" dirty="0" smtClean="0"/>
          </a:p>
          <a:p>
            <a:pPr lvl="1" algn="just"/>
            <a:r>
              <a:rPr lang="en-US" dirty="0" smtClean="0"/>
              <a:t>For </a:t>
            </a:r>
            <a:r>
              <a:rPr lang="en-US" dirty="0"/>
              <a:t>all data collected there should be a stated </a:t>
            </a:r>
            <a:r>
              <a:rPr lang="en-US" dirty="0" smtClean="0"/>
              <a:t>purpose.</a:t>
            </a:r>
          </a:p>
          <a:p>
            <a:pPr lvl="1" algn="just"/>
            <a:r>
              <a:rPr lang="en-US" dirty="0" smtClean="0"/>
              <a:t>Information </a:t>
            </a:r>
            <a:r>
              <a:rPr lang="en-US" dirty="0"/>
              <a:t>collected by an individual cannot be disclosed to other organizations or individuals unless specifically authorized by law or by consent of the </a:t>
            </a:r>
            <a:r>
              <a:rPr lang="en-US" dirty="0" smtClean="0"/>
              <a:t>individual</a:t>
            </a:r>
          </a:p>
          <a:p>
            <a:pPr lvl="1" algn="just"/>
            <a:r>
              <a:rPr lang="en-US" dirty="0" smtClean="0"/>
              <a:t>Records </a:t>
            </a:r>
            <a:r>
              <a:rPr lang="en-US" dirty="0"/>
              <a:t>kept on an individual should be accurate and up to </a:t>
            </a:r>
            <a:r>
              <a:rPr lang="en-US" dirty="0" smtClean="0"/>
              <a:t>date</a:t>
            </a:r>
          </a:p>
          <a:p>
            <a:pPr lvl="1" algn="just"/>
            <a:r>
              <a:rPr lang="en-US" dirty="0" smtClean="0"/>
              <a:t>There </a:t>
            </a:r>
            <a:r>
              <a:rPr lang="en-US" dirty="0"/>
              <a:t>should be mechanisms for individuals to review data about them, to ensure accuracy. This may include periodic </a:t>
            </a:r>
            <a:r>
              <a:rPr lang="en-US" dirty="0" smtClean="0"/>
              <a:t>reporting</a:t>
            </a:r>
          </a:p>
          <a:p>
            <a:pPr lvl="1" algn="just"/>
            <a:r>
              <a:rPr lang="en-US" dirty="0" smtClean="0"/>
              <a:t>Data </a:t>
            </a:r>
            <a:r>
              <a:rPr lang="en-US" dirty="0"/>
              <a:t>should be deleted when it is no longer needed for the stated </a:t>
            </a:r>
            <a:r>
              <a:rPr lang="en-US" dirty="0" smtClean="0"/>
              <a:t>purpose</a:t>
            </a:r>
          </a:p>
          <a:p>
            <a:pPr lvl="1" algn="just"/>
            <a:r>
              <a:rPr lang="en-US" dirty="0" smtClean="0"/>
              <a:t>Transmission </a:t>
            </a:r>
            <a:r>
              <a:rPr lang="en-US" dirty="0"/>
              <a:t>of personal information to locations where "equivalent" personal data protection cannot be assured is </a:t>
            </a:r>
            <a:r>
              <a:rPr lang="en-US" dirty="0" smtClean="0"/>
              <a:t>prohibited</a:t>
            </a:r>
          </a:p>
          <a:p>
            <a:pPr lvl="1" algn="just"/>
            <a:r>
              <a:rPr lang="en-US" dirty="0" smtClean="0"/>
              <a:t>Some </a:t>
            </a:r>
            <a:r>
              <a:rPr lang="en-US" dirty="0"/>
              <a:t>data is too sensitive to be collected, unless there are extreme circumstances (</a:t>
            </a:r>
            <a:r>
              <a:rPr lang="en-US" dirty="0" smtClean="0"/>
              <a:t>e.g. religion</a:t>
            </a:r>
            <a:r>
              <a:rPr lang="en-US" dirty="0"/>
              <a:t>)</a:t>
            </a:r>
          </a:p>
          <a:p>
            <a:pPr algn="just"/>
            <a:endParaRPr lang="en-US" dirty="0"/>
          </a:p>
        </p:txBody>
      </p:sp>
    </p:spTree>
    <p:extLst>
      <p:ext uri="{BB962C8B-B14F-4D97-AF65-F5344CB8AC3E}">
        <p14:creationId xmlns:p14="http://schemas.microsoft.com/office/powerpoint/2010/main" val="195046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Protection in Pakistan</a:t>
            </a:r>
            <a:endParaRPr lang="en-US" b="1"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sz="3600" b="1" dirty="0" smtClean="0"/>
              <a:t>“PERSONAL </a:t>
            </a:r>
            <a:r>
              <a:rPr lang="en-US" sz="3600" b="1" dirty="0"/>
              <a:t>DATA PROTECTION </a:t>
            </a:r>
            <a:r>
              <a:rPr lang="en-US" sz="3600" b="1" dirty="0" smtClean="0"/>
              <a:t>BILL </a:t>
            </a:r>
          </a:p>
          <a:p>
            <a:pPr marL="0" indent="0" algn="ctr">
              <a:buNone/>
            </a:pPr>
            <a:r>
              <a:rPr lang="en-US" sz="3600" b="1" dirty="0" smtClean="0"/>
              <a:t>2018”</a:t>
            </a:r>
            <a:endParaRPr lang="en-US" sz="3600" b="1" dirty="0"/>
          </a:p>
          <a:p>
            <a:pPr marL="0" indent="0" algn="ctr">
              <a:buNone/>
            </a:pPr>
            <a:endParaRPr lang="en-US" dirty="0"/>
          </a:p>
        </p:txBody>
      </p:sp>
    </p:spTree>
    <p:extLst>
      <p:ext uri="{BB962C8B-B14F-4D97-AF65-F5344CB8AC3E}">
        <p14:creationId xmlns:p14="http://schemas.microsoft.com/office/powerpoint/2010/main" val="41862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3600" b="1" dirty="0" smtClean="0"/>
              <a:t/>
            </a:r>
            <a:br>
              <a:rPr lang="en-US" sz="3600" b="1" dirty="0" smtClean="0"/>
            </a:br>
            <a:r>
              <a:rPr lang="en-US" sz="3600" b="1" dirty="0" smtClean="0"/>
              <a:t>PERSONAL </a:t>
            </a:r>
            <a:r>
              <a:rPr lang="en-US" sz="3600" b="1" dirty="0"/>
              <a:t>DATA PROTECTION </a:t>
            </a:r>
            <a:r>
              <a:rPr lang="en-US" sz="3600" b="1" dirty="0" smtClean="0"/>
              <a:t>BILL 2018</a:t>
            </a:r>
            <a:r>
              <a:rPr lang="en-US" sz="3600" b="1" dirty="0"/>
              <a:t/>
            </a:r>
            <a:br>
              <a:rPr lang="en-US" sz="3600" b="1" dirty="0"/>
            </a:br>
            <a:endParaRPr lang="en-US" sz="3600" dirty="0"/>
          </a:p>
        </p:txBody>
      </p:sp>
      <p:sp>
        <p:nvSpPr>
          <p:cNvPr id="3" name="Content Placeholder 2"/>
          <p:cNvSpPr>
            <a:spLocks noGrp="1"/>
          </p:cNvSpPr>
          <p:nvPr>
            <p:ph idx="1"/>
          </p:nvPr>
        </p:nvSpPr>
        <p:spPr/>
        <p:txBody>
          <a:bodyPr>
            <a:normAutofit fontScale="85000" lnSpcReduction="20000"/>
          </a:bodyPr>
          <a:lstStyle/>
          <a:p>
            <a:pPr algn="just"/>
            <a:r>
              <a:rPr lang="en-US" dirty="0"/>
              <a:t>A new Personal Data Protection Bill 2018 Draft (the “Bill”) has been proposed by the Ministry of Information Technology and Telecommunication (“MOITT”) of Pakistan. </a:t>
            </a:r>
            <a:endParaRPr lang="en-US" dirty="0" smtClean="0"/>
          </a:p>
          <a:p>
            <a:pPr algn="just"/>
            <a:r>
              <a:rPr lang="en-US" dirty="0" smtClean="0"/>
              <a:t>With </a:t>
            </a:r>
            <a:r>
              <a:rPr lang="en-US" dirty="0"/>
              <a:t>this Bill, Pakistan may soon join the wave of new data protection laws that have been drafted or passed since Europe’s General Data Protection Regulation (GDPR). </a:t>
            </a:r>
            <a:endParaRPr lang="en-US" dirty="0" smtClean="0"/>
          </a:p>
          <a:p>
            <a:pPr algn="just"/>
            <a:r>
              <a:rPr lang="en-US" dirty="0" smtClean="0"/>
              <a:t>If </a:t>
            </a:r>
            <a:r>
              <a:rPr lang="en-US" dirty="0"/>
              <a:t>passed, the Bill will give organizations one to two years from its promulgation date to prepare for compliance depending on the choice of the Federal Government. </a:t>
            </a:r>
          </a:p>
        </p:txBody>
      </p:sp>
    </p:spTree>
    <p:extLst>
      <p:ext uri="{BB962C8B-B14F-4D97-AF65-F5344CB8AC3E}">
        <p14:creationId xmlns:p14="http://schemas.microsoft.com/office/powerpoint/2010/main" val="411987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smtClean="0"/>
              <a:t/>
            </a:r>
            <a:br>
              <a:rPr lang="en-US" sz="3600" b="1" smtClean="0"/>
            </a:br>
            <a:r>
              <a:rPr lang="en-US" sz="3600" b="1" smtClean="0"/>
              <a:t>PERSONAL </a:t>
            </a:r>
            <a:r>
              <a:rPr lang="en-US" sz="3600" b="1" dirty="0"/>
              <a:t>DATA PROTECTION BILL 2018</a:t>
            </a:r>
            <a:br>
              <a:rPr lang="en-US" sz="3600" b="1" dirty="0"/>
            </a:br>
            <a:endParaRPr lang="en-US" sz="3600" dirty="0"/>
          </a:p>
        </p:txBody>
      </p:sp>
      <p:sp>
        <p:nvSpPr>
          <p:cNvPr id="3" name="Content Placeholder 2"/>
          <p:cNvSpPr>
            <a:spLocks noGrp="1"/>
          </p:cNvSpPr>
          <p:nvPr>
            <p:ph idx="1"/>
          </p:nvPr>
        </p:nvSpPr>
        <p:spPr/>
        <p:txBody>
          <a:bodyPr>
            <a:normAutofit fontScale="92500" lnSpcReduction="20000"/>
          </a:bodyPr>
          <a:lstStyle/>
          <a:p>
            <a:pPr algn="just"/>
            <a:r>
              <a:rPr lang="en-US" dirty="0"/>
              <a:t>A new enforcement body, the National Commission for Personal Data Protection (NCPDP), will be established under the </a:t>
            </a:r>
            <a:r>
              <a:rPr lang="en-US" dirty="0" smtClean="0"/>
              <a:t>Bill.</a:t>
            </a:r>
          </a:p>
          <a:p>
            <a:pPr algn="just"/>
            <a:r>
              <a:rPr lang="en-US" dirty="0" smtClean="0"/>
              <a:t>NCPDP </a:t>
            </a:r>
            <a:r>
              <a:rPr lang="en-US" dirty="0"/>
              <a:t>will receive and decide complaints from individuals, as well as engage, support, guide, facilitate, train and persuade data controllers, data processors to ensure protection of personal data.</a:t>
            </a:r>
          </a:p>
          <a:p>
            <a:pPr algn="just"/>
            <a:r>
              <a:rPr lang="en-US" dirty="0"/>
              <a:t>The current draft of the Bill has 25 pages with requirements and individual rights similar to the GDPR.</a:t>
            </a:r>
          </a:p>
          <a:p>
            <a:pPr algn="just"/>
            <a:endParaRPr lang="en-US" dirty="0"/>
          </a:p>
        </p:txBody>
      </p:sp>
    </p:spTree>
    <p:extLst>
      <p:ext uri="{BB962C8B-B14F-4D97-AF65-F5344CB8AC3E}">
        <p14:creationId xmlns:p14="http://schemas.microsoft.com/office/powerpoint/2010/main" val="422168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Defamation</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a:t>Defamation is a legal term that refers to any statement made by a person, whether verbal or printed, that causes harm to another person’s reputation or character. </a:t>
            </a:r>
            <a:endParaRPr lang="en-US" dirty="0" smtClean="0"/>
          </a:p>
          <a:p>
            <a:pPr algn="just"/>
            <a:r>
              <a:rPr lang="en-US" dirty="0" smtClean="0"/>
              <a:t>A </a:t>
            </a:r>
            <a:r>
              <a:rPr lang="en-US" dirty="0"/>
              <a:t>defamatory statement made in writing, or “published,” it is considered “libel,” a defamatory statement that is spoken is considered “slander</a:t>
            </a:r>
            <a:r>
              <a:rPr lang="en-US" dirty="0" smtClean="0"/>
              <a:t>.”</a:t>
            </a:r>
          </a:p>
          <a:p>
            <a:pPr algn="just"/>
            <a:r>
              <a:rPr lang="en-US" dirty="0" smtClean="0"/>
              <a:t>Defamation </a:t>
            </a:r>
            <a:r>
              <a:rPr lang="en-US" dirty="0"/>
              <a:t>is not considered a criminal act, but a civil wrong. </a:t>
            </a:r>
            <a:endParaRPr lang="en-US" dirty="0" smtClean="0"/>
          </a:p>
          <a:p>
            <a:pPr algn="just"/>
            <a:r>
              <a:rPr lang="en-US" dirty="0" smtClean="0"/>
              <a:t>As </a:t>
            </a:r>
            <a:r>
              <a:rPr lang="en-US" dirty="0"/>
              <a:t>the Constitution of </a:t>
            </a:r>
            <a:r>
              <a:rPr lang="en-US" dirty="0" smtClean="0"/>
              <a:t>the majority of countries promise their </a:t>
            </a:r>
            <a:r>
              <a:rPr lang="en-US" dirty="0"/>
              <a:t>citizens freedom of speech, there is often a fine line between exercising that right and making defamatory statements that harm another person.</a:t>
            </a:r>
          </a:p>
        </p:txBody>
      </p:sp>
    </p:spTree>
    <p:extLst>
      <p:ext uri="{BB962C8B-B14F-4D97-AF65-F5344CB8AC3E}">
        <p14:creationId xmlns:p14="http://schemas.microsoft.com/office/powerpoint/2010/main" val="2002035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Defamation and the Law</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According to Article 17 of the United Nations International Covenant on Civil and Political Rights, no person may be subjected to unlawful interference with his family, home, privacy, honor, or reputation. </a:t>
            </a:r>
            <a:endParaRPr lang="en-US" dirty="0" smtClean="0"/>
          </a:p>
          <a:p>
            <a:pPr algn="just"/>
            <a:r>
              <a:rPr lang="en-US" dirty="0" smtClean="0"/>
              <a:t>It </a:t>
            </a:r>
            <a:r>
              <a:rPr lang="en-US" dirty="0"/>
              <a:t>also specifies that every person has the right to be protected against such interference. </a:t>
            </a:r>
            <a:endParaRPr lang="en-US" dirty="0" smtClean="0"/>
          </a:p>
          <a:p>
            <a:pPr algn="just"/>
            <a:r>
              <a:rPr lang="en-US" dirty="0" smtClean="0"/>
              <a:t>While </a:t>
            </a:r>
            <a:r>
              <a:rPr lang="en-US" dirty="0"/>
              <a:t>defamation of character is not considered a criminal act in the United States, a person accused of making defamatory statements can be sued in civil court for monetary damages. </a:t>
            </a:r>
            <a:endParaRPr lang="en-US" dirty="0" smtClean="0"/>
          </a:p>
          <a:p>
            <a:pPr algn="just"/>
            <a:r>
              <a:rPr lang="en-US" dirty="0" smtClean="0"/>
              <a:t>They </a:t>
            </a:r>
            <a:r>
              <a:rPr lang="en-US" dirty="0"/>
              <a:t>may also be forced to retract the statements made, especially if they were published in a public forum, such as a newspaper or </a:t>
            </a:r>
            <a:r>
              <a:rPr lang="en-US" dirty="0" smtClean="0"/>
              <a:t>online.</a:t>
            </a:r>
            <a:endParaRPr lang="en-US" dirty="0"/>
          </a:p>
        </p:txBody>
      </p:sp>
    </p:spTree>
    <p:extLst>
      <p:ext uri="{BB962C8B-B14F-4D97-AF65-F5344CB8AC3E}">
        <p14:creationId xmlns:p14="http://schemas.microsoft.com/office/powerpoint/2010/main" val="412266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 Defamation Lawsuit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Defamation laws differ for various </a:t>
            </a:r>
            <a:r>
              <a:rPr lang="en-US" dirty="0" smtClean="0"/>
              <a:t>countries, </a:t>
            </a:r>
            <a:r>
              <a:rPr lang="en-US" dirty="0"/>
              <a:t>but commonly, there are accepted standards that are </a:t>
            </a:r>
            <a:r>
              <a:rPr lang="en-US" dirty="0" smtClean="0"/>
              <a:t>universal. </a:t>
            </a:r>
          </a:p>
          <a:p>
            <a:pPr algn="just"/>
            <a:r>
              <a:rPr lang="en-US" dirty="0" smtClean="0"/>
              <a:t>When </a:t>
            </a:r>
            <a:r>
              <a:rPr lang="en-US" dirty="0"/>
              <a:t>a person believes he has been a victim of libel or slander, filing a civil lawsuit may help him obtain a court order for the defendant to withdraw the defamatory remarks, and perhaps to issue a public apology. </a:t>
            </a:r>
            <a:endParaRPr lang="en-US" dirty="0" smtClean="0"/>
          </a:p>
          <a:p>
            <a:pPr algn="just"/>
            <a:r>
              <a:rPr lang="en-US" dirty="0" smtClean="0"/>
              <a:t>If </a:t>
            </a:r>
            <a:r>
              <a:rPr lang="en-US" dirty="0"/>
              <a:t>the victim proves his defamation case, he may be awarded monetary damages for his pain and suffering, as well as any monetary losses he may have suffered as a result of the libel or slander.</a:t>
            </a:r>
          </a:p>
        </p:txBody>
      </p:sp>
    </p:spTree>
    <p:extLst>
      <p:ext uri="{BB962C8B-B14F-4D97-AF65-F5344CB8AC3E}">
        <p14:creationId xmlns:p14="http://schemas.microsoft.com/office/powerpoint/2010/main" val="1385382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Defamation Lawsuit</a:t>
            </a:r>
            <a:endParaRPr lang="en-US" dirty="0"/>
          </a:p>
        </p:txBody>
      </p:sp>
      <p:sp>
        <p:nvSpPr>
          <p:cNvPr id="3" name="Content Placeholder 2"/>
          <p:cNvSpPr>
            <a:spLocks noGrp="1"/>
          </p:cNvSpPr>
          <p:nvPr>
            <p:ph idx="1"/>
          </p:nvPr>
        </p:nvSpPr>
        <p:spPr/>
        <p:txBody>
          <a:bodyPr>
            <a:normAutofit fontScale="92500"/>
          </a:bodyPr>
          <a:lstStyle/>
          <a:p>
            <a:pPr algn="just"/>
            <a:r>
              <a:rPr lang="en-US" dirty="0"/>
              <a:t>Required elements of a defamation lawsuit </a:t>
            </a:r>
            <a:r>
              <a:rPr lang="en-US" dirty="0" smtClean="0"/>
              <a:t>include:</a:t>
            </a:r>
          </a:p>
          <a:p>
            <a:pPr lvl="1" algn="just"/>
            <a:r>
              <a:rPr lang="en-US" dirty="0" smtClean="0"/>
              <a:t>A </a:t>
            </a:r>
            <a:r>
              <a:rPr lang="en-US" dirty="0"/>
              <a:t>defamatory statement was </a:t>
            </a:r>
            <a:r>
              <a:rPr lang="en-US" dirty="0" smtClean="0"/>
              <a:t>made.</a:t>
            </a:r>
          </a:p>
          <a:p>
            <a:pPr lvl="1" algn="just"/>
            <a:r>
              <a:rPr lang="en-US" dirty="0" smtClean="0"/>
              <a:t>The </a:t>
            </a:r>
            <a:r>
              <a:rPr lang="en-US" dirty="0"/>
              <a:t>statement made was published in some fashion, meaning it was told to others either verbally or in writing.</a:t>
            </a:r>
          </a:p>
          <a:p>
            <a:pPr lvl="1" algn="just"/>
            <a:r>
              <a:rPr lang="en-US" dirty="0"/>
              <a:t>The statement was not true, and the person who published the statement knew that it was not true.</a:t>
            </a:r>
          </a:p>
          <a:p>
            <a:pPr lvl="1" algn="just"/>
            <a:r>
              <a:rPr lang="en-US" dirty="0"/>
              <a:t>The statement caused the victim harm or injury, emotionally or financially.</a:t>
            </a:r>
          </a:p>
          <a:p>
            <a:pPr algn="just"/>
            <a:endParaRPr lang="en-US" dirty="0"/>
          </a:p>
        </p:txBody>
      </p:sp>
    </p:spTree>
    <p:extLst>
      <p:ext uri="{BB962C8B-B14F-4D97-AF65-F5344CB8AC3E}">
        <p14:creationId xmlns:p14="http://schemas.microsoft.com/office/powerpoint/2010/main" val="3569590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Injury </a:t>
            </a:r>
            <a:r>
              <a:rPr lang="en-US" b="1" dirty="0"/>
              <a:t>Caused by a Defamatory Statement</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dirty="0"/>
              <a:t>Statement must have directly caused harm or injury to the victim. Defamation can cause two main types of injury:</a:t>
            </a:r>
          </a:p>
          <a:p>
            <a:pPr lvl="1" algn="just"/>
            <a:r>
              <a:rPr lang="en-US" b="1" dirty="0"/>
              <a:t>Harm to reputation</a:t>
            </a:r>
            <a:r>
              <a:rPr lang="en-US" dirty="0"/>
              <a:t> – the loss of a job, loss of customers, causing the victim to become a social outcast.</a:t>
            </a:r>
          </a:p>
          <a:p>
            <a:pPr lvl="1" algn="just"/>
            <a:r>
              <a:rPr lang="en-US" b="1" dirty="0"/>
              <a:t>Financial harm</a:t>
            </a:r>
            <a:r>
              <a:rPr lang="en-US" dirty="0"/>
              <a:t> – the victim, whether personally or as a business owner, experiences loss of business or money, or incurs expenses in the attempt to repair his reputation.</a:t>
            </a:r>
          </a:p>
          <a:p>
            <a:pPr algn="just"/>
            <a:endParaRPr lang="en-US" dirty="0"/>
          </a:p>
        </p:txBody>
      </p:sp>
    </p:spTree>
    <p:extLst>
      <p:ext uri="{BB962C8B-B14F-4D97-AF65-F5344CB8AC3E}">
        <p14:creationId xmlns:p14="http://schemas.microsoft.com/office/powerpoint/2010/main" val="61526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t>Introduction</a:t>
            </a:r>
          </a:p>
          <a:p>
            <a:r>
              <a:rPr lang="en-US" dirty="0" smtClean="0"/>
              <a:t>Data protection</a:t>
            </a:r>
          </a:p>
          <a:p>
            <a:r>
              <a:rPr lang="en-US" dirty="0" smtClean="0"/>
              <a:t>Data protection laws</a:t>
            </a:r>
          </a:p>
          <a:p>
            <a:r>
              <a:rPr lang="en-US" dirty="0"/>
              <a:t>D</a:t>
            </a:r>
            <a:r>
              <a:rPr lang="en-US" dirty="0" smtClean="0"/>
              <a:t>efamation</a:t>
            </a:r>
            <a:endParaRPr lang="en-US" dirty="0"/>
          </a:p>
        </p:txBody>
      </p:sp>
    </p:spTree>
    <p:extLst>
      <p:ext uri="{BB962C8B-B14F-4D97-AF65-F5344CB8AC3E}">
        <p14:creationId xmlns:p14="http://schemas.microsoft.com/office/powerpoint/2010/main" val="1641471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Defenses </a:t>
            </a:r>
            <a:r>
              <a:rPr lang="en-US" b="1" dirty="0"/>
              <a:t>to a Claim of Defamation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When a person is accused of defamation, the law looks at many factors. Some common defenses to a claim of defamation may include:</a:t>
            </a:r>
          </a:p>
          <a:p>
            <a:pPr lvl="1" algn="just"/>
            <a:r>
              <a:rPr lang="en-US" b="1" dirty="0"/>
              <a:t>Statements made in good faith</a:t>
            </a:r>
            <a:r>
              <a:rPr lang="en-US" dirty="0"/>
              <a:t> – the person who made the statements reasonably believed that the statements were true.</a:t>
            </a:r>
          </a:p>
          <a:p>
            <a:pPr lvl="1" algn="just"/>
            <a:r>
              <a:rPr lang="en-US" b="1" dirty="0"/>
              <a:t>Opinion</a:t>
            </a:r>
            <a:r>
              <a:rPr lang="en-US" dirty="0"/>
              <a:t> – because opinions are considered subjective, and not necessarily false, they are not considered defamatory.</a:t>
            </a:r>
          </a:p>
          <a:p>
            <a:pPr lvl="1" algn="just"/>
            <a:r>
              <a:rPr lang="en-US" b="1" dirty="0"/>
              <a:t>Verbal </a:t>
            </a:r>
            <a:r>
              <a:rPr lang="en-US" b="1" dirty="0" smtClean="0"/>
              <a:t>abuse</a:t>
            </a:r>
            <a:r>
              <a:rPr lang="en-US" dirty="0" smtClean="0"/>
              <a:t>– </a:t>
            </a:r>
            <a:r>
              <a:rPr lang="en-US" dirty="0"/>
              <a:t>if a statement made is not to be taken literally or believed, such as name-calling in anger, it is not considered defamatory.</a:t>
            </a:r>
          </a:p>
          <a:p>
            <a:pPr lvl="1" algn="just"/>
            <a:r>
              <a:rPr lang="en-US" b="1" dirty="0"/>
              <a:t>Unbelieved</a:t>
            </a:r>
            <a:r>
              <a:rPr lang="en-US" dirty="0"/>
              <a:t> </a:t>
            </a:r>
            <a:r>
              <a:rPr lang="en-US" b="1" dirty="0"/>
              <a:t>statement</a:t>
            </a:r>
            <a:r>
              <a:rPr lang="en-US" dirty="0"/>
              <a:t> – if the person hearing the defamatory statement does not believe it, or does not take an interest in it, the statement is considered not to have harmed the victim’s reputation in any way.</a:t>
            </a:r>
          </a:p>
          <a:p>
            <a:pPr algn="just"/>
            <a:endParaRPr lang="en-US" dirty="0"/>
          </a:p>
        </p:txBody>
      </p:sp>
    </p:spTree>
    <p:extLst>
      <p:ext uri="{BB962C8B-B14F-4D97-AF65-F5344CB8AC3E}">
        <p14:creationId xmlns:p14="http://schemas.microsoft.com/office/powerpoint/2010/main" val="344138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Internet </a:t>
            </a:r>
            <a:r>
              <a:rPr lang="en-US" b="1" dirty="0"/>
              <a:t>Defamation and Social Media</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With the expansion of social media and the public’s heavy reliance on the Internet, the opportunity for publishing defamatory statements, or </a:t>
            </a:r>
            <a:r>
              <a:rPr lang="en-US" i="1" dirty="0"/>
              <a:t>internet defamation</a:t>
            </a:r>
            <a:r>
              <a:rPr lang="en-US" dirty="0"/>
              <a:t>, has grown immensely. </a:t>
            </a:r>
            <a:endParaRPr lang="en-US" dirty="0" smtClean="0"/>
          </a:p>
          <a:p>
            <a:pPr algn="just"/>
            <a:r>
              <a:rPr lang="en-US" dirty="0" smtClean="0"/>
              <a:t>With </a:t>
            </a:r>
            <a:r>
              <a:rPr lang="en-US" dirty="0"/>
              <a:t>outlets such as Facebook and Twitter, people can </a:t>
            </a:r>
            <a:r>
              <a:rPr lang="en-US" b="1" dirty="0" smtClean="0"/>
              <a:t>instantly</a:t>
            </a:r>
            <a:r>
              <a:rPr lang="en-US" dirty="0" smtClean="0"/>
              <a:t> </a:t>
            </a:r>
            <a:r>
              <a:rPr lang="en-US" dirty="0"/>
              <a:t>publish statements that reach thousands of people. </a:t>
            </a:r>
            <a:endParaRPr lang="en-US" dirty="0" smtClean="0"/>
          </a:p>
          <a:p>
            <a:pPr algn="just"/>
            <a:r>
              <a:rPr lang="en-US" dirty="0" smtClean="0"/>
              <a:t>For </a:t>
            </a:r>
            <a:r>
              <a:rPr lang="en-US" dirty="0"/>
              <a:t>this reason, the laws concerning defamation apply to statements made online, where private individuals or the public as a whole can view them. </a:t>
            </a:r>
            <a:endParaRPr lang="en-US" dirty="0" smtClean="0"/>
          </a:p>
          <a:p>
            <a:pPr algn="just"/>
            <a:r>
              <a:rPr lang="en-US" dirty="0" smtClean="0"/>
              <a:t>Other </a:t>
            </a:r>
            <a:r>
              <a:rPr lang="en-US" dirty="0"/>
              <a:t>common outlets for internet defamation include private and public blogs. </a:t>
            </a:r>
            <a:endParaRPr lang="en-US" dirty="0" smtClean="0"/>
          </a:p>
          <a:p>
            <a:pPr algn="just"/>
            <a:r>
              <a:rPr lang="en-US" dirty="0" smtClean="0"/>
              <a:t>Defamation </a:t>
            </a:r>
            <a:r>
              <a:rPr lang="en-US" dirty="0"/>
              <a:t>in social medial and on the internet are generally easy to track, making it important that people carefully consider what they post concerning other people.</a:t>
            </a:r>
          </a:p>
        </p:txBody>
      </p:sp>
    </p:spTree>
    <p:extLst>
      <p:ext uri="{BB962C8B-B14F-4D97-AF65-F5344CB8AC3E}">
        <p14:creationId xmlns:p14="http://schemas.microsoft.com/office/powerpoint/2010/main" val="379571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t>There are a number of issues  and concerns for the protection of individual privacy and integrity arising out of the use of computer and computer networks.</a:t>
            </a:r>
          </a:p>
          <a:p>
            <a:pPr algn="just"/>
            <a:r>
              <a:rPr lang="en-US" dirty="0"/>
              <a:t>In just a few years, </a:t>
            </a:r>
            <a:r>
              <a:rPr lang="en-US" dirty="0" smtClean="0"/>
              <a:t>privacy and data </a:t>
            </a:r>
            <a:r>
              <a:rPr lang="en-US" dirty="0"/>
              <a:t>protection has become one of the most important topics in the information society for businesses, governments and consumers. </a:t>
            </a:r>
            <a:endParaRPr lang="en-US" dirty="0" smtClean="0"/>
          </a:p>
          <a:p>
            <a:pPr algn="just"/>
            <a:r>
              <a:rPr lang="en-US" dirty="0" smtClean="0"/>
              <a:t>In </a:t>
            </a:r>
            <a:r>
              <a:rPr lang="en-US" dirty="0"/>
              <a:t>a society where </a:t>
            </a:r>
            <a:r>
              <a:rPr lang="en-US" dirty="0" smtClean="0"/>
              <a:t>social </a:t>
            </a:r>
            <a:r>
              <a:rPr lang="en-US" dirty="0"/>
              <a:t>networks such as Facebook, Twitter, LinkedIn, </a:t>
            </a:r>
            <a:r>
              <a:rPr lang="en-US" dirty="0" smtClean="0"/>
              <a:t>YouTube are </a:t>
            </a:r>
            <a:r>
              <a:rPr lang="en-US" dirty="0"/>
              <a:t>becoming </a:t>
            </a:r>
            <a:r>
              <a:rPr lang="en-US" b="1" dirty="0"/>
              <a:t>ubiquitous</a:t>
            </a:r>
            <a:r>
              <a:rPr lang="en-US" dirty="0"/>
              <a:t>, the right of every person to their privacy is being significantly challenged, so </a:t>
            </a:r>
            <a:r>
              <a:rPr lang="en-US" b="1" dirty="0"/>
              <a:t>adequate legal protection</a:t>
            </a:r>
            <a:r>
              <a:rPr lang="en-US" dirty="0"/>
              <a:t> is absolutely necessary.</a:t>
            </a:r>
          </a:p>
        </p:txBody>
      </p:sp>
    </p:spTree>
    <p:extLst>
      <p:ext uri="{BB962C8B-B14F-4D97-AF65-F5344CB8AC3E}">
        <p14:creationId xmlns:p14="http://schemas.microsoft.com/office/powerpoint/2010/main" val="150007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The internet has literally changed the way we interact with everyday life. </a:t>
            </a:r>
            <a:endParaRPr lang="en-US" dirty="0" smtClean="0"/>
          </a:p>
          <a:p>
            <a:pPr algn="just"/>
            <a:r>
              <a:rPr lang="en-US" dirty="0" smtClean="0"/>
              <a:t>Everything </a:t>
            </a:r>
            <a:r>
              <a:rPr lang="en-US" dirty="0"/>
              <a:t>you need can now be accessed in the comfort of your own home, right from the </a:t>
            </a:r>
            <a:r>
              <a:rPr lang="en-US" dirty="0" smtClean="0"/>
              <a:t>computer.</a:t>
            </a:r>
          </a:p>
          <a:p>
            <a:pPr algn="just"/>
            <a:r>
              <a:rPr lang="en-US" dirty="0" smtClean="0"/>
              <a:t>Shopping </a:t>
            </a:r>
            <a:r>
              <a:rPr lang="en-US" dirty="0"/>
              <a:t>for apparel, electronics, and even real estate can all be done comfortably online. </a:t>
            </a:r>
            <a:endParaRPr lang="en-US" dirty="0" smtClean="0"/>
          </a:p>
          <a:p>
            <a:pPr algn="just"/>
            <a:r>
              <a:rPr lang="en-US" dirty="0" smtClean="0"/>
              <a:t>Why </a:t>
            </a:r>
            <a:r>
              <a:rPr lang="en-US" dirty="0"/>
              <a:t>waste precious gas money on a trip to a retail store when you can download your favorite songs, movies and games from the internet? </a:t>
            </a:r>
            <a:endParaRPr lang="en-US" dirty="0" smtClean="0"/>
          </a:p>
          <a:p>
            <a:pPr algn="just"/>
            <a:r>
              <a:rPr lang="en-US" dirty="0" smtClean="0"/>
              <a:t>Check </a:t>
            </a:r>
            <a:r>
              <a:rPr lang="en-US" dirty="0"/>
              <a:t>the balance of your bank account at any time of day or remotely access client data and finish all of your work at home. </a:t>
            </a:r>
            <a:endParaRPr lang="en-US" dirty="0" smtClean="0"/>
          </a:p>
          <a:p>
            <a:pPr algn="just"/>
            <a:r>
              <a:rPr lang="en-US" dirty="0" smtClean="0"/>
              <a:t>In </a:t>
            </a:r>
            <a:r>
              <a:rPr lang="en-US" dirty="0"/>
              <a:t>fact, there is little you can't do online these days.</a:t>
            </a:r>
          </a:p>
        </p:txBody>
      </p:sp>
    </p:spTree>
    <p:extLst>
      <p:ext uri="{BB962C8B-B14F-4D97-AF65-F5344CB8AC3E}">
        <p14:creationId xmlns:p14="http://schemas.microsoft.com/office/powerpoint/2010/main" val="196370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pPr algn="just"/>
            <a:r>
              <a:rPr lang="en-US" dirty="0"/>
              <a:t>With the convenience of the internet comes many dangers. </a:t>
            </a:r>
            <a:endParaRPr lang="en-US" dirty="0" smtClean="0"/>
          </a:p>
          <a:p>
            <a:pPr algn="just"/>
            <a:r>
              <a:rPr lang="en-US" dirty="0" smtClean="0"/>
              <a:t>Hackers</a:t>
            </a:r>
            <a:r>
              <a:rPr lang="en-US" dirty="0"/>
              <a:t>, con artists and malicious programs all pose a threat to your computer and the information it contains. </a:t>
            </a:r>
            <a:endParaRPr lang="en-US" dirty="0" smtClean="0"/>
          </a:p>
          <a:p>
            <a:pPr algn="just"/>
            <a:r>
              <a:rPr lang="en-US" dirty="0" smtClean="0"/>
              <a:t>Whether </a:t>
            </a:r>
            <a:r>
              <a:rPr lang="en-US" dirty="0"/>
              <a:t>you're conducting business online or merely managing your emails, learning to practice safe computing is a must.</a:t>
            </a:r>
          </a:p>
        </p:txBody>
      </p:sp>
    </p:spTree>
    <p:extLst>
      <p:ext uri="{BB962C8B-B14F-4D97-AF65-F5344CB8AC3E}">
        <p14:creationId xmlns:p14="http://schemas.microsoft.com/office/powerpoint/2010/main" val="122668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Protection</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Data protection is the process of safeguarding important information from </a:t>
            </a:r>
            <a:r>
              <a:rPr lang="en-US" dirty="0" smtClean="0"/>
              <a:t>corruption and loss.</a:t>
            </a:r>
          </a:p>
          <a:p>
            <a:pPr algn="just"/>
            <a:r>
              <a:rPr lang="en-US" dirty="0" smtClean="0"/>
              <a:t>Data protection is the legal </a:t>
            </a:r>
            <a:r>
              <a:rPr lang="en-US" dirty="0"/>
              <a:t>control over access to and use of data stored in computers</a:t>
            </a:r>
            <a:r>
              <a:rPr lang="en-US" dirty="0" smtClean="0"/>
              <a:t>.</a:t>
            </a:r>
          </a:p>
          <a:p>
            <a:pPr algn="just"/>
            <a:r>
              <a:rPr lang="en-US" dirty="0" smtClean="0"/>
              <a:t>It includes laws </a:t>
            </a:r>
            <a:r>
              <a:rPr lang="en-US" dirty="0"/>
              <a:t>and regulations that make it illegal to store or share some types of information about people without their knowledge or </a:t>
            </a:r>
            <a:r>
              <a:rPr lang="en-US" dirty="0" smtClean="0"/>
              <a:t>permission</a:t>
            </a:r>
            <a:endParaRPr lang="en-US" dirty="0"/>
          </a:p>
        </p:txBody>
      </p:sp>
    </p:spTree>
    <p:extLst>
      <p:ext uri="{BB962C8B-B14F-4D97-AF65-F5344CB8AC3E}">
        <p14:creationId xmlns:p14="http://schemas.microsoft.com/office/powerpoint/2010/main" val="278226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Protection</a:t>
            </a:r>
            <a:endParaRPr lang="en-US" dirty="0"/>
          </a:p>
        </p:txBody>
      </p:sp>
      <p:sp>
        <p:nvSpPr>
          <p:cNvPr id="3" name="Content Placeholder 2"/>
          <p:cNvSpPr>
            <a:spLocks noGrp="1"/>
          </p:cNvSpPr>
          <p:nvPr>
            <p:ph idx="1"/>
          </p:nvPr>
        </p:nvSpPr>
        <p:spPr/>
        <p:txBody>
          <a:bodyPr/>
          <a:lstStyle/>
          <a:p>
            <a:pPr algn="just"/>
            <a:r>
              <a:rPr lang="en-US" dirty="0"/>
              <a:t>The challenge of data privacy is to utilize data while protecting an individual's privacy preferences and their personally identifiable </a:t>
            </a:r>
            <a:r>
              <a:rPr lang="en-US" dirty="0" smtClean="0"/>
              <a:t>information.</a:t>
            </a:r>
            <a:endParaRPr lang="en-US" baseline="30000" dirty="0"/>
          </a:p>
          <a:p>
            <a:pPr algn="just"/>
            <a:r>
              <a:rPr lang="en-US" dirty="0" smtClean="0"/>
              <a:t>The </a:t>
            </a:r>
            <a:r>
              <a:rPr lang="en-US" dirty="0"/>
              <a:t>fields of computer security, data security, and information security design and utilize software, hardware, and human resources to address this issue.</a:t>
            </a:r>
          </a:p>
        </p:txBody>
      </p:sp>
    </p:spTree>
    <p:extLst>
      <p:ext uri="{BB962C8B-B14F-4D97-AF65-F5344CB8AC3E}">
        <p14:creationId xmlns:p14="http://schemas.microsoft.com/office/powerpoint/2010/main" val="277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Protection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The ability to control the information one reveals about oneself over the internet, and who can access that information, has become a growing </a:t>
            </a:r>
            <a:r>
              <a:rPr lang="en-US" dirty="0" smtClean="0"/>
              <a:t>concern.</a:t>
            </a:r>
          </a:p>
          <a:p>
            <a:pPr algn="just"/>
            <a:r>
              <a:rPr lang="en-US" dirty="0" smtClean="0"/>
              <a:t>These </a:t>
            </a:r>
            <a:r>
              <a:rPr lang="en-US" dirty="0"/>
              <a:t>concerns include whether email can be stored or read by third parties without consent, or whether third parties can continue to track the websites that someone has visited. </a:t>
            </a:r>
            <a:endParaRPr lang="en-US" dirty="0" smtClean="0"/>
          </a:p>
          <a:p>
            <a:pPr algn="just"/>
            <a:r>
              <a:rPr lang="en-US" dirty="0" smtClean="0"/>
              <a:t>Another </a:t>
            </a:r>
            <a:r>
              <a:rPr lang="en-US" dirty="0"/>
              <a:t>concern is if the websites that are visited can collect, store, and possibly share personally identifiable information about users. </a:t>
            </a:r>
          </a:p>
          <a:p>
            <a:pPr algn="just"/>
            <a:r>
              <a:rPr lang="en-US" dirty="0"/>
              <a:t>The advent of various </a:t>
            </a:r>
            <a:r>
              <a:rPr lang="en-US" b="1" dirty="0"/>
              <a:t>search engines</a:t>
            </a:r>
            <a:r>
              <a:rPr lang="en-US" dirty="0"/>
              <a:t> and the use of </a:t>
            </a:r>
            <a:r>
              <a:rPr lang="en-US" b="1" dirty="0"/>
              <a:t>data mining</a:t>
            </a:r>
            <a:r>
              <a:rPr lang="en-US" dirty="0"/>
              <a:t> created a capability for data about individuals to be collected and combined from a wide variety of sources very easily</a:t>
            </a:r>
            <a:r>
              <a:rPr lang="en-US" dirty="0" smtClean="0"/>
              <a:t>.</a:t>
            </a:r>
            <a:endParaRPr lang="en-US" dirty="0"/>
          </a:p>
        </p:txBody>
      </p:sp>
    </p:spTree>
    <p:extLst>
      <p:ext uri="{BB962C8B-B14F-4D97-AF65-F5344CB8AC3E}">
        <p14:creationId xmlns:p14="http://schemas.microsoft.com/office/powerpoint/2010/main" val="248502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Protection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Email isn't the only internet content with privacy </a:t>
            </a:r>
            <a:r>
              <a:rPr lang="en-US" dirty="0" smtClean="0"/>
              <a:t>concerns.</a:t>
            </a:r>
          </a:p>
          <a:p>
            <a:pPr algn="just"/>
            <a:r>
              <a:rPr lang="en-US" dirty="0" smtClean="0"/>
              <a:t>In </a:t>
            </a:r>
            <a:r>
              <a:rPr lang="en-US" dirty="0"/>
              <a:t>an age where increasing amounts of information are going online, social networking sites pose additional privacy challenges. </a:t>
            </a:r>
            <a:endParaRPr lang="en-US" dirty="0" smtClean="0"/>
          </a:p>
          <a:p>
            <a:pPr algn="just"/>
            <a:r>
              <a:rPr lang="en-US" dirty="0" smtClean="0"/>
              <a:t>People </a:t>
            </a:r>
            <a:r>
              <a:rPr lang="en-US" dirty="0"/>
              <a:t>may be tagged in photos or have valuable information exposed about themselves either by choice or unexpectedly by others. </a:t>
            </a:r>
            <a:endParaRPr lang="en-US" dirty="0" smtClean="0"/>
          </a:p>
          <a:p>
            <a:pPr algn="just"/>
            <a:r>
              <a:rPr lang="en-US" dirty="0" smtClean="0"/>
              <a:t>Caution </a:t>
            </a:r>
            <a:r>
              <a:rPr lang="en-US" dirty="0"/>
              <a:t>should be exercised with what information is being posted, as social networks vary in what they allow users to make private and what remains publicly </a:t>
            </a:r>
            <a:r>
              <a:rPr lang="en-US" dirty="0" smtClean="0"/>
              <a:t>accessible.</a:t>
            </a:r>
            <a:endParaRPr lang="en-US" baseline="30000" dirty="0"/>
          </a:p>
          <a:p>
            <a:pPr algn="just"/>
            <a:r>
              <a:rPr lang="en-US" dirty="0" smtClean="0"/>
              <a:t>Without </a:t>
            </a:r>
            <a:r>
              <a:rPr lang="en-US" dirty="0"/>
              <a:t>strong security settings in place and careful attention to what remains public, a person can be profiled by searching for and collecting disparate pieces of information, worst case leading to cases of </a:t>
            </a:r>
            <a:r>
              <a:rPr lang="en-US" dirty="0" smtClean="0"/>
              <a:t>cyberstalking</a:t>
            </a:r>
            <a:r>
              <a:rPr lang="en-US" baseline="30000" dirty="0"/>
              <a:t> </a:t>
            </a:r>
            <a:r>
              <a:rPr lang="en-US" dirty="0" smtClean="0"/>
              <a:t>or </a:t>
            </a:r>
            <a:r>
              <a:rPr lang="en-US" dirty="0"/>
              <a:t>reputational </a:t>
            </a:r>
            <a:r>
              <a:rPr lang="en-US" dirty="0" smtClean="0"/>
              <a:t>damage</a:t>
            </a:r>
            <a:r>
              <a:rPr lang="en-US" dirty="0"/>
              <a:t>.</a:t>
            </a:r>
          </a:p>
        </p:txBody>
      </p:sp>
    </p:spTree>
    <p:extLst>
      <p:ext uri="{BB962C8B-B14F-4D97-AF65-F5344CB8AC3E}">
        <p14:creationId xmlns:p14="http://schemas.microsoft.com/office/powerpoint/2010/main" val="998467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1596</TotalTime>
  <Words>1804</Words>
  <Application>Microsoft Office PowerPoint</Application>
  <PresentationFormat>On-screen Show (4:3)</PresentationFormat>
  <Paragraphs>106</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Professional Practices</vt:lpstr>
      <vt:lpstr>Contents</vt:lpstr>
      <vt:lpstr>Introduction</vt:lpstr>
      <vt:lpstr>Introduction</vt:lpstr>
      <vt:lpstr>Introduction</vt:lpstr>
      <vt:lpstr>Data Protection</vt:lpstr>
      <vt:lpstr>Data Protection</vt:lpstr>
      <vt:lpstr>Data Protection</vt:lpstr>
      <vt:lpstr>Data Protection</vt:lpstr>
      <vt:lpstr>Data Protection Laws</vt:lpstr>
      <vt:lpstr>Data Protection Laws</vt:lpstr>
      <vt:lpstr>Data Protection in Pakistan</vt:lpstr>
      <vt:lpstr> PERSONAL DATA PROTECTION BILL 2018 </vt:lpstr>
      <vt:lpstr> PERSONAL DATA PROTECTION BILL 2018 </vt:lpstr>
      <vt:lpstr>Defamation</vt:lpstr>
      <vt:lpstr>Defamation and the Law</vt:lpstr>
      <vt:lpstr>Elements of a Defamation Lawsuit</vt:lpstr>
      <vt:lpstr>Elements of a Defamation Lawsuit</vt:lpstr>
      <vt:lpstr> Injury Caused by a Defamatory Statement </vt:lpstr>
      <vt:lpstr> Defenses to a Claim of Defamation </vt:lpstr>
      <vt:lpstr> Internet Defamation and Social Media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IBRAHIM</cp:lastModifiedBy>
  <cp:revision>137</cp:revision>
  <dcterms:created xsi:type="dcterms:W3CDTF">2006-08-16T00:00:00Z</dcterms:created>
  <dcterms:modified xsi:type="dcterms:W3CDTF">2018-12-19T05:20:47Z</dcterms:modified>
</cp:coreProperties>
</file>