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66"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C8E95-16A2-4836-9106-FE4FACEC38E1}" type="doc">
      <dgm:prSet loTypeId="urn:microsoft.com/office/officeart/2005/8/layout/hList3" loCatId="list" qsTypeId="urn:microsoft.com/office/officeart/2005/8/quickstyle/3d2" qsCatId="3D" csTypeId="urn:microsoft.com/office/officeart/2005/8/colors/accent3_2" csCatId="accent3" phldr="1"/>
      <dgm:spPr/>
      <dgm:t>
        <a:bodyPr/>
        <a:lstStyle/>
        <a:p>
          <a:endParaRPr lang="en-US"/>
        </a:p>
      </dgm:t>
    </dgm:pt>
    <dgm:pt modelId="{C2ECE50F-9A29-47E2-8846-D990097E1F67}">
      <dgm:prSet phldrT="[Text]"/>
      <dgm:spPr/>
      <dgm:t>
        <a:bodyPr/>
        <a:lstStyle/>
        <a:p>
          <a:r>
            <a:rPr lang="en-US" dirty="0" smtClean="0"/>
            <a:t>Labor Law</a:t>
          </a:r>
          <a:endParaRPr lang="en-US" dirty="0"/>
        </a:p>
      </dgm:t>
    </dgm:pt>
    <dgm:pt modelId="{DD3B52D3-6C1B-41B3-BF51-6EAD6FB98C6F}" type="parTrans" cxnId="{E01020F8-6E9B-4C37-BA3C-D401B266207F}">
      <dgm:prSet/>
      <dgm:spPr/>
      <dgm:t>
        <a:bodyPr/>
        <a:lstStyle/>
        <a:p>
          <a:endParaRPr lang="en-US"/>
        </a:p>
      </dgm:t>
    </dgm:pt>
    <dgm:pt modelId="{E915E3CF-0350-4504-A990-F506CE5C9BF1}" type="sibTrans" cxnId="{E01020F8-6E9B-4C37-BA3C-D401B266207F}">
      <dgm:prSet/>
      <dgm:spPr/>
      <dgm:t>
        <a:bodyPr/>
        <a:lstStyle/>
        <a:p>
          <a:endParaRPr lang="en-US"/>
        </a:p>
      </dgm:t>
    </dgm:pt>
    <dgm:pt modelId="{7EE7A2C5-13AC-4F15-96D1-0582BC60EA60}">
      <dgm:prSet phldrT="[Text]"/>
      <dgm:spPr/>
      <dgm:t>
        <a:bodyPr/>
        <a:lstStyle/>
        <a:p>
          <a:r>
            <a:rPr lang="en-US" dirty="0" smtClean="0"/>
            <a:t>Collective Labor Law</a:t>
          </a:r>
          <a:endParaRPr lang="en-US" dirty="0"/>
        </a:p>
      </dgm:t>
    </dgm:pt>
    <dgm:pt modelId="{564A14CB-9A43-4153-85A8-37349B7F3108}" type="parTrans" cxnId="{3174FA32-0FA3-46FB-AD88-22CABB65333E}">
      <dgm:prSet/>
      <dgm:spPr/>
      <dgm:t>
        <a:bodyPr/>
        <a:lstStyle/>
        <a:p>
          <a:endParaRPr lang="en-US"/>
        </a:p>
      </dgm:t>
    </dgm:pt>
    <dgm:pt modelId="{707C83D1-EBC0-4A67-B98C-4996414DAB37}" type="sibTrans" cxnId="{3174FA32-0FA3-46FB-AD88-22CABB65333E}">
      <dgm:prSet/>
      <dgm:spPr/>
      <dgm:t>
        <a:bodyPr/>
        <a:lstStyle/>
        <a:p>
          <a:endParaRPr lang="en-US"/>
        </a:p>
      </dgm:t>
    </dgm:pt>
    <dgm:pt modelId="{B8A30A81-0394-4EF0-849B-C8B5C87BA396}">
      <dgm:prSet phldrT="[Text]"/>
      <dgm:spPr/>
      <dgm:t>
        <a:bodyPr/>
        <a:lstStyle/>
        <a:p>
          <a:r>
            <a:rPr lang="en-US" dirty="0" smtClean="0"/>
            <a:t>Individual Labor Law</a:t>
          </a:r>
          <a:endParaRPr lang="en-US" dirty="0"/>
        </a:p>
      </dgm:t>
    </dgm:pt>
    <dgm:pt modelId="{6D55373F-385C-4680-8116-51A21886C568}" type="parTrans" cxnId="{B3750794-007B-4570-BA4B-D2D18CD271B6}">
      <dgm:prSet/>
      <dgm:spPr/>
      <dgm:t>
        <a:bodyPr/>
        <a:lstStyle/>
        <a:p>
          <a:endParaRPr lang="en-US"/>
        </a:p>
      </dgm:t>
    </dgm:pt>
    <dgm:pt modelId="{86C8A473-D21F-48A0-9D31-ED85366BE7A5}" type="sibTrans" cxnId="{B3750794-007B-4570-BA4B-D2D18CD271B6}">
      <dgm:prSet/>
      <dgm:spPr/>
      <dgm:t>
        <a:bodyPr/>
        <a:lstStyle/>
        <a:p>
          <a:endParaRPr lang="en-US"/>
        </a:p>
      </dgm:t>
    </dgm:pt>
    <dgm:pt modelId="{4C2D9FBD-5DC5-4D1E-83AB-C806A0204751}" type="pres">
      <dgm:prSet presAssocID="{0DAC8E95-16A2-4836-9106-FE4FACEC38E1}" presName="composite" presStyleCnt="0">
        <dgm:presLayoutVars>
          <dgm:chMax val="1"/>
          <dgm:dir/>
          <dgm:resizeHandles val="exact"/>
        </dgm:presLayoutVars>
      </dgm:prSet>
      <dgm:spPr/>
      <dgm:t>
        <a:bodyPr/>
        <a:lstStyle/>
        <a:p>
          <a:endParaRPr lang="en-US"/>
        </a:p>
      </dgm:t>
    </dgm:pt>
    <dgm:pt modelId="{2E66DBEA-AED9-4483-9EBF-BE6ECA9EA897}" type="pres">
      <dgm:prSet presAssocID="{C2ECE50F-9A29-47E2-8846-D990097E1F67}" presName="roof" presStyleLbl="dkBgShp" presStyleIdx="0" presStyleCnt="2"/>
      <dgm:spPr/>
      <dgm:t>
        <a:bodyPr/>
        <a:lstStyle/>
        <a:p>
          <a:endParaRPr lang="en-US"/>
        </a:p>
      </dgm:t>
    </dgm:pt>
    <dgm:pt modelId="{A6087E3E-84DE-4958-B2EC-68BD6BCDB27D}" type="pres">
      <dgm:prSet presAssocID="{C2ECE50F-9A29-47E2-8846-D990097E1F67}" presName="pillars" presStyleCnt="0"/>
      <dgm:spPr/>
    </dgm:pt>
    <dgm:pt modelId="{C6C9623A-619D-4910-9D08-EE3EA85FF3E7}" type="pres">
      <dgm:prSet presAssocID="{C2ECE50F-9A29-47E2-8846-D990097E1F67}" presName="pillar1" presStyleLbl="node1" presStyleIdx="0" presStyleCnt="2">
        <dgm:presLayoutVars>
          <dgm:bulletEnabled val="1"/>
        </dgm:presLayoutVars>
      </dgm:prSet>
      <dgm:spPr/>
      <dgm:t>
        <a:bodyPr/>
        <a:lstStyle/>
        <a:p>
          <a:endParaRPr lang="en-US"/>
        </a:p>
      </dgm:t>
    </dgm:pt>
    <dgm:pt modelId="{4BCCE347-0914-464C-9751-64C19BDE8AFC}" type="pres">
      <dgm:prSet presAssocID="{B8A30A81-0394-4EF0-849B-C8B5C87BA396}" presName="pillarX" presStyleLbl="node1" presStyleIdx="1" presStyleCnt="2">
        <dgm:presLayoutVars>
          <dgm:bulletEnabled val="1"/>
        </dgm:presLayoutVars>
      </dgm:prSet>
      <dgm:spPr/>
      <dgm:t>
        <a:bodyPr/>
        <a:lstStyle/>
        <a:p>
          <a:endParaRPr lang="en-US"/>
        </a:p>
      </dgm:t>
    </dgm:pt>
    <dgm:pt modelId="{04774983-BA7A-46F0-813F-D4CDD6FE07BE}" type="pres">
      <dgm:prSet presAssocID="{C2ECE50F-9A29-47E2-8846-D990097E1F67}" presName="base" presStyleLbl="dkBgShp" presStyleIdx="1" presStyleCnt="2"/>
      <dgm:spPr/>
    </dgm:pt>
  </dgm:ptLst>
  <dgm:cxnLst>
    <dgm:cxn modelId="{A7A1AB6B-5B0B-45B0-A203-4C7FBB7B2E86}" type="presOf" srcId="{C2ECE50F-9A29-47E2-8846-D990097E1F67}" destId="{2E66DBEA-AED9-4483-9EBF-BE6ECA9EA897}" srcOrd="0" destOrd="0" presId="urn:microsoft.com/office/officeart/2005/8/layout/hList3"/>
    <dgm:cxn modelId="{B3750794-007B-4570-BA4B-D2D18CD271B6}" srcId="{C2ECE50F-9A29-47E2-8846-D990097E1F67}" destId="{B8A30A81-0394-4EF0-849B-C8B5C87BA396}" srcOrd="1" destOrd="0" parTransId="{6D55373F-385C-4680-8116-51A21886C568}" sibTransId="{86C8A473-D21F-48A0-9D31-ED85366BE7A5}"/>
    <dgm:cxn modelId="{E01020F8-6E9B-4C37-BA3C-D401B266207F}" srcId="{0DAC8E95-16A2-4836-9106-FE4FACEC38E1}" destId="{C2ECE50F-9A29-47E2-8846-D990097E1F67}" srcOrd="0" destOrd="0" parTransId="{DD3B52D3-6C1B-41B3-BF51-6EAD6FB98C6F}" sibTransId="{E915E3CF-0350-4504-A990-F506CE5C9BF1}"/>
    <dgm:cxn modelId="{3174FA32-0FA3-46FB-AD88-22CABB65333E}" srcId="{C2ECE50F-9A29-47E2-8846-D990097E1F67}" destId="{7EE7A2C5-13AC-4F15-96D1-0582BC60EA60}" srcOrd="0" destOrd="0" parTransId="{564A14CB-9A43-4153-85A8-37349B7F3108}" sibTransId="{707C83D1-EBC0-4A67-B98C-4996414DAB37}"/>
    <dgm:cxn modelId="{73EFE802-3835-4EA5-ADD7-FB2ADDA6CB8E}" type="presOf" srcId="{B8A30A81-0394-4EF0-849B-C8B5C87BA396}" destId="{4BCCE347-0914-464C-9751-64C19BDE8AFC}" srcOrd="0" destOrd="0" presId="urn:microsoft.com/office/officeart/2005/8/layout/hList3"/>
    <dgm:cxn modelId="{D7EE1F0B-03A5-482B-A9BC-C24FE46D4A93}" type="presOf" srcId="{7EE7A2C5-13AC-4F15-96D1-0582BC60EA60}" destId="{C6C9623A-619D-4910-9D08-EE3EA85FF3E7}" srcOrd="0" destOrd="0" presId="urn:microsoft.com/office/officeart/2005/8/layout/hList3"/>
    <dgm:cxn modelId="{424D5033-2D85-4E77-AC53-C963EA34D60D}" type="presOf" srcId="{0DAC8E95-16A2-4836-9106-FE4FACEC38E1}" destId="{4C2D9FBD-5DC5-4D1E-83AB-C806A0204751}" srcOrd="0" destOrd="0" presId="urn:microsoft.com/office/officeart/2005/8/layout/hList3"/>
    <dgm:cxn modelId="{ACD5E443-F8BC-401B-92CE-9065F1124CD9}" type="presParOf" srcId="{4C2D9FBD-5DC5-4D1E-83AB-C806A0204751}" destId="{2E66DBEA-AED9-4483-9EBF-BE6ECA9EA897}" srcOrd="0" destOrd="0" presId="urn:microsoft.com/office/officeart/2005/8/layout/hList3"/>
    <dgm:cxn modelId="{A1357CA0-DCC0-41A7-9ABA-E9BFE775F199}" type="presParOf" srcId="{4C2D9FBD-5DC5-4D1E-83AB-C806A0204751}" destId="{A6087E3E-84DE-4958-B2EC-68BD6BCDB27D}" srcOrd="1" destOrd="0" presId="urn:microsoft.com/office/officeart/2005/8/layout/hList3"/>
    <dgm:cxn modelId="{D8C39D75-C419-4C4F-B68F-BF474469A72E}" type="presParOf" srcId="{A6087E3E-84DE-4958-B2EC-68BD6BCDB27D}" destId="{C6C9623A-619D-4910-9D08-EE3EA85FF3E7}" srcOrd="0" destOrd="0" presId="urn:microsoft.com/office/officeart/2005/8/layout/hList3"/>
    <dgm:cxn modelId="{D67EA9F6-3A5B-411E-BF09-B1E19A851EE3}" type="presParOf" srcId="{A6087E3E-84DE-4958-B2EC-68BD6BCDB27D}" destId="{4BCCE347-0914-464C-9751-64C19BDE8AFC}" srcOrd="1" destOrd="0" presId="urn:microsoft.com/office/officeart/2005/8/layout/hList3"/>
    <dgm:cxn modelId="{18809CBC-D99A-4DD8-AB36-5F40894DD4A7}" type="presParOf" srcId="{4C2D9FBD-5DC5-4D1E-83AB-C806A0204751}" destId="{04774983-BA7A-46F0-813F-D4CDD6FE07B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6DBEA-AED9-4483-9EBF-BE6ECA9EA897}">
      <dsp:nvSpPr>
        <dsp:cNvPr id="0" name=""/>
        <dsp:cNvSpPr/>
      </dsp:nvSpPr>
      <dsp:spPr>
        <a:xfrm>
          <a:off x="0" y="0"/>
          <a:ext cx="8229600" cy="1165860"/>
        </a:xfrm>
        <a:prstGeom prst="rect">
          <a:avLst/>
        </a:prstGeom>
        <a:solidFill>
          <a:schemeClr val="accent3">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US" sz="5400" kern="1200" dirty="0" smtClean="0"/>
            <a:t>Labor Law</a:t>
          </a:r>
          <a:endParaRPr lang="en-US" sz="5400" kern="1200" dirty="0"/>
        </a:p>
      </dsp:txBody>
      <dsp:txXfrm>
        <a:off x="0" y="0"/>
        <a:ext cx="8229600" cy="1165860"/>
      </dsp:txXfrm>
    </dsp:sp>
    <dsp:sp modelId="{C6C9623A-619D-4910-9D08-EE3EA85FF3E7}">
      <dsp:nvSpPr>
        <dsp:cNvPr id="0" name=""/>
        <dsp:cNvSpPr/>
      </dsp:nvSpPr>
      <dsp:spPr>
        <a:xfrm>
          <a:off x="0" y="1165860"/>
          <a:ext cx="4114799" cy="2448306"/>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Collective Labor Law</a:t>
          </a:r>
          <a:endParaRPr lang="en-US" sz="6500" kern="1200" dirty="0"/>
        </a:p>
      </dsp:txBody>
      <dsp:txXfrm>
        <a:off x="0" y="1165860"/>
        <a:ext cx="4114799" cy="2448306"/>
      </dsp:txXfrm>
    </dsp:sp>
    <dsp:sp modelId="{4BCCE347-0914-464C-9751-64C19BDE8AFC}">
      <dsp:nvSpPr>
        <dsp:cNvPr id="0" name=""/>
        <dsp:cNvSpPr/>
      </dsp:nvSpPr>
      <dsp:spPr>
        <a:xfrm>
          <a:off x="4114800" y="1165860"/>
          <a:ext cx="4114799" cy="2448306"/>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Individual Labor Law</a:t>
          </a:r>
          <a:endParaRPr lang="en-US" sz="6500" kern="1200" dirty="0"/>
        </a:p>
      </dsp:txBody>
      <dsp:txXfrm>
        <a:off x="4114800" y="1165860"/>
        <a:ext cx="4114799" cy="2448306"/>
      </dsp:txXfrm>
    </dsp:sp>
    <dsp:sp modelId="{04774983-BA7A-46F0-813F-D4CDD6FE07BE}">
      <dsp:nvSpPr>
        <dsp:cNvPr id="0" name=""/>
        <dsp:cNvSpPr/>
      </dsp:nvSpPr>
      <dsp:spPr>
        <a:xfrm>
          <a:off x="0" y="3614166"/>
          <a:ext cx="8229600" cy="272034"/>
        </a:xfrm>
        <a:prstGeom prst="rect">
          <a:avLst/>
        </a:prstGeom>
        <a:solidFill>
          <a:schemeClr val="accent3">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514600"/>
            <a:ext cx="6400800" cy="3048000"/>
          </a:xfrm>
        </p:spPr>
        <p:txBody>
          <a:bodyPr>
            <a:normAutofit fontScale="85000" lnSpcReduction="10000"/>
          </a:bodyPr>
          <a:lstStyle/>
          <a:p>
            <a:r>
              <a:rPr lang="en-US" sz="5400" b="1" dirty="0" smtClean="0">
                <a:solidFill>
                  <a:schemeClr val="tx2"/>
                </a:solidFill>
              </a:rPr>
              <a:t>“The Framework of Employee Relations Law and Changing Management Practices”</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Labor law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387874"/>
              </p:ext>
            </p:extLst>
          </p:nvPr>
        </p:nvGraphicFramePr>
        <p:xfrm>
          <a:off x="457200" y="1600201"/>
          <a:ext cx="82296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3605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Framework of collective labor law</a:t>
            </a:r>
          </a:p>
        </p:txBody>
      </p:sp>
      <p:sp>
        <p:nvSpPr>
          <p:cNvPr id="3" name="Content Placeholder 2"/>
          <p:cNvSpPr>
            <a:spLocks noGrp="1"/>
          </p:cNvSpPr>
          <p:nvPr>
            <p:ph idx="1"/>
          </p:nvPr>
        </p:nvSpPr>
        <p:spPr/>
        <p:txBody>
          <a:bodyPr>
            <a:normAutofit/>
          </a:bodyPr>
          <a:lstStyle/>
          <a:p>
            <a:pPr algn="just"/>
            <a:r>
              <a:rPr lang="en-US" dirty="0" smtClean="0"/>
              <a:t>Collective labor law deals with collective industrial behavior and institutions for regulation of employee relations, such as trade unions and collective bargaining.</a:t>
            </a:r>
          </a:p>
          <a:p>
            <a:pPr algn="just"/>
            <a:r>
              <a:rPr lang="en-US" dirty="0" smtClean="0"/>
              <a:t>It basically concerns </a:t>
            </a:r>
            <a:r>
              <a:rPr lang="en-US" dirty="0"/>
              <a:t>the relationship between employer, employee and trade </a:t>
            </a:r>
            <a:r>
              <a:rPr lang="en-US" dirty="0" smtClean="0"/>
              <a:t>unions.</a:t>
            </a:r>
            <a:endParaRPr lang="en-US" dirty="0"/>
          </a:p>
        </p:txBody>
      </p:sp>
    </p:spTree>
    <p:extLst>
      <p:ext uri="{BB962C8B-B14F-4D97-AF65-F5344CB8AC3E}">
        <p14:creationId xmlns:p14="http://schemas.microsoft.com/office/powerpoint/2010/main" val="2937606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Trade Unions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a:t>Trade unions are organized groups of workers who engage in collective bargaining with employers. </a:t>
            </a:r>
            <a:endParaRPr lang="en-US" dirty="0" smtClean="0"/>
          </a:p>
          <a:p>
            <a:pPr algn="just"/>
            <a:r>
              <a:rPr lang="en-US" dirty="0" smtClean="0"/>
              <a:t>Some </a:t>
            </a:r>
            <a:r>
              <a:rPr lang="en-US" dirty="0"/>
              <a:t>countries require unions </a:t>
            </a:r>
            <a:r>
              <a:rPr lang="en-US" dirty="0" smtClean="0"/>
              <a:t>to </a:t>
            </a:r>
            <a:r>
              <a:rPr lang="en-US" dirty="0"/>
              <a:t>follow particular procedures in pursuit of their goals. For example, some countries require that unions poll the membership to approve a </a:t>
            </a:r>
            <a:r>
              <a:rPr lang="en-US" dirty="0" smtClean="0"/>
              <a:t>strike. </a:t>
            </a:r>
          </a:p>
          <a:p>
            <a:pPr algn="just"/>
            <a:r>
              <a:rPr lang="en-US" dirty="0" smtClean="0"/>
              <a:t>Laws </a:t>
            </a:r>
            <a:r>
              <a:rPr lang="en-US" dirty="0"/>
              <a:t>may govern the circumstances and procedures under which unions are formed. They may guarantee the right to join a union </a:t>
            </a:r>
            <a:r>
              <a:rPr lang="en-US" dirty="0" smtClean="0"/>
              <a:t>or </a:t>
            </a:r>
            <a:r>
              <a:rPr lang="en-US" dirty="0"/>
              <a:t>remain silent in this respect. </a:t>
            </a:r>
            <a:endParaRPr lang="en-US" dirty="0" smtClean="0"/>
          </a:p>
          <a:p>
            <a:pPr algn="just"/>
            <a:r>
              <a:rPr lang="en-US" dirty="0" smtClean="0"/>
              <a:t>Some </a:t>
            </a:r>
            <a:r>
              <a:rPr lang="en-US" dirty="0"/>
              <a:t>legal codes allow unions to obligate their members, such as the requirement to comply with a majority decision in a strike vote. </a:t>
            </a:r>
          </a:p>
        </p:txBody>
      </p:sp>
    </p:spTree>
    <p:extLst>
      <p:ext uri="{BB962C8B-B14F-4D97-AF65-F5344CB8AC3E}">
        <p14:creationId xmlns:p14="http://schemas.microsoft.com/office/powerpoint/2010/main" val="3368368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Workplace Participation</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A legally binding right for workers as a group to participate in workplace management is acknowledged in some form in most developed countries. </a:t>
            </a:r>
            <a:endParaRPr lang="en-US" dirty="0" smtClean="0"/>
          </a:p>
          <a:p>
            <a:pPr algn="just"/>
            <a:r>
              <a:rPr lang="en-US" dirty="0" smtClean="0"/>
              <a:t>In </a:t>
            </a:r>
            <a:r>
              <a:rPr lang="en-US" dirty="0"/>
              <a:t>a majority of EU member states (for example, Germany, Sweden, and France) the workforce has a right to elect directors on the board of large corporations. </a:t>
            </a:r>
            <a:endParaRPr lang="en-US" dirty="0" smtClean="0"/>
          </a:p>
          <a:p>
            <a:pPr algn="just"/>
            <a:r>
              <a:rPr lang="en-US" dirty="0" smtClean="0"/>
              <a:t>This </a:t>
            </a:r>
            <a:r>
              <a:rPr lang="en-US" dirty="0"/>
              <a:t>is usually called "codetermination" and currently most countries allow for the election of one third of the </a:t>
            </a:r>
            <a:r>
              <a:rPr lang="en-US" dirty="0" smtClean="0"/>
              <a:t>board.</a:t>
            </a:r>
            <a:endParaRPr lang="en-US" dirty="0"/>
          </a:p>
        </p:txBody>
      </p:sp>
    </p:spTree>
    <p:extLst>
      <p:ext uri="{BB962C8B-B14F-4D97-AF65-F5344CB8AC3E}">
        <p14:creationId xmlns:p14="http://schemas.microsoft.com/office/powerpoint/2010/main" val="3817112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Workplace Participation</a:t>
            </a:r>
          </a:p>
        </p:txBody>
      </p:sp>
      <p:sp>
        <p:nvSpPr>
          <p:cNvPr id="3" name="Content Placeholder 2"/>
          <p:cNvSpPr>
            <a:spLocks noGrp="1"/>
          </p:cNvSpPr>
          <p:nvPr>
            <p:ph idx="1"/>
          </p:nvPr>
        </p:nvSpPr>
        <p:spPr/>
        <p:txBody>
          <a:bodyPr>
            <a:normAutofit fontScale="92500"/>
          </a:bodyPr>
          <a:lstStyle/>
          <a:p>
            <a:pPr algn="just"/>
            <a:r>
              <a:rPr lang="en-US" dirty="0"/>
              <a:t>In Sweden, participation is regulated through the "Law on board representation". </a:t>
            </a:r>
            <a:endParaRPr lang="en-US" dirty="0" smtClean="0"/>
          </a:p>
          <a:p>
            <a:pPr algn="just"/>
            <a:r>
              <a:rPr lang="en-US" dirty="0" smtClean="0"/>
              <a:t>The </a:t>
            </a:r>
            <a:r>
              <a:rPr lang="en-US" dirty="0"/>
              <a:t>law covers all private companies with 25 or more employees. </a:t>
            </a:r>
            <a:endParaRPr lang="en-US" dirty="0" smtClean="0"/>
          </a:p>
          <a:p>
            <a:pPr algn="just"/>
            <a:r>
              <a:rPr lang="en-US" dirty="0" smtClean="0"/>
              <a:t>In </a:t>
            </a:r>
            <a:r>
              <a:rPr lang="en-US" dirty="0"/>
              <a:t>these companies, workers (usually through unions) have a right to appoint two board members and two substitutes. </a:t>
            </a:r>
            <a:endParaRPr lang="en-US" dirty="0" smtClean="0"/>
          </a:p>
          <a:p>
            <a:pPr algn="just"/>
            <a:r>
              <a:rPr lang="en-US" dirty="0" smtClean="0"/>
              <a:t>If </a:t>
            </a:r>
            <a:r>
              <a:rPr lang="en-US" dirty="0"/>
              <a:t>the company has more than 1,000 employees, this rises to three members and three substitutes</a:t>
            </a:r>
            <a:r>
              <a:rPr lang="en-US" dirty="0" smtClean="0"/>
              <a:t>.</a:t>
            </a:r>
            <a:endParaRPr lang="en-US" dirty="0"/>
          </a:p>
        </p:txBody>
      </p:sp>
    </p:spTree>
    <p:extLst>
      <p:ext uri="{BB962C8B-B14F-4D97-AF65-F5344CB8AC3E}">
        <p14:creationId xmlns:p14="http://schemas.microsoft.com/office/powerpoint/2010/main" val="4134543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and Consultation</a:t>
            </a:r>
            <a:endParaRPr lang="en-US" b="1" dirty="0"/>
          </a:p>
        </p:txBody>
      </p:sp>
      <p:sp>
        <p:nvSpPr>
          <p:cNvPr id="3" name="Content Placeholder 2"/>
          <p:cNvSpPr>
            <a:spLocks noGrp="1"/>
          </p:cNvSpPr>
          <p:nvPr>
            <p:ph idx="1"/>
          </p:nvPr>
        </p:nvSpPr>
        <p:spPr/>
        <p:txBody>
          <a:bodyPr/>
          <a:lstStyle/>
          <a:p>
            <a:pPr algn="just"/>
            <a:r>
              <a:rPr lang="en-US" dirty="0"/>
              <a:t>Workplace </a:t>
            </a:r>
            <a:r>
              <a:rPr lang="en-US" dirty="0" smtClean="0"/>
              <a:t>laws </a:t>
            </a:r>
            <a:r>
              <a:rPr lang="en-US" dirty="0"/>
              <a:t>in many countries require that employers consult their workers on various issues. </a:t>
            </a:r>
          </a:p>
        </p:txBody>
      </p:sp>
    </p:spTree>
    <p:extLst>
      <p:ext uri="{BB962C8B-B14F-4D97-AF65-F5344CB8AC3E}">
        <p14:creationId xmlns:p14="http://schemas.microsoft.com/office/powerpoint/2010/main" val="4004844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Individual Labor Law</a:t>
            </a:r>
            <a:endParaRPr lang="en-US" b="1" dirty="0"/>
          </a:p>
        </p:txBody>
      </p:sp>
      <p:sp>
        <p:nvSpPr>
          <p:cNvPr id="3" name="Content Placeholder 2"/>
          <p:cNvSpPr>
            <a:spLocks noGrp="1"/>
          </p:cNvSpPr>
          <p:nvPr>
            <p:ph idx="1"/>
          </p:nvPr>
        </p:nvSpPr>
        <p:spPr/>
        <p:txBody>
          <a:bodyPr/>
          <a:lstStyle/>
          <a:p>
            <a:pPr algn="just"/>
            <a:r>
              <a:rPr lang="en-US" dirty="0" smtClean="0"/>
              <a:t>Individual employment law regulates the individual employment relationship as it arises from the contract of employment.</a:t>
            </a:r>
            <a:endParaRPr lang="en-US" dirty="0"/>
          </a:p>
        </p:txBody>
      </p:sp>
    </p:spTree>
    <p:extLst>
      <p:ext uri="{BB962C8B-B14F-4D97-AF65-F5344CB8AC3E}">
        <p14:creationId xmlns:p14="http://schemas.microsoft.com/office/powerpoint/2010/main" val="82561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Employment Terms</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The basic feature of </a:t>
            </a:r>
            <a:r>
              <a:rPr lang="en-US" dirty="0" smtClean="0"/>
              <a:t>labor </a:t>
            </a:r>
            <a:r>
              <a:rPr lang="en-US" dirty="0"/>
              <a:t>law in almost every country is that the rights and obligations of the worker and the employer are mediated through a contract of employment between the two. </a:t>
            </a:r>
            <a:endParaRPr lang="en-US" dirty="0" smtClean="0"/>
          </a:p>
          <a:p>
            <a:pPr algn="just"/>
            <a:r>
              <a:rPr lang="en-US" dirty="0" smtClean="0"/>
              <a:t>Many </a:t>
            </a:r>
            <a:r>
              <a:rPr lang="en-US" dirty="0"/>
              <a:t>contract terms and conditions are covered by legislation or common law. </a:t>
            </a:r>
            <a:endParaRPr lang="en-US" dirty="0" smtClean="0"/>
          </a:p>
          <a:p>
            <a:pPr algn="just"/>
            <a:r>
              <a:rPr lang="en-US" dirty="0" smtClean="0"/>
              <a:t>In </a:t>
            </a:r>
            <a:r>
              <a:rPr lang="en-US" dirty="0"/>
              <a:t>the US for example, the majority of state laws allow for employment to be "at will", meaning the employer can terminate an employee from a position for any reason, so long as the reason is not explicitly prohibited</a:t>
            </a:r>
            <a:r>
              <a:rPr lang="en-US" dirty="0" smtClean="0"/>
              <a:t>, </a:t>
            </a:r>
            <a:r>
              <a:rPr lang="en-US" dirty="0"/>
              <a:t>and, conversely, an employee may quit at any time, for any reason (or for no reason), and is </a:t>
            </a:r>
            <a:r>
              <a:rPr lang="en-US" dirty="0" smtClean="0"/>
              <a:t>just </a:t>
            </a:r>
            <a:r>
              <a:rPr lang="en-US" dirty="0"/>
              <a:t>required to </a:t>
            </a:r>
            <a:r>
              <a:rPr lang="en-US" dirty="0" smtClean="0"/>
              <a:t>give a prior  </a:t>
            </a:r>
            <a:r>
              <a:rPr lang="en-US" dirty="0"/>
              <a:t>notice. </a:t>
            </a:r>
          </a:p>
          <a:p>
            <a:pPr algn="just"/>
            <a:endParaRPr lang="en-US" dirty="0"/>
          </a:p>
        </p:txBody>
      </p:sp>
    </p:spTree>
    <p:extLst>
      <p:ext uri="{BB962C8B-B14F-4D97-AF65-F5344CB8AC3E}">
        <p14:creationId xmlns:p14="http://schemas.microsoft.com/office/powerpoint/2010/main" val="2950102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Employment Terms</a:t>
            </a:r>
          </a:p>
        </p:txBody>
      </p:sp>
      <p:sp>
        <p:nvSpPr>
          <p:cNvPr id="3" name="Content Placeholder 2"/>
          <p:cNvSpPr>
            <a:spLocks noGrp="1"/>
          </p:cNvSpPr>
          <p:nvPr>
            <p:ph idx="1"/>
          </p:nvPr>
        </p:nvSpPr>
        <p:spPr/>
        <p:txBody>
          <a:bodyPr>
            <a:normAutofit lnSpcReduction="10000"/>
          </a:bodyPr>
          <a:lstStyle/>
          <a:p>
            <a:pPr algn="just"/>
            <a:r>
              <a:rPr lang="en-US" dirty="0" smtClean="0"/>
              <a:t>Another example </a:t>
            </a:r>
            <a:r>
              <a:rPr lang="en-US" dirty="0"/>
              <a:t>of employment terms in many </a:t>
            </a:r>
            <a:r>
              <a:rPr lang="en-US" dirty="0" smtClean="0"/>
              <a:t>countries</a:t>
            </a:r>
            <a:r>
              <a:rPr lang="en-US" baseline="30000" dirty="0"/>
              <a:t> </a:t>
            </a:r>
            <a:r>
              <a:rPr lang="en-US" dirty="0" smtClean="0"/>
              <a:t>is </a:t>
            </a:r>
            <a:r>
              <a:rPr lang="en-US" dirty="0"/>
              <a:t>the duty to provide written particulars of </a:t>
            </a:r>
            <a:r>
              <a:rPr lang="en-US" dirty="0" smtClean="0"/>
              <a:t>employment to </a:t>
            </a:r>
            <a:r>
              <a:rPr lang="en-US" dirty="0"/>
              <a:t>an </a:t>
            </a:r>
            <a:r>
              <a:rPr lang="en-US" dirty="0" smtClean="0"/>
              <a:t>employee.</a:t>
            </a:r>
          </a:p>
          <a:p>
            <a:pPr algn="just"/>
            <a:r>
              <a:rPr lang="en-US" dirty="0" smtClean="0"/>
              <a:t>This </a:t>
            </a:r>
            <a:r>
              <a:rPr lang="en-US" dirty="0"/>
              <a:t>aims to allow the employee to know concretely what to expect and what is expected. </a:t>
            </a:r>
            <a:endParaRPr lang="en-US" dirty="0" smtClean="0"/>
          </a:p>
          <a:p>
            <a:pPr algn="just"/>
            <a:r>
              <a:rPr lang="en-US" dirty="0" smtClean="0"/>
              <a:t>It </a:t>
            </a:r>
            <a:r>
              <a:rPr lang="en-US" dirty="0"/>
              <a:t>covers items including compensation, holiday and illness rights, notice in the event of dismissal and job description. </a:t>
            </a:r>
          </a:p>
          <a:p>
            <a:pPr algn="just"/>
            <a:endParaRPr lang="en-US" dirty="0"/>
          </a:p>
        </p:txBody>
      </p:sp>
    </p:spTree>
    <p:extLst>
      <p:ext uri="{BB962C8B-B14F-4D97-AF65-F5344CB8AC3E}">
        <p14:creationId xmlns:p14="http://schemas.microsoft.com/office/powerpoint/2010/main" val="3756400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Minimum Wage</a:t>
            </a:r>
            <a:endParaRPr lang="en-US" b="1" dirty="0"/>
          </a:p>
        </p:txBody>
      </p:sp>
      <p:sp>
        <p:nvSpPr>
          <p:cNvPr id="3" name="Content Placeholder 2"/>
          <p:cNvSpPr>
            <a:spLocks noGrp="1"/>
          </p:cNvSpPr>
          <p:nvPr>
            <p:ph idx="1"/>
          </p:nvPr>
        </p:nvSpPr>
        <p:spPr/>
        <p:txBody>
          <a:bodyPr>
            <a:normAutofit/>
          </a:bodyPr>
          <a:lstStyle/>
          <a:p>
            <a:pPr algn="just"/>
            <a:r>
              <a:rPr lang="en-US" dirty="0"/>
              <a:t>Many jurisdictions define the minimum amount that a worker can be paid per </a:t>
            </a:r>
            <a:r>
              <a:rPr lang="en-US" dirty="0" smtClean="0"/>
              <a:t>hour.</a:t>
            </a:r>
          </a:p>
          <a:p>
            <a:pPr algn="just"/>
            <a:r>
              <a:rPr lang="en-US" dirty="0" smtClean="0"/>
              <a:t>Each </a:t>
            </a:r>
            <a:r>
              <a:rPr lang="en-US" dirty="0"/>
              <a:t>country sets its own minimum wage laws and regulations, and while a majority of industrialized countries has a minimum wage, many developing countries do not. </a:t>
            </a:r>
          </a:p>
        </p:txBody>
      </p:sp>
    </p:spTree>
    <p:extLst>
      <p:ext uri="{BB962C8B-B14F-4D97-AF65-F5344CB8AC3E}">
        <p14:creationId xmlns:p14="http://schemas.microsoft.com/office/powerpoint/2010/main" val="1980178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Employee relations</a:t>
            </a:r>
          </a:p>
          <a:p>
            <a:r>
              <a:rPr lang="en-US" dirty="0" smtClean="0"/>
              <a:t>Labor Law</a:t>
            </a:r>
          </a:p>
          <a:p>
            <a:pPr lvl="1"/>
            <a:r>
              <a:rPr lang="en-US" dirty="0" smtClean="0"/>
              <a:t>Framework of collective labor law</a:t>
            </a:r>
          </a:p>
          <a:p>
            <a:pPr lvl="1"/>
            <a:r>
              <a:rPr lang="en-US" dirty="0" smtClean="0"/>
              <a:t>Framework of individual employment law</a:t>
            </a:r>
          </a:p>
          <a:p>
            <a:r>
              <a:rPr lang="en-US" dirty="0" smtClean="0"/>
              <a:t>Equal pay and gender discrimination</a:t>
            </a:r>
          </a:p>
          <a:p>
            <a:endParaRPr lang="en-US" dirty="0"/>
          </a:p>
        </p:txBody>
      </p:sp>
    </p:spTree>
    <p:extLst>
      <p:ext uri="{BB962C8B-B14F-4D97-AF65-F5344CB8AC3E}">
        <p14:creationId xmlns:p14="http://schemas.microsoft.com/office/powerpoint/2010/main" val="1640535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Living Wage</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The living wage is higher than the minimum wage and is designed that a full-time worker would be able to support themselves and a small family at that wage</a:t>
            </a:r>
            <a:r>
              <a:rPr lang="en-US" dirty="0" smtClean="0"/>
              <a:t>.</a:t>
            </a:r>
            <a:endParaRPr lang="en-US" baseline="30000" dirty="0"/>
          </a:p>
          <a:p>
            <a:pPr algn="just"/>
            <a:r>
              <a:rPr lang="en-US" dirty="0" smtClean="0"/>
              <a:t>A living wage </a:t>
            </a:r>
            <a:r>
              <a:rPr lang="en-US" dirty="0"/>
              <a:t>is the minimum income necessary for a worker to meet their basic </a:t>
            </a:r>
            <a:r>
              <a:rPr lang="en-US" dirty="0" smtClean="0"/>
              <a:t>needs.</a:t>
            </a:r>
            <a:endParaRPr lang="en-US" baseline="30000" dirty="0"/>
          </a:p>
          <a:p>
            <a:pPr algn="just"/>
            <a:r>
              <a:rPr lang="en-US" dirty="0" smtClean="0"/>
              <a:t>Needs </a:t>
            </a:r>
            <a:r>
              <a:rPr lang="en-US" dirty="0"/>
              <a:t>are defined to include food, housing, and other essential needs such as clothing. </a:t>
            </a:r>
            <a:endParaRPr lang="en-US" dirty="0" smtClean="0"/>
          </a:p>
          <a:p>
            <a:pPr algn="just"/>
            <a:r>
              <a:rPr lang="en-US" dirty="0" smtClean="0"/>
              <a:t>The </a:t>
            </a:r>
            <a:r>
              <a:rPr lang="en-US" dirty="0"/>
              <a:t>goal of a living wage is to allow a worker to afford a basic but decent standard of </a:t>
            </a:r>
            <a:r>
              <a:rPr lang="en-US" dirty="0" smtClean="0"/>
              <a:t>living.</a:t>
            </a:r>
            <a:endParaRPr lang="en-US" baseline="30000" dirty="0"/>
          </a:p>
          <a:p>
            <a:pPr algn="just"/>
            <a:r>
              <a:rPr lang="en-US" dirty="0" smtClean="0"/>
              <a:t>Due </a:t>
            </a:r>
            <a:r>
              <a:rPr lang="en-US" dirty="0"/>
              <a:t>to the flexible nature of the term 'needs', there is not one universally accepted measure of what a living wage is and as such it varies by location and household type.</a:t>
            </a:r>
          </a:p>
        </p:txBody>
      </p:sp>
    </p:spTree>
    <p:extLst>
      <p:ext uri="{BB962C8B-B14F-4D97-AF65-F5344CB8AC3E}">
        <p14:creationId xmlns:p14="http://schemas.microsoft.com/office/powerpoint/2010/main" val="4085038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Hours</a:t>
            </a:r>
            <a:endParaRPr lang="en-US" b="1" dirty="0"/>
          </a:p>
        </p:txBody>
      </p:sp>
      <p:sp>
        <p:nvSpPr>
          <p:cNvPr id="3" name="Content Placeholder 2"/>
          <p:cNvSpPr>
            <a:spLocks noGrp="1"/>
          </p:cNvSpPr>
          <p:nvPr>
            <p:ph idx="1"/>
          </p:nvPr>
        </p:nvSpPr>
        <p:spPr/>
        <p:txBody>
          <a:bodyPr>
            <a:normAutofit fontScale="85000" lnSpcReduction="10000"/>
          </a:bodyPr>
          <a:lstStyle/>
          <a:p>
            <a:pPr algn="just"/>
            <a:r>
              <a:rPr lang="en-US" dirty="0"/>
              <a:t>The maximum number of hours worked per day or other time interval are set by law in many countries. </a:t>
            </a:r>
            <a:endParaRPr lang="en-US" dirty="0" smtClean="0"/>
          </a:p>
          <a:p>
            <a:pPr algn="just"/>
            <a:r>
              <a:rPr lang="en-US" dirty="0" smtClean="0"/>
              <a:t>Such </a:t>
            </a:r>
            <a:r>
              <a:rPr lang="en-US" dirty="0"/>
              <a:t>laws also control whether workers who work longer hours must be paid additional compensation. </a:t>
            </a:r>
          </a:p>
          <a:p>
            <a:pPr algn="just"/>
            <a:r>
              <a:rPr lang="en-US" dirty="0"/>
              <a:t>Before the Industrial Revolution, the workday varied between 11 and 14 hours. </a:t>
            </a:r>
            <a:endParaRPr lang="en-US" dirty="0" smtClean="0"/>
          </a:p>
          <a:p>
            <a:pPr algn="just"/>
            <a:r>
              <a:rPr lang="en-US" dirty="0" smtClean="0"/>
              <a:t>With </a:t>
            </a:r>
            <a:r>
              <a:rPr lang="en-US" dirty="0"/>
              <a:t>the growth of industrialism and the introduction of machinery, longer hours became far more common, reaching as high as 16 hours per day. </a:t>
            </a:r>
            <a:endParaRPr lang="en-US" dirty="0" smtClean="0"/>
          </a:p>
          <a:p>
            <a:pPr algn="just"/>
            <a:r>
              <a:rPr lang="en-US" dirty="0" smtClean="0"/>
              <a:t>Now a days an 8 hours working day is a standard in a large number of countries.</a:t>
            </a:r>
            <a:endParaRPr lang="en-US" dirty="0"/>
          </a:p>
          <a:p>
            <a:pPr algn="just"/>
            <a:endParaRPr lang="en-US" dirty="0"/>
          </a:p>
        </p:txBody>
      </p:sp>
    </p:spTree>
    <p:extLst>
      <p:ext uri="{BB962C8B-B14F-4D97-AF65-F5344CB8AC3E}">
        <p14:creationId xmlns:p14="http://schemas.microsoft.com/office/powerpoint/2010/main" val="1680889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Health and Safety</a:t>
            </a:r>
            <a:endParaRPr lang="en-US" b="1" dirty="0"/>
          </a:p>
        </p:txBody>
      </p:sp>
      <p:sp>
        <p:nvSpPr>
          <p:cNvPr id="3" name="Content Placeholder 2"/>
          <p:cNvSpPr>
            <a:spLocks noGrp="1"/>
          </p:cNvSpPr>
          <p:nvPr>
            <p:ph idx="1"/>
          </p:nvPr>
        </p:nvSpPr>
        <p:spPr/>
        <p:txBody>
          <a:bodyPr/>
          <a:lstStyle/>
          <a:p>
            <a:pPr algn="just"/>
            <a:r>
              <a:rPr lang="en-US" dirty="0" smtClean="0"/>
              <a:t>Labor laws also involve safety concerning workers.</a:t>
            </a:r>
          </a:p>
          <a:p>
            <a:pPr algn="just"/>
            <a:r>
              <a:rPr lang="en-US" dirty="0" smtClean="0"/>
              <a:t>Such laws deals </a:t>
            </a:r>
            <a:r>
              <a:rPr lang="en-US" dirty="0"/>
              <a:t>with all aspects of health and safety in the workplace and has a strong focus on primary prevention of hazards</a:t>
            </a:r>
          </a:p>
        </p:txBody>
      </p:sp>
    </p:spTree>
    <p:extLst>
      <p:ext uri="{BB962C8B-B14F-4D97-AF65-F5344CB8AC3E}">
        <p14:creationId xmlns:p14="http://schemas.microsoft.com/office/powerpoint/2010/main" val="3139137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Discrimination</a:t>
            </a:r>
            <a:endParaRPr lang="en-US" b="1" dirty="0"/>
          </a:p>
        </p:txBody>
      </p:sp>
      <p:sp>
        <p:nvSpPr>
          <p:cNvPr id="3" name="Content Placeholder 2"/>
          <p:cNvSpPr>
            <a:spLocks noGrp="1"/>
          </p:cNvSpPr>
          <p:nvPr>
            <p:ph idx="1"/>
          </p:nvPr>
        </p:nvSpPr>
        <p:spPr/>
        <p:txBody>
          <a:bodyPr/>
          <a:lstStyle/>
          <a:p>
            <a:pPr algn="just"/>
            <a:r>
              <a:rPr lang="en-US" dirty="0"/>
              <a:t>Such laws prohibited discrimination against employees as morally unacceptable and illegal, in particular racial discrimination or gender discrimination. </a:t>
            </a:r>
          </a:p>
        </p:txBody>
      </p:sp>
    </p:spTree>
    <p:extLst>
      <p:ext uri="{BB962C8B-B14F-4D97-AF65-F5344CB8AC3E}">
        <p14:creationId xmlns:p14="http://schemas.microsoft.com/office/powerpoint/2010/main" val="2969258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Equal pay and Gender Discrimination</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b="1" dirty="0"/>
              <a:t>Equal pay for equal </a:t>
            </a:r>
            <a:r>
              <a:rPr lang="en-US" b="1" dirty="0" smtClean="0"/>
              <a:t>work</a:t>
            </a:r>
            <a:r>
              <a:rPr lang="en-US" baseline="30000" dirty="0"/>
              <a:t> </a:t>
            </a:r>
            <a:r>
              <a:rPr lang="en-US" dirty="0" smtClean="0"/>
              <a:t>is </a:t>
            </a:r>
            <a:r>
              <a:rPr lang="en-US" dirty="0"/>
              <a:t>the concept of labor rights that individuals in the same workplace be given equal </a:t>
            </a:r>
            <a:r>
              <a:rPr lang="en-US" dirty="0" smtClean="0"/>
              <a:t>pay.</a:t>
            </a:r>
            <a:endParaRPr lang="en-US" baseline="30000" dirty="0"/>
          </a:p>
          <a:p>
            <a:pPr algn="just"/>
            <a:r>
              <a:rPr lang="en-US" dirty="0" smtClean="0"/>
              <a:t>It </a:t>
            </a:r>
            <a:r>
              <a:rPr lang="en-US" dirty="0"/>
              <a:t>is most commonly used in the context </a:t>
            </a:r>
            <a:r>
              <a:rPr lang="en-US" dirty="0" smtClean="0"/>
              <a:t>of gender discrimination</a:t>
            </a:r>
            <a:r>
              <a:rPr lang="en-US" dirty="0"/>
              <a:t>, in relation to the gender pay gap. </a:t>
            </a:r>
            <a:endParaRPr lang="en-US" dirty="0" smtClean="0"/>
          </a:p>
          <a:p>
            <a:pPr algn="just"/>
            <a:r>
              <a:rPr lang="en-US" dirty="0" smtClean="0"/>
              <a:t>Equal </a:t>
            </a:r>
            <a:r>
              <a:rPr lang="en-US" dirty="0"/>
              <a:t>pay relates to the full range of payments and benefits, including basic pay, non-salary payments, bonuses and allowances. </a:t>
            </a:r>
            <a:endParaRPr lang="en-US" dirty="0" smtClean="0"/>
          </a:p>
          <a:p>
            <a:pPr algn="just"/>
            <a:r>
              <a:rPr lang="en-US" dirty="0" smtClean="0"/>
              <a:t>Some </a:t>
            </a:r>
            <a:r>
              <a:rPr lang="en-US" dirty="0"/>
              <a:t>countries have moved faster than others in addressing the problem. </a:t>
            </a:r>
            <a:endParaRPr lang="en-US" dirty="0" smtClean="0"/>
          </a:p>
          <a:p>
            <a:pPr algn="just"/>
            <a:r>
              <a:rPr lang="en-US" dirty="0" smtClean="0"/>
              <a:t>Since </a:t>
            </a:r>
            <a:r>
              <a:rPr lang="en-US" dirty="0"/>
              <a:t>President John F. Kennedy signed the Equal Pay Act of 1963, it has been illegal in the United States to pay men and women working in the same place different salaries for similar work. </a:t>
            </a:r>
          </a:p>
        </p:txBody>
      </p:sp>
    </p:spTree>
    <p:extLst>
      <p:ext uri="{BB962C8B-B14F-4D97-AF65-F5344CB8AC3E}">
        <p14:creationId xmlns:p14="http://schemas.microsoft.com/office/powerpoint/2010/main" val="24732994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Equal pay and Gender Discrimination</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z="3600" b="1" dirty="0" smtClean="0"/>
              <a:t>IT industry and </a:t>
            </a:r>
          </a:p>
          <a:p>
            <a:pPr marL="0" indent="0" algn="ctr">
              <a:buNone/>
            </a:pPr>
            <a:r>
              <a:rPr lang="en-US" sz="3600" b="1" dirty="0" smtClean="0"/>
              <a:t>women employees???</a:t>
            </a:r>
            <a:endParaRPr lang="en-US" sz="3600" b="1" dirty="0"/>
          </a:p>
        </p:txBody>
      </p:sp>
    </p:spTree>
    <p:extLst>
      <p:ext uri="{BB962C8B-B14F-4D97-AF65-F5344CB8AC3E}">
        <p14:creationId xmlns:p14="http://schemas.microsoft.com/office/powerpoint/2010/main" val="56639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 Relations</a:t>
            </a:r>
            <a:endParaRPr lang="en-US" b="1" dirty="0"/>
          </a:p>
        </p:txBody>
      </p:sp>
      <p:sp>
        <p:nvSpPr>
          <p:cNvPr id="3" name="Content Placeholder 2"/>
          <p:cNvSpPr>
            <a:spLocks noGrp="1"/>
          </p:cNvSpPr>
          <p:nvPr>
            <p:ph idx="1"/>
          </p:nvPr>
        </p:nvSpPr>
        <p:spPr/>
        <p:txBody>
          <a:bodyPr>
            <a:normAutofit fontScale="92500"/>
          </a:bodyPr>
          <a:lstStyle/>
          <a:p>
            <a:pPr algn="just"/>
            <a:r>
              <a:rPr lang="en-US" dirty="0"/>
              <a:t>The term '</a:t>
            </a:r>
            <a:r>
              <a:rPr lang="en-US" b="1" dirty="0"/>
              <a:t>employee relations</a:t>
            </a:r>
            <a:r>
              <a:rPr lang="en-US" dirty="0"/>
              <a:t>' refers to a company's efforts to manage relationships between employers and employees. </a:t>
            </a:r>
            <a:endParaRPr lang="en-US" dirty="0" smtClean="0"/>
          </a:p>
          <a:p>
            <a:pPr algn="just"/>
            <a:r>
              <a:rPr lang="en-US" dirty="0" smtClean="0"/>
              <a:t>An </a:t>
            </a:r>
            <a:r>
              <a:rPr lang="en-US" dirty="0"/>
              <a:t>organization with a good employee relations program provides fair and consistent treatment to all employees so they will be committed to their jobs and loyal to the company. </a:t>
            </a:r>
            <a:endParaRPr lang="en-US" dirty="0" smtClean="0"/>
          </a:p>
          <a:p>
            <a:pPr algn="just"/>
            <a:r>
              <a:rPr lang="en-US" dirty="0" smtClean="0"/>
              <a:t>Such </a:t>
            </a:r>
            <a:r>
              <a:rPr lang="en-US" dirty="0"/>
              <a:t>programs also aim to prevent and resolve problems arising from situations at work.</a:t>
            </a:r>
          </a:p>
        </p:txBody>
      </p:sp>
    </p:spTree>
    <p:extLst>
      <p:ext uri="{BB962C8B-B14F-4D97-AF65-F5344CB8AC3E}">
        <p14:creationId xmlns:p14="http://schemas.microsoft.com/office/powerpoint/2010/main" val="4132116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lnSpcReduction="10000"/>
          </a:bodyPr>
          <a:lstStyle/>
          <a:p>
            <a:pPr algn="just"/>
            <a:r>
              <a:rPr lang="en-US" dirty="0"/>
              <a:t>The most important part of any business is its people. </a:t>
            </a:r>
            <a:endParaRPr lang="en-US" dirty="0" smtClean="0"/>
          </a:p>
          <a:p>
            <a:pPr algn="just"/>
            <a:r>
              <a:rPr lang="en-US" dirty="0" smtClean="0"/>
              <a:t>No </a:t>
            </a:r>
            <a:r>
              <a:rPr lang="en-US" dirty="0"/>
              <a:t>business can run effectively without them. But people don't work in a vacuum; they need to communicate and work with others to get their jobs done. </a:t>
            </a:r>
            <a:endParaRPr lang="en-US" dirty="0" smtClean="0"/>
          </a:p>
          <a:p>
            <a:pPr algn="just"/>
            <a:r>
              <a:rPr lang="en-US" dirty="0" smtClean="0"/>
              <a:t>Employers </a:t>
            </a:r>
            <a:r>
              <a:rPr lang="en-US" dirty="0"/>
              <a:t>need to manage relationships in the workplace to keep the business functioning smoothly, avoid problems, and make sure employees are performing at their best. </a:t>
            </a:r>
          </a:p>
        </p:txBody>
      </p:sp>
    </p:spTree>
    <p:extLst>
      <p:ext uri="{BB962C8B-B14F-4D97-AF65-F5344CB8AC3E}">
        <p14:creationId xmlns:p14="http://schemas.microsoft.com/office/powerpoint/2010/main" val="2860324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a:bodyPr>
          <a:lstStyle/>
          <a:p>
            <a:pPr algn="just"/>
            <a:r>
              <a:rPr lang="en-US" dirty="0"/>
              <a:t>Happy employees are productive </a:t>
            </a:r>
            <a:r>
              <a:rPr lang="en-US" dirty="0" smtClean="0"/>
              <a:t>employees.</a:t>
            </a:r>
          </a:p>
          <a:p>
            <a:pPr algn="just"/>
            <a:r>
              <a:rPr lang="en-US" dirty="0" smtClean="0"/>
              <a:t>Successful </a:t>
            </a:r>
            <a:r>
              <a:rPr lang="en-US" dirty="0"/>
              <a:t>businesses know how to manage relationships to build lasting employee satisfaction</a:t>
            </a:r>
            <a:r>
              <a:rPr lang="en-US" dirty="0" smtClean="0"/>
              <a:t>.</a:t>
            </a:r>
          </a:p>
        </p:txBody>
      </p:sp>
    </p:spTree>
    <p:extLst>
      <p:ext uri="{BB962C8B-B14F-4D97-AF65-F5344CB8AC3E}">
        <p14:creationId xmlns:p14="http://schemas.microsoft.com/office/powerpoint/2010/main" val="226571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lstStyle/>
          <a:p>
            <a:pPr algn="just"/>
            <a:r>
              <a:rPr lang="en-US" dirty="0"/>
              <a:t>Employee relations is about the rules governing </a:t>
            </a:r>
            <a:r>
              <a:rPr lang="en-US" dirty="0" smtClean="0"/>
              <a:t>employment.</a:t>
            </a:r>
            <a:endParaRPr lang="en-US" dirty="0"/>
          </a:p>
          <a:p>
            <a:pPr algn="just"/>
            <a:r>
              <a:rPr lang="en-US" dirty="0"/>
              <a:t>Most of the times, it is the employer who decides the terms and conditions or rules of </a:t>
            </a:r>
            <a:r>
              <a:rPr lang="en-US" dirty="0" smtClean="0"/>
              <a:t>employment.</a:t>
            </a:r>
          </a:p>
          <a:p>
            <a:pPr algn="just"/>
            <a:r>
              <a:rPr lang="en-US" dirty="0" smtClean="0"/>
              <a:t>These rules include anything from pay and normal working hours to health and safety rules.</a:t>
            </a:r>
            <a:endParaRPr lang="en-US" dirty="0"/>
          </a:p>
          <a:p>
            <a:pPr algn="just"/>
            <a:endParaRPr lang="en-US" dirty="0"/>
          </a:p>
        </p:txBody>
      </p:sp>
    </p:spTree>
    <p:extLst>
      <p:ext uri="{BB962C8B-B14F-4D97-AF65-F5344CB8AC3E}">
        <p14:creationId xmlns:p14="http://schemas.microsoft.com/office/powerpoint/2010/main" val="3444791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a:bodyPr>
          <a:lstStyle/>
          <a:p>
            <a:pPr algn="just"/>
            <a:r>
              <a:rPr lang="en-US" dirty="0" smtClean="0"/>
              <a:t>In most industrial countries, such unilateral regulation of employment by management is not the only way of deciding and administering the rules governing employment.</a:t>
            </a:r>
          </a:p>
          <a:p>
            <a:pPr algn="just"/>
            <a:r>
              <a:rPr lang="en-US" dirty="0" smtClean="0"/>
              <a:t>Employers have recognized trade unions for collective bargaining purposes.</a:t>
            </a:r>
          </a:p>
          <a:p>
            <a:pPr algn="just"/>
            <a:r>
              <a:rPr lang="en-US" dirty="0" smtClean="0"/>
              <a:t>Managers negotiate with trade union officials in order to reach collective agreements about pay and other conditions of </a:t>
            </a:r>
            <a:r>
              <a:rPr lang="en-US" dirty="0"/>
              <a:t>e</a:t>
            </a:r>
            <a:r>
              <a:rPr lang="en-US" dirty="0" smtClean="0"/>
              <a:t>mployment.</a:t>
            </a:r>
            <a:endParaRPr lang="en-US" dirty="0"/>
          </a:p>
        </p:txBody>
      </p:sp>
    </p:spTree>
    <p:extLst>
      <p:ext uri="{BB962C8B-B14F-4D97-AF65-F5344CB8AC3E}">
        <p14:creationId xmlns:p14="http://schemas.microsoft.com/office/powerpoint/2010/main" val="62945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 Relations</a:t>
            </a:r>
          </a:p>
        </p:txBody>
      </p:sp>
      <p:sp>
        <p:nvSpPr>
          <p:cNvPr id="3" name="Content Placeholder 2"/>
          <p:cNvSpPr>
            <a:spLocks noGrp="1"/>
          </p:cNvSpPr>
          <p:nvPr>
            <p:ph idx="1"/>
          </p:nvPr>
        </p:nvSpPr>
        <p:spPr/>
        <p:txBody>
          <a:bodyPr>
            <a:normAutofit fontScale="92500"/>
          </a:bodyPr>
          <a:lstStyle/>
          <a:p>
            <a:pPr algn="just"/>
            <a:r>
              <a:rPr lang="en-US" dirty="0" smtClean="0"/>
              <a:t>The applicability of collective bargaining model of employee relations to software worker is very limited.</a:t>
            </a:r>
          </a:p>
          <a:p>
            <a:pPr algn="just"/>
            <a:r>
              <a:rPr lang="en-US" dirty="0" smtClean="0"/>
              <a:t>Trade unions have made little impact among software workers, so terms and conditions are largely set by employers and managers.</a:t>
            </a:r>
          </a:p>
          <a:p>
            <a:pPr algn="just"/>
            <a:r>
              <a:rPr lang="en-US" dirty="0" smtClean="0"/>
              <a:t>Limited forms of co-management, such as joint consultation with employee representatives, to some extent substitute for unions.</a:t>
            </a:r>
            <a:endParaRPr lang="en-US" dirty="0"/>
          </a:p>
        </p:txBody>
      </p:sp>
    </p:spTree>
    <p:extLst>
      <p:ext uri="{BB962C8B-B14F-4D97-AF65-F5344CB8AC3E}">
        <p14:creationId xmlns:p14="http://schemas.microsoft.com/office/powerpoint/2010/main" val="4127927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t>
            </a:r>
            <a:r>
              <a:rPr lang="en-US" b="1" dirty="0" smtClean="0"/>
              <a:t>abor law</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Apart from unilateral management decisions and collective bargaining, LAW is another way to make the rules that govern employment.</a:t>
            </a:r>
          </a:p>
          <a:p>
            <a:pPr algn="just"/>
            <a:r>
              <a:rPr lang="en-US" dirty="0" smtClean="0"/>
              <a:t>Labor law is that part of law that deals with individuals and legal persons in their capacity as employees or employers and is concerned with work and relationships arising from it.</a:t>
            </a:r>
          </a:p>
          <a:p>
            <a:pPr algn="just"/>
            <a:r>
              <a:rPr lang="en-US" dirty="0"/>
              <a:t>Labor law is concerned with both the collective and individual aspects of the employment relationship.</a:t>
            </a:r>
          </a:p>
          <a:p>
            <a:pPr algn="just"/>
            <a:endParaRPr lang="en-US" dirty="0"/>
          </a:p>
        </p:txBody>
      </p:sp>
    </p:spTree>
    <p:extLst>
      <p:ext uri="{BB962C8B-B14F-4D97-AF65-F5344CB8AC3E}">
        <p14:creationId xmlns:p14="http://schemas.microsoft.com/office/powerpoint/2010/main" val="725635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1400</Words>
  <Application>Microsoft Office PowerPoint</Application>
  <PresentationFormat>On-screen Show (4:3)</PresentationFormat>
  <Paragraphs>99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Professional Practices</vt:lpstr>
      <vt:lpstr>Contents</vt:lpstr>
      <vt:lpstr>Employee Relations</vt:lpstr>
      <vt:lpstr>Employee Relations</vt:lpstr>
      <vt:lpstr>Employee Relations</vt:lpstr>
      <vt:lpstr>Employee Relations</vt:lpstr>
      <vt:lpstr>Employee Relations</vt:lpstr>
      <vt:lpstr>Employee Relations</vt:lpstr>
      <vt:lpstr>Labor law</vt:lpstr>
      <vt:lpstr>Labor law</vt:lpstr>
      <vt:lpstr>Framework of collective labor law</vt:lpstr>
      <vt:lpstr>Trade Unions</vt:lpstr>
      <vt:lpstr>Workplace Participation</vt:lpstr>
      <vt:lpstr>Workplace Participation</vt:lpstr>
      <vt:lpstr>Information and Consultation</vt:lpstr>
      <vt:lpstr>Individual Labor Law</vt:lpstr>
      <vt:lpstr>Employment Terms</vt:lpstr>
      <vt:lpstr>Employment Terms</vt:lpstr>
      <vt:lpstr>Minimum Wage</vt:lpstr>
      <vt:lpstr>Living Wage</vt:lpstr>
      <vt:lpstr>Hours</vt:lpstr>
      <vt:lpstr>Health and Safety</vt:lpstr>
      <vt:lpstr>Discrimination</vt:lpstr>
      <vt:lpstr>Equal pay and Gender Discrimination</vt:lpstr>
      <vt:lpstr>Equal pay and Gender Discrimination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IBRAHIM</cp:lastModifiedBy>
  <cp:revision>128</cp:revision>
  <dcterms:created xsi:type="dcterms:W3CDTF">2006-08-16T00:00:00Z</dcterms:created>
  <dcterms:modified xsi:type="dcterms:W3CDTF">2018-11-07T08:33:38Z</dcterms:modified>
</cp:coreProperties>
</file>