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72" r:id="rId15"/>
    <p:sldId id="266" r:id="rId16"/>
    <p:sldId id="273" r:id="rId17"/>
    <p:sldId id="267" r:id="rId18"/>
    <p:sldId id="268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1A4D-8115-4489-B017-E4A18C54F3A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BF05-05B8-4B07-BECD-69205B8F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practice of managing individuals with more than one reporting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Analysis, design, </a:t>
            </a:r>
            <a:r>
              <a:rPr lang="en-US" dirty="0" err="1" smtClean="0"/>
              <a:t>ui</a:t>
            </a:r>
            <a:r>
              <a:rPr lang="en-US" dirty="0" smtClean="0"/>
              <a:t> development, programming, verification</a:t>
            </a:r>
            <a:r>
              <a:rPr lang="en-US" smtClean="0"/>
              <a:t>, maintenance.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1"/>
            <a:ext cx="6400800" cy="2964872"/>
          </a:xfrm>
        </p:spPr>
        <p:txBody>
          <a:bodyPr>
            <a:normAutofit fontScale="92500"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“Human Resource Management and Software Engineering”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Self-management</a:t>
            </a:r>
          </a:p>
          <a:p>
            <a:pPr algn="just"/>
            <a:r>
              <a:rPr lang="en-US" dirty="0" smtClean="0"/>
              <a:t>Self management is </a:t>
            </a:r>
            <a:r>
              <a:rPr lang="en-US" dirty="0"/>
              <a:t>a form of organizational management based on </a:t>
            </a:r>
            <a:r>
              <a:rPr lang="en-US" b="1" dirty="0"/>
              <a:t>self-directed work processes</a:t>
            </a:r>
            <a:r>
              <a:rPr lang="en-US" dirty="0"/>
              <a:t> on the part of an organization's workforce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Self-management</a:t>
            </a:r>
          </a:p>
          <a:p>
            <a:pPr algn="just"/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dirty="0"/>
              <a:t>variations of </a:t>
            </a:r>
            <a:r>
              <a:rPr lang="en-US" dirty="0" smtClean="0"/>
              <a:t>self-management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workers manage </a:t>
            </a:r>
            <a:r>
              <a:rPr lang="en-US" dirty="0"/>
              <a:t>the enterprise directly through </a:t>
            </a:r>
            <a:r>
              <a:rPr lang="en-US" dirty="0" smtClean="0"/>
              <a:t>assemblies</a:t>
            </a:r>
          </a:p>
          <a:p>
            <a:pPr lvl="1" algn="just"/>
            <a:r>
              <a:rPr lang="en-US" dirty="0" smtClean="0"/>
              <a:t>workers </a:t>
            </a:r>
            <a:r>
              <a:rPr lang="en-US" dirty="0"/>
              <a:t>exercise management functions indirectly through the election of specialist managers.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goals of self-management are to improve performance by granting workers greater autonomy in their day-to-day operations, boosting morale, reducing alienation, and when paired with employee ownership, eliminating exploitation.</a:t>
            </a:r>
          </a:p>
        </p:txBody>
      </p:sp>
    </p:spTree>
    <p:extLst>
      <p:ext uri="{BB962C8B-B14F-4D97-AF65-F5344CB8AC3E}">
        <p14:creationId xmlns:p14="http://schemas.microsoft.com/office/powerpoint/2010/main" val="414559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Unitary Perspective</a:t>
            </a:r>
          </a:p>
          <a:p>
            <a:pPr algn="just"/>
            <a:r>
              <a:rPr lang="en-US" dirty="0"/>
              <a:t>The unitary perspective is based on the assumption that the organization is an integrated group of people with single </a:t>
            </a:r>
            <a:r>
              <a:rPr lang="en-US" dirty="0" smtClean="0"/>
              <a:t>authority/loyalty </a:t>
            </a:r>
            <a:r>
              <a:rPr lang="en-US" dirty="0"/>
              <a:t>structure and a set of common values, interests and objectives shared by all members of the organization. </a:t>
            </a:r>
            <a:endParaRPr lang="en-US" dirty="0" smtClean="0"/>
          </a:p>
          <a:p>
            <a:pPr algn="just"/>
            <a:r>
              <a:rPr lang="en-US" dirty="0"/>
              <a:t>Management’s prerogative is regarded as legitimate, rational and accepted and any opposition to it is seen as irrational. </a:t>
            </a:r>
          </a:p>
        </p:txBody>
      </p:sp>
    </p:spTree>
    <p:extLst>
      <p:ext uri="{BB962C8B-B14F-4D97-AF65-F5344CB8AC3E}">
        <p14:creationId xmlns:p14="http://schemas.microsoft.com/office/powerpoint/2010/main" val="229459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Unitary Perspective</a:t>
            </a:r>
          </a:p>
          <a:p>
            <a:pPr algn="just"/>
            <a:r>
              <a:rPr lang="en-US" dirty="0"/>
              <a:t>There is no conflict between the interests of those supplying capital to the enterprise and their managerial representatives, and those contributing their </a:t>
            </a:r>
            <a:r>
              <a:rPr lang="en-US" dirty="0" smtClean="0"/>
              <a:t>labor.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underlying assumption of this view is that the organizational system is in basic harmony, and conflict is unnecessary and exceptional.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16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Unitary Perspective</a:t>
            </a:r>
          </a:p>
          <a:p>
            <a:pPr algn="just"/>
            <a:r>
              <a:rPr lang="en-US" dirty="0" smtClean="0"/>
              <a:t>Managements </a:t>
            </a:r>
            <a:r>
              <a:rPr lang="en-US" dirty="0"/>
              <a:t>clings to this view </a:t>
            </a:r>
            <a:r>
              <a:rPr lang="en-US" dirty="0" smtClean="0"/>
              <a:t>because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legitimizes its authority role by projecting the interests of management and employees as being the same and by emphasizing managements role of governing in the best interest of organization as a </a:t>
            </a:r>
            <a:r>
              <a:rPr lang="en-US" dirty="0" smtClean="0"/>
              <a:t>whole.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reassures managers by confirming that conflict, where it exists, is largely the fault of the government rather than management.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6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Flexible Work Roles</a:t>
            </a:r>
          </a:p>
          <a:p>
            <a:pPr algn="just"/>
            <a:r>
              <a:rPr lang="en-US" dirty="0" smtClean="0"/>
              <a:t>Idea behind flexible work roles is that rather than the organization being centralized , with job roles formally defined, the roles should be flexible with devolution of decision making and a fluid organizational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Flexible Work Roles</a:t>
            </a:r>
          </a:p>
          <a:p>
            <a:pPr algn="just"/>
            <a:r>
              <a:rPr lang="en-US" dirty="0" smtClean="0"/>
              <a:t>Four main characteristics of the management structure of well established firms are</a:t>
            </a:r>
          </a:p>
          <a:p>
            <a:pPr lvl="1" algn="just"/>
            <a:r>
              <a:rPr lang="en-US" dirty="0" smtClean="0"/>
              <a:t>Motivate and retain technical talent</a:t>
            </a:r>
          </a:p>
          <a:p>
            <a:pPr lvl="1" algn="just"/>
            <a:r>
              <a:rPr lang="en-US" dirty="0" smtClean="0"/>
              <a:t>Decentralization</a:t>
            </a:r>
          </a:p>
          <a:p>
            <a:pPr lvl="1" algn="just"/>
            <a:r>
              <a:rPr lang="en-US" dirty="0" smtClean="0"/>
              <a:t>Looser authority structure</a:t>
            </a:r>
          </a:p>
          <a:p>
            <a:pPr lvl="1" algn="just"/>
            <a:r>
              <a:rPr lang="en-US" dirty="0" smtClean="0"/>
              <a:t>Matrix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6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Maximum utilization of human resources</a:t>
            </a:r>
          </a:p>
          <a:p>
            <a:pPr algn="just"/>
            <a:r>
              <a:rPr lang="en-US" dirty="0"/>
              <a:t>Human resource utilization is the extent to which available human resources are deployed effectively for the maximum achievement of individual, </a:t>
            </a:r>
            <a:r>
              <a:rPr lang="en-US" dirty="0" smtClean="0"/>
              <a:t>collective and </a:t>
            </a:r>
            <a:r>
              <a:rPr lang="en-US" dirty="0"/>
              <a:t>organizational </a:t>
            </a:r>
            <a:r>
              <a:rPr lang="en-US" dirty="0" smtClean="0"/>
              <a:t>goals </a:t>
            </a:r>
            <a:r>
              <a:rPr lang="en-US" dirty="0"/>
              <a:t>and objectives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5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software factory</a:t>
            </a:r>
            <a:r>
              <a:rPr lang="en-US" dirty="0"/>
              <a:t> is a structured collection of related software assets that aids in producing computer software applications or software components according to specific, externally defined end-user requirements through an assembly </a:t>
            </a:r>
            <a:r>
              <a:rPr lang="en-US" dirty="0" smtClean="0"/>
              <a:t>process.</a:t>
            </a:r>
            <a:endParaRPr lang="en-US" baseline="30000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software factory applies manufacturing techniques and principles to software development to mimic the benefits of traditional manufacturing. </a:t>
            </a:r>
            <a:endParaRPr lang="en-US" dirty="0" smtClean="0"/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factories are generally involved with outsourced software creation. </a:t>
            </a:r>
          </a:p>
        </p:txBody>
      </p:sp>
    </p:spTree>
    <p:extLst>
      <p:ext uri="{BB962C8B-B14F-4D97-AF65-F5344CB8AC3E}">
        <p14:creationId xmlns:p14="http://schemas.microsoft.com/office/powerpoint/2010/main" val="24216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Managers can control the  process of software development by setting out the three key elements of</a:t>
            </a:r>
          </a:p>
          <a:p>
            <a:pPr lvl="1" algn="just"/>
            <a:r>
              <a:rPr lang="en-US" dirty="0" smtClean="0"/>
              <a:t>Methods</a:t>
            </a:r>
          </a:p>
          <a:p>
            <a:pPr lvl="1" algn="just"/>
            <a:r>
              <a:rPr lang="en-US" dirty="0" smtClean="0"/>
              <a:t>Tools</a:t>
            </a:r>
          </a:p>
          <a:p>
            <a:pPr lvl="1" algn="just"/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9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of HR management-salient features for software engineering</a:t>
            </a:r>
          </a:p>
          <a:p>
            <a:r>
              <a:rPr lang="en-US" dirty="0" smtClean="0"/>
              <a:t>The software factory</a:t>
            </a:r>
          </a:p>
        </p:txBody>
      </p:sp>
    </p:spTree>
    <p:extLst>
      <p:ext uri="{BB962C8B-B14F-4D97-AF65-F5344CB8AC3E}">
        <p14:creationId xmlns:p14="http://schemas.microsoft.com/office/powerpoint/2010/main" val="299745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Methods refer to the wide range of tasks in building software. These include</a:t>
            </a:r>
          </a:p>
          <a:p>
            <a:pPr lvl="1" algn="just"/>
            <a:r>
              <a:rPr lang="en-US" dirty="0" smtClean="0"/>
              <a:t>Project planning and estimation</a:t>
            </a:r>
          </a:p>
          <a:p>
            <a:pPr lvl="1" algn="just"/>
            <a:r>
              <a:rPr lang="en-US" dirty="0" smtClean="0"/>
              <a:t>System and software requirement analysis</a:t>
            </a:r>
          </a:p>
          <a:p>
            <a:pPr lvl="1" algn="just"/>
            <a:r>
              <a:rPr lang="en-US" dirty="0" smtClean="0"/>
              <a:t>Design of data structure</a:t>
            </a:r>
          </a:p>
          <a:p>
            <a:pPr lvl="1" algn="just"/>
            <a:r>
              <a:rPr lang="en-US" dirty="0" smtClean="0"/>
              <a:t>Coding, testing and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3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Tools provide automated support for methods.</a:t>
            </a:r>
          </a:p>
          <a:p>
            <a:pPr algn="just"/>
            <a:r>
              <a:rPr lang="en-US" dirty="0" smtClean="0"/>
              <a:t>They may be integrated so that the information created by one tool can be used by another, thus establishing a system for the support of software development.</a:t>
            </a:r>
          </a:p>
          <a:p>
            <a:pPr algn="just"/>
            <a:r>
              <a:rPr lang="en-US" dirty="0"/>
              <a:t>CASE (Computer-aided </a:t>
            </a:r>
            <a:r>
              <a:rPr lang="en-US" b="1" dirty="0"/>
              <a:t>software engineering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9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Procedures hold the methods and tools together and control timing by defining a sequence in which methods will be </a:t>
            </a:r>
            <a:r>
              <a:rPr lang="en-US" smtClean="0"/>
              <a:t>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Human Resource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Human resources</a:t>
            </a:r>
            <a:r>
              <a:rPr lang="en-US" dirty="0"/>
              <a:t> are the people who make up the </a:t>
            </a:r>
            <a:r>
              <a:rPr lang="en-US" dirty="0" smtClean="0"/>
              <a:t>workforce </a:t>
            </a:r>
            <a:r>
              <a:rPr lang="en-US" dirty="0"/>
              <a:t>of an organization, </a:t>
            </a:r>
            <a:r>
              <a:rPr lang="en-US" dirty="0" smtClean="0"/>
              <a:t>business </a:t>
            </a:r>
            <a:r>
              <a:rPr lang="en-US" dirty="0"/>
              <a:t>sector, or </a:t>
            </a:r>
            <a:r>
              <a:rPr lang="en-US" dirty="0" smtClean="0"/>
              <a:t>economy.</a:t>
            </a:r>
          </a:p>
          <a:p>
            <a:pPr algn="just"/>
            <a:r>
              <a:rPr lang="en-US" dirty="0"/>
              <a:t>A human resource is a single person or employee within </a:t>
            </a:r>
            <a:r>
              <a:rPr lang="en-US" dirty="0" smtClean="0"/>
              <a:t>an </a:t>
            </a:r>
            <a:r>
              <a:rPr lang="en-US" dirty="0"/>
              <a:t>organization. Human resources refer to all of the </a:t>
            </a:r>
            <a:r>
              <a:rPr lang="en-US" dirty="0" smtClean="0"/>
              <a:t>people of that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4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human-resources department (HR department) of an organization performs human resource </a:t>
            </a:r>
            <a:r>
              <a:rPr lang="en-US" dirty="0" smtClean="0"/>
              <a:t>management</a:t>
            </a:r>
            <a:r>
              <a:rPr lang="en-US" dirty="0"/>
              <a:t> </a:t>
            </a:r>
            <a:r>
              <a:rPr lang="en-US" dirty="0" smtClean="0"/>
              <a:t>i.e. overseeing </a:t>
            </a:r>
            <a:r>
              <a:rPr lang="en-US" dirty="0"/>
              <a:t>various aspects of </a:t>
            </a:r>
            <a:r>
              <a:rPr lang="en-US" dirty="0" smtClean="0"/>
              <a:t>employment</a:t>
            </a:r>
            <a:r>
              <a:rPr lang="en-US" dirty="0"/>
              <a:t> </a:t>
            </a:r>
            <a:r>
              <a:rPr lang="en-US" dirty="0" smtClean="0"/>
              <a:t>such as</a:t>
            </a:r>
          </a:p>
          <a:p>
            <a:pPr lvl="1" algn="just"/>
            <a:r>
              <a:rPr lang="en-US" dirty="0" smtClean="0"/>
              <a:t>compliance </a:t>
            </a:r>
            <a:r>
              <a:rPr lang="en-US" dirty="0"/>
              <a:t>with </a:t>
            </a:r>
            <a:r>
              <a:rPr lang="en-US" dirty="0" smtClean="0"/>
              <a:t>labor </a:t>
            </a:r>
            <a:r>
              <a:rPr lang="en-US" dirty="0"/>
              <a:t>law and </a:t>
            </a:r>
            <a:r>
              <a:rPr lang="en-US" dirty="0" smtClean="0"/>
              <a:t>employment</a:t>
            </a:r>
          </a:p>
          <a:p>
            <a:pPr lvl="1" algn="just"/>
            <a:r>
              <a:rPr lang="en-US" dirty="0" smtClean="0"/>
              <a:t>standards</a:t>
            </a:r>
            <a:r>
              <a:rPr lang="en-US" dirty="0"/>
              <a:t>, administration of employee </a:t>
            </a:r>
            <a:r>
              <a:rPr lang="en-US" dirty="0" smtClean="0"/>
              <a:t>benefits</a:t>
            </a:r>
            <a:endParaRPr lang="en-US" dirty="0"/>
          </a:p>
          <a:p>
            <a:pPr lvl="1" algn="just"/>
            <a:r>
              <a:rPr lang="en-US" dirty="0" smtClean="0"/>
              <a:t>some </a:t>
            </a:r>
            <a:r>
              <a:rPr lang="en-US" dirty="0"/>
              <a:t>aspects of recruitment and dismissal.</a:t>
            </a:r>
          </a:p>
        </p:txBody>
      </p:sp>
    </p:spTree>
    <p:extLst>
      <p:ext uri="{BB962C8B-B14F-4D97-AF65-F5344CB8AC3E}">
        <p14:creationId xmlns:p14="http://schemas.microsoft.com/office/powerpoint/2010/main" val="341865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Human resource management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strategic approach to the effective management of organization workers so that they help the business gain a competitive </a:t>
            </a:r>
            <a:r>
              <a:rPr lang="en-US" dirty="0" smtClean="0"/>
              <a:t>advantage</a:t>
            </a:r>
          </a:p>
          <a:p>
            <a:pPr algn="just"/>
            <a:r>
              <a:rPr lang="en-US" dirty="0" smtClean="0"/>
              <a:t>Commonly </a:t>
            </a:r>
            <a:r>
              <a:rPr lang="en-US" dirty="0"/>
              <a:t>known as the </a:t>
            </a:r>
            <a:r>
              <a:rPr lang="en-US" i="1" dirty="0"/>
              <a:t>HR </a:t>
            </a:r>
            <a:r>
              <a:rPr lang="en-US" i="1" dirty="0" smtClean="0"/>
              <a:t>Department</a:t>
            </a:r>
            <a:r>
              <a:rPr lang="en-US" dirty="0" smtClean="0"/>
              <a:t>, </a:t>
            </a:r>
            <a:r>
              <a:rPr lang="en-US" dirty="0"/>
              <a:t>it is designed to maximize employee performance in service of an employer's strategic </a:t>
            </a:r>
            <a:r>
              <a:rPr lang="en-US" dirty="0" smtClean="0"/>
              <a:t>objectives.</a:t>
            </a:r>
            <a:endParaRPr lang="en-US" baseline="30000" dirty="0"/>
          </a:p>
          <a:p>
            <a:pPr algn="just"/>
            <a:r>
              <a:rPr lang="en-US" dirty="0" smtClean="0"/>
              <a:t>HR </a:t>
            </a:r>
            <a:r>
              <a:rPr lang="en-US" dirty="0"/>
              <a:t>is primarily concerned with the management of people within organizations, focusing on policies and </a:t>
            </a:r>
            <a:r>
              <a:rPr lang="en-US" dirty="0" smtClean="0"/>
              <a:t>systems.</a:t>
            </a:r>
            <a:endParaRPr lang="en-US" baseline="30000" dirty="0"/>
          </a:p>
          <a:p>
            <a:pPr algn="just"/>
            <a:r>
              <a:rPr lang="en-US" dirty="0" smtClean="0"/>
              <a:t>HR </a:t>
            </a:r>
            <a:r>
              <a:rPr lang="en-US" dirty="0"/>
              <a:t>departments are responsible for overseeing employee-benefits design, employee recruitment, training and development, performance </a:t>
            </a:r>
            <a:r>
              <a:rPr lang="en-US" dirty="0" smtClean="0"/>
              <a:t>appraisal and rewarding.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7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of human resource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Model of human resource management constitutes a broad collection of features.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this section we will discuss only some features salient for software engineering.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Long term, strategic and proactive in style</a:t>
            </a:r>
          </a:p>
          <a:p>
            <a:pPr algn="just"/>
            <a:r>
              <a:rPr lang="en-US" dirty="0" smtClean="0"/>
              <a:t>HR planning is of great significance for managers responsible for locating and managing resources.</a:t>
            </a:r>
          </a:p>
          <a:p>
            <a:pPr algn="just"/>
            <a:r>
              <a:rPr lang="en-US" dirty="0" smtClean="0"/>
              <a:t>Their duties include</a:t>
            </a:r>
          </a:p>
          <a:p>
            <a:pPr lvl="1" algn="just"/>
            <a:r>
              <a:rPr lang="en-US" dirty="0" smtClean="0"/>
              <a:t>Establishing number of staff</a:t>
            </a:r>
          </a:p>
          <a:p>
            <a:pPr lvl="1" algn="just"/>
            <a:r>
              <a:rPr lang="en-US" dirty="0" smtClean="0"/>
              <a:t>Maximum utilization of personnel</a:t>
            </a:r>
          </a:p>
          <a:p>
            <a:pPr lvl="1" algn="just"/>
            <a:r>
              <a:rPr lang="en-US" dirty="0" smtClean="0"/>
              <a:t>Development and education of employees</a:t>
            </a:r>
          </a:p>
          <a:p>
            <a:pPr lvl="1" algn="just"/>
            <a:r>
              <a:rPr lang="en-US" dirty="0" smtClean="0"/>
              <a:t>A projection of future staff needs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29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Commitment to the organization</a:t>
            </a:r>
          </a:p>
          <a:p>
            <a:pPr algn="just"/>
            <a:r>
              <a:rPr lang="en-US" dirty="0" smtClean="0"/>
              <a:t>Two approaches</a:t>
            </a:r>
          </a:p>
          <a:p>
            <a:pPr lvl="1" algn="just"/>
            <a:r>
              <a:rPr lang="en-US" dirty="0" smtClean="0"/>
              <a:t>Complete control through reliance on the rules governing employment.</a:t>
            </a:r>
          </a:p>
          <a:p>
            <a:pPr lvl="1" algn="just"/>
            <a:r>
              <a:rPr lang="en-US" dirty="0" smtClean="0"/>
              <a:t>Empowering employees  with status and responsibility for quality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Commitment to the organization</a:t>
            </a:r>
          </a:p>
          <a:p>
            <a:pPr algn="just"/>
            <a:r>
              <a:rPr lang="en-US" dirty="0" smtClean="0"/>
              <a:t>Real challenge is to shift employee attitudes from mere compliance with rules at work to commitment and self motivation.</a:t>
            </a:r>
          </a:p>
          <a:p>
            <a:pPr algn="just"/>
            <a:r>
              <a:rPr lang="en-US" dirty="0" smtClean="0"/>
              <a:t>Skill is now not much the technical qualifications of employees but their qualities in terms of attendance, flexibility, responsibility, discipline, identification </a:t>
            </a:r>
            <a:r>
              <a:rPr lang="en-US" dirty="0"/>
              <a:t>w</a:t>
            </a:r>
            <a:r>
              <a:rPr lang="en-US" dirty="0" smtClean="0"/>
              <a:t>ith the company and work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987</Words>
  <Application>Microsoft Office PowerPoint</Application>
  <PresentationFormat>On-screen Show (4:3)</PresentationFormat>
  <Paragraphs>101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Professional Practices</vt:lpstr>
      <vt:lpstr>Contents</vt:lpstr>
      <vt:lpstr>Human Resource Management</vt:lpstr>
      <vt:lpstr>Human Resource Management</vt:lpstr>
      <vt:lpstr>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The Software Factory</vt:lpstr>
      <vt:lpstr>The Software Factory</vt:lpstr>
      <vt:lpstr>The Software Factory</vt:lpstr>
      <vt:lpstr>The Software Factory</vt:lpstr>
      <vt:lpstr>The Software Factory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ok</cp:lastModifiedBy>
  <cp:revision>144</cp:revision>
  <dcterms:created xsi:type="dcterms:W3CDTF">2006-08-16T00:00:00Z</dcterms:created>
  <dcterms:modified xsi:type="dcterms:W3CDTF">2020-03-22T12:46:46Z</dcterms:modified>
</cp:coreProperties>
</file>