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4" r:id="rId7"/>
    <p:sldId id="263" r:id="rId8"/>
    <p:sldId id="265" r:id="rId9"/>
    <p:sldId id="266" r:id="rId10"/>
    <p:sldId id="267" r:id="rId11"/>
    <p:sldId id="271" r:id="rId12"/>
    <p:sldId id="272" r:id="rId13"/>
    <p:sldId id="273" r:id="rId14"/>
    <p:sldId id="283" r:id="rId15"/>
    <p:sldId id="274" r:id="rId16"/>
    <p:sldId id="275" r:id="rId17"/>
    <p:sldId id="284"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C8477-0FB6-4CAC-864D-232995E9E649}" type="datetimeFigureOut">
              <a:rPr lang="en-US" smtClean="0"/>
              <a:t>3/21/2020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76AB7-1DBC-4779-B10D-89A01C3E02A0}" type="slidenum">
              <a:rPr lang="en-US" smtClean="0"/>
              <a:t>‹#›</a:t>
            </a:fld>
            <a:endParaRPr lang="en-US"/>
          </a:p>
        </p:txBody>
      </p:sp>
    </p:spTree>
    <p:extLst>
      <p:ext uri="{BB962C8B-B14F-4D97-AF65-F5344CB8AC3E}">
        <p14:creationId xmlns:p14="http://schemas.microsoft.com/office/powerpoint/2010/main" val="2470057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explain</a:t>
            </a:r>
            <a:endParaRPr lang="en-US" dirty="0"/>
          </a:p>
        </p:txBody>
      </p:sp>
      <p:sp>
        <p:nvSpPr>
          <p:cNvPr id="4" name="Slide Number Placeholder 3"/>
          <p:cNvSpPr>
            <a:spLocks noGrp="1"/>
          </p:cNvSpPr>
          <p:nvPr>
            <p:ph type="sldNum" sz="quarter" idx="10"/>
          </p:nvPr>
        </p:nvSpPr>
        <p:spPr/>
        <p:txBody>
          <a:bodyPr/>
          <a:lstStyle/>
          <a:p>
            <a:fld id="{B3E76AB7-1DBC-4779-B10D-89A01C3E02A0}" type="slidenum">
              <a:rPr lang="en-US" smtClean="0"/>
              <a:t>3</a:t>
            </a:fld>
            <a:endParaRPr lang="en-US"/>
          </a:p>
        </p:txBody>
      </p:sp>
    </p:spTree>
    <p:extLst>
      <p:ext uri="{BB962C8B-B14F-4D97-AF65-F5344CB8AC3E}">
        <p14:creationId xmlns:p14="http://schemas.microsoft.com/office/powerpoint/2010/main" val="116801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smtClean="0">
                <a:solidFill>
                  <a:schemeClr val="tx2"/>
                </a:solidFill>
              </a:rPr>
              <a:t>“Health and Safety at Work”</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Management's Role in </a:t>
            </a:r>
            <a:r>
              <a:rPr lang="en-US" b="1" dirty="0" smtClean="0"/>
              <a:t/>
            </a:r>
            <a:br>
              <a:rPr lang="en-US" b="1" dirty="0" smtClean="0"/>
            </a:br>
            <a:r>
              <a:rPr lang="en-US" b="1" dirty="0" smtClean="0"/>
              <a:t>Employee </a:t>
            </a:r>
            <a:r>
              <a:rPr lang="en-US" b="1" dirty="0"/>
              <a:t>Safety</a:t>
            </a:r>
          </a:p>
        </p:txBody>
      </p:sp>
      <p:sp>
        <p:nvSpPr>
          <p:cNvPr id="3" name="Content Placeholder 2"/>
          <p:cNvSpPr>
            <a:spLocks noGrp="1"/>
          </p:cNvSpPr>
          <p:nvPr>
            <p:ph idx="1"/>
          </p:nvPr>
        </p:nvSpPr>
        <p:spPr/>
        <p:txBody>
          <a:bodyPr/>
          <a:lstStyle/>
          <a:p>
            <a:pPr lvl="1" algn="just"/>
            <a:r>
              <a:rPr lang="en-US" dirty="0"/>
              <a:t>Inspect workplace for health and safety problems</a:t>
            </a:r>
          </a:p>
          <a:p>
            <a:pPr lvl="1" algn="just"/>
            <a:r>
              <a:rPr lang="en-US" dirty="0"/>
              <a:t>Establish procedures and controls for dealing with health and safety </a:t>
            </a:r>
            <a:r>
              <a:rPr lang="en-US" dirty="0" smtClean="0"/>
              <a:t>issues</a:t>
            </a:r>
          </a:p>
          <a:p>
            <a:pPr lvl="1" algn="just"/>
            <a:r>
              <a:rPr lang="en-US" dirty="0" smtClean="0"/>
              <a:t>Develop training program</a:t>
            </a:r>
          </a:p>
          <a:p>
            <a:pPr lvl="1" algn="just"/>
            <a:r>
              <a:rPr lang="en-US" dirty="0" smtClean="0"/>
              <a:t>Setup health and safety committees</a:t>
            </a:r>
          </a:p>
          <a:p>
            <a:pPr lvl="1" algn="just"/>
            <a:r>
              <a:rPr lang="en-US" dirty="0" smtClean="0"/>
              <a:t>Monitor safety policies</a:t>
            </a:r>
          </a:p>
          <a:p>
            <a:pPr lvl="1" algn="just"/>
            <a:r>
              <a:rPr lang="en-US" dirty="0" smtClean="0"/>
              <a:t>Draw up action plan and checklist</a:t>
            </a:r>
            <a:endParaRPr lang="en-US" dirty="0"/>
          </a:p>
        </p:txBody>
      </p:sp>
    </p:spTree>
    <p:extLst>
      <p:ext uri="{BB962C8B-B14F-4D97-AF65-F5344CB8AC3E}">
        <p14:creationId xmlns:p14="http://schemas.microsoft.com/office/powerpoint/2010/main" val="419229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and Health Laws in Pakistan</a:t>
            </a:r>
          </a:p>
        </p:txBody>
      </p:sp>
      <p:sp>
        <p:nvSpPr>
          <p:cNvPr id="3" name="Content Placeholder 2"/>
          <p:cNvSpPr>
            <a:spLocks noGrp="1"/>
          </p:cNvSpPr>
          <p:nvPr>
            <p:ph idx="1"/>
          </p:nvPr>
        </p:nvSpPr>
        <p:spPr/>
        <p:txBody>
          <a:bodyPr/>
          <a:lstStyle/>
          <a:p>
            <a:pPr algn="just"/>
            <a:r>
              <a:rPr lang="en-US" dirty="0"/>
              <a:t>In Pakistan, the occupational health and safety in different sectors is covered in various laws. </a:t>
            </a:r>
          </a:p>
          <a:p>
            <a:pPr algn="just"/>
            <a:r>
              <a:rPr lang="en-US" dirty="0"/>
              <a:t>There is no single comprehensive law covering occupational health and safety. </a:t>
            </a:r>
            <a:endParaRPr lang="en-US" dirty="0" smtClean="0"/>
          </a:p>
        </p:txBody>
      </p:sp>
    </p:spTree>
    <p:extLst>
      <p:ext uri="{BB962C8B-B14F-4D97-AF65-F5344CB8AC3E}">
        <p14:creationId xmlns:p14="http://schemas.microsoft.com/office/powerpoint/2010/main" val="258650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and Health Laws in Pakistan</a:t>
            </a:r>
          </a:p>
        </p:txBody>
      </p:sp>
      <p:sp>
        <p:nvSpPr>
          <p:cNvPr id="3" name="Content Placeholder 2"/>
          <p:cNvSpPr>
            <a:spLocks noGrp="1"/>
          </p:cNvSpPr>
          <p:nvPr>
            <p:ph idx="1"/>
          </p:nvPr>
        </p:nvSpPr>
        <p:spPr/>
        <p:txBody>
          <a:bodyPr>
            <a:normAutofit fontScale="92500" lnSpcReduction="10000"/>
          </a:bodyPr>
          <a:lstStyle/>
          <a:p>
            <a:pPr algn="just"/>
            <a:r>
              <a:rPr lang="en-US" dirty="0"/>
              <a:t>The following pieces of legislation deal with different aspects of occupational safety and health in the whole </a:t>
            </a:r>
            <a:r>
              <a:rPr lang="en-US" dirty="0" smtClean="0"/>
              <a:t>country</a:t>
            </a:r>
          </a:p>
          <a:p>
            <a:pPr lvl="1" algn="just"/>
            <a:r>
              <a:rPr lang="en-US" dirty="0" smtClean="0"/>
              <a:t>Factories </a:t>
            </a:r>
            <a:r>
              <a:rPr lang="en-US" dirty="0"/>
              <a:t>Act </a:t>
            </a:r>
            <a:r>
              <a:rPr lang="en-US" dirty="0" smtClean="0"/>
              <a:t>1934</a:t>
            </a:r>
          </a:p>
          <a:p>
            <a:pPr lvl="1" algn="just"/>
            <a:r>
              <a:rPr lang="en-US" dirty="0" smtClean="0"/>
              <a:t>Punjab </a:t>
            </a:r>
            <a:r>
              <a:rPr lang="en-US" dirty="0"/>
              <a:t>Factories Rules </a:t>
            </a:r>
            <a:r>
              <a:rPr lang="en-US" dirty="0" smtClean="0"/>
              <a:t>1978</a:t>
            </a:r>
          </a:p>
          <a:p>
            <a:pPr lvl="1" algn="just"/>
            <a:r>
              <a:rPr lang="en-US" dirty="0" smtClean="0"/>
              <a:t>Sindh </a:t>
            </a:r>
            <a:r>
              <a:rPr lang="en-US" dirty="0"/>
              <a:t>Factories Rules </a:t>
            </a:r>
            <a:r>
              <a:rPr lang="en-US" dirty="0" smtClean="0"/>
              <a:t>1975</a:t>
            </a:r>
          </a:p>
          <a:p>
            <a:pPr lvl="1" algn="just"/>
            <a:r>
              <a:rPr lang="en-US" dirty="0" smtClean="0"/>
              <a:t>KPK Factories Rules 1975</a:t>
            </a:r>
          </a:p>
          <a:p>
            <a:pPr lvl="1" algn="just"/>
            <a:r>
              <a:rPr lang="en-US" dirty="0" smtClean="0"/>
              <a:t>West </a:t>
            </a:r>
            <a:r>
              <a:rPr lang="en-US" dirty="0"/>
              <a:t>Pakistan Hazardous </a:t>
            </a:r>
            <a:r>
              <a:rPr lang="en-US" dirty="0" smtClean="0"/>
              <a:t>Occupations </a:t>
            </a:r>
            <a:r>
              <a:rPr lang="en-US" dirty="0"/>
              <a:t>Rules </a:t>
            </a:r>
            <a:r>
              <a:rPr lang="en-US" dirty="0" smtClean="0"/>
              <a:t>1963</a:t>
            </a:r>
          </a:p>
          <a:p>
            <a:pPr lvl="1" algn="just"/>
            <a:r>
              <a:rPr lang="en-US" dirty="0" smtClean="0"/>
              <a:t>Mines </a:t>
            </a:r>
            <a:r>
              <a:rPr lang="en-US" dirty="0"/>
              <a:t>Act </a:t>
            </a:r>
            <a:r>
              <a:rPr lang="en-US" dirty="0" smtClean="0"/>
              <a:t>1923</a:t>
            </a:r>
          </a:p>
          <a:p>
            <a:pPr lvl="1" algn="just"/>
            <a:r>
              <a:rPr lang="en-US" dirty="0" smtClean="0"/>
              <a:t>Dock Laborers act 1934</a:t>
            </a:r>
          </a:p>
          <a:p>
            <a:pPr lvl="1" algn="just"/>
            <a:endParaRPr lang="en-US" dirty="0"/>
          </a:p>
          <a:p>
            <a:pPr algn="just"/>
            <a:endParaRPr lang="en-US" dirty="0"/>
          </a:p>
        </p:txBody>
      </p:sp>
    </p:spTree>
    <p:extLst>
      <p:ext uri="{BB962C8B-B14F-4D97-AF65-F5344CB8AC3E}">
        <p14:creationId xmlns:p14="http://schemas.microsoft.com/office/powerpoint/2010/main" val="17648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Factories Act 1934</a:t>
            </a:r>
            <a:endParaRPr lang="en-US" b="1" dirty="0"/>
          </a:p>
        </p:txBody>
      </p:sp>
      <p:sp>
        <p:nvSpPr>
          <p:cNvPr id="3" name="Content Placeholder 2"/>
          <p:cNvSpPr>
            <a:spLocks noGrp="1"/>
          </p:cNvSpPr>
          <p:nvPr>
            <p:ph idx="1"/>
          </p:nvPr>
        </p:nvSpPr>
        <p:spPr/>
        <p:txBody>
          <a:bodyPr>
            <a:normAutofit/>
          </a:bodyPr>
          <a:lstStyle/>
          <a:p>
            <a:pPr algn="just"/>
            <a:r>
              <a:rPr lang="en-US" dirty="0"/>
              <a:t>This act consolidates and amends the laws relating to </a:t>
            </a:r>
            <a:r>
              <a:rPr lang="en-US" dirty="0" smtClean="0"/>
              <a:t>the </a:t>
            </a:r>
            <a:r>
              <a:rPr lang="en-US" dirty="0"/>
              <a:t>regulation of </a:t>
            </a:r>
            <a:r>
              <a:rPr lang="en-US" dirty="0" smtClean="0"/>
              <a:t>labor </a:t>
            </a:r>
            <a:r>
              <a:rPr lang="en-US" dirty="0"/>
              <a:t>in factories in </a:t>
            </a:r>
            <a:r>
              <a:rPr lang="en-US" dirty="0" smtClean="0"/>
              <a:t>the </a:t>
            </a:r>
            <a:r>
              <a:rPr lang="en-US" dirty="0"/>
              <a:t>country. </a:t>
            </a:r>
            <a:endParaRPr lang="en-US" dirty="0" smtClean="0"/>
          </a:p>
          <a:p>
            <a:pPr algn="just"/>
            <a:r>
              <a:rPr lang="en-US" dirty="0" smtClean="0"/>
              <a:t>It </a:t>
            </a:r>
            <a:r>
              <a:rPr lang="en-US" dirty="0"/>
              <a:t>includes preliminary including definitions, role of </a:t>
            </a:r>
            <a:r>
              <a:rPr lang="en-US" dirty="0" smtClean="0"/>
              <a:t>labor </a:t>
            </a:r>
            <a:r>
              <a:rPr lang="en-US" dirty="0"/>
              <a:t>inspection, </a:t>
            </a:r>
            <a:r>
              <a:rPr lang="en-US" dirty="0" smtClean="0"/>
              <a:t>restrictions </a:t>
            </a:r>
            <a:r>
              <a:rPr lang="en-US" dirty="0"/>
              <a:t>on the working hours, holidays with pay, special provisions for adolescents and </a:t>
            </a:r>
            <a:r>
              <a:rPr lang="en-US" dirty="0" smtClean="0"/>
              <a:t>children</a:t>
            </a:r>
            <a:r>
              <a:rPr lang="en-US" dirty="0"/>
              <a:t>, penalties and procedure. </a:t>
            </a:r>
          </a:p>
        </p:txBody>
      </p:sp>
    </p:spTree>
    <p:extLst>
      <p:ext uri="{BB962C8B-B14F-4D97-AF65-F5344CB8AC3E}">
        <p14:creationId xmlns:p14="http://schemas.microsoft.com/office/powerpoint/2010/main" val="65320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Factories Act 1934</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This act also contains a chapter (Chapter 3) on health and safety of workers and hygiene conditions at the workplaces. </a:t>
            </a:r>
          </a:p>
          <a:p>
            <a:pPr algn="just"/>
            <a:r>
              <a:rPr lang="en-US" dirty="0"/>
              <a:t>Chapter III of this act provide factory inspections, hygienic conditions (ventilation and temperature, dust and fumes, artificial humidification, lighting, overcrowding, drinking water, sanitary facilities), precaution in case of fire, machine guarding, pressure vessels, precautions against dangerous fumes, eye protection, safety of building, machinery and manufacturing process and so on.</a:t>
            </a:r>
          </a:p>
          <a:p>
            <a:endParaRPr lang="en-US" dirty="0"/>
          </a:p>
        </p:txBody>
      </p:sp>
    </p:spTree>
    <p:extLst>
      <p:ext uri="{BB962C8B-B14F-4D97-AF65-F5344CB8AC3E}">
        <p14:creationId xmlns:p14="http://schemas.microsoft.com/office/powerpoint/2010/main" val="151985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Provincial </a:t>
            </a:r>
            <a:r>
              <a:rPr lang="en-US" b="1" dirty="0"/>
              <a:t>Factories Rules (</a:t>
            </a:r>
            <a:r>
              <a:rPr lang="en-US" b="1" dirty="0" smtClean="0"/>
              <a:t>Punjab 1978</a:t>
            </a:r>
            <a:r>
              <a:rPr lang="en-US" b="1" dirty="0"/>
              <a:t>, </a:t>
            </a:r>
            <a:r>
              <a:rPr lang="en-US" b="1" dirty="0" smtClean="0"/>
              <a:t>Sindh 1975</a:t>
            </a:r>
            <a:r>
              <a:rPr lang="en-US" b="1" dirty="0"/>
              <a:t>, </a:t>
            </a:r>
            <a:r>
              <a:rPr lang="en-US" b="1" dirty="0" smtClean="0"/>
              <a:t>KPK 1975</a:t>
            </a:r>
            <a:r>
              <a:rPr lang="en-US" b="1" dirty="0" smtClean="0"/>
              <a:t>)</a:t>
            </a:r>
            <a:r>
              <a:rPr lang="en-US" b="1" dirty="0"/>
              <a:t/>
            </a:r>
            <a:br>
              <a:rPr lang="en-US" b="1" dirty="0"/>
            </a:b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Three provinces of Pakistan Punjab, Sindh </a:t>
            </a:r>
            <a:r>
              <a:rPr lang="en-US" dirty="0" smtClean="0"/>
              <a:t>and KPK under </a:t>
            </a:r>
            <a:r>
              <a:rPr lang="en-US" dirty="0"/>
              <a:t>the </a:t>
            </a:r>
            <a:r>
              <a:rPr lang="en-US" dirty="0" smtClean="0"/>
              <a:t>authority </a:t>
            </a:r>
            <a:r>
              <a:rPr lang="en-US" dirty="0"/>
              <a:t>of "The </a:t>
            </a:r>
            <a:r>
              <a:rPr lang="en-US" dirty="0" smtClean="0"/>
              <a:t>Factories </a:t>
            </a:r>
            <a:r>
              <a:rPr lang="en-US" dirty="0"/>
              <a:t>Act 1934" of Pakistan made their rules and regulation to govern </a:t>
            </a:r>
            <a:r>
              <a:rPr lang="en-US" dirty="0" smtClean="0"/>
              <a:t>labor </a:t>
            </a:r>
            <a:r>
              <a:rPr lang="en-US" dirty="0"/>
              <a:t>legislation which are almost similar to each other. </a:t>
            </a:r>
            <a:endParaRPr lang="en-US" dirty="0" smtClean="0"/>
          </a:p>
          <a:p>
            <a:pPr algn="just"/>
            <a:r>
              <a:rPr lang="en-US" dirty="0" smtClean="0"/>
              <a:t>They </a:t>
            </a:r>
            <a:r>
              <a:rPr lang="en-US" dirty="0"/>
              <a:t>provide detailed rules </a:t>
            </a:r>
            <a:r>
              <a:rPr lang="en-US" dirty="0" smtClean="0"/>
              <a:t>for factory inspections, hygienic </a:t>
            </a:r>
            <a:r>
              <a:rPr lang="en-US" dirty="0"/>
              <a:t>conditions (ventilation, temperature, dust </a:t>
            </a:r>
            <a:r>
              <a:rPr lang="en-US" dirty="0" smtClean="0"/>
              <a:t>and fumes</a:t>
            </a:r>
            <a:r>
              <a:rPr lang="en-US" dirty="0"/>
              <a:t>, artificial humidification, overcrowding, lighting, drinking water, sanitary </a:t>
            </a:r>
            <a:r>
              <a:rPr lang="en-US" dirty="0" smtClean="0"/>
              <a:t>facilities)</a:t>
            </a:r>
          </a:p>
          <a:p>
            <a:pPr algn="just"/>
            <a:r>
              <a:rPr lang="en-US" dirty="0" smtClean="0"/>
              <a:t>They also consider role </a:t>
            </a:r>
            <a:r>
              <a:rPr lang="en-US" dirty="0"/>
              <a:t>of the welfare </a:t>
            </a:r>
            <a:r>
              <a:rPr lang="en-US" dirty="0" smtClean="0"/>
              <a:t>officer, </a:t>
            </a:r>
            <a:r>
              <a:rPr lang="en-US" dirty="0"/>
              <a:t>precautions against fires, machine </a:t>
            </a:r>
            <a:r>
              <a:rPr lang="en-US" dirty="0" smtClean="0"/>
              <a:t>guarding, eye </a:t>
            </a:r>
            <a:r>
              <a:rPr lang="en-US" dirty="0"/>
              <a:t>protection, dangerous fumes, working hours, notification and </a:t>
            </a:r>
            <a:r>
              <a:rPr lang="en-US" dirty="0" smtClean="0"/>
              <a:t>investigation </a:t>
            </a:r>
            <a:r>
              <a:rPr lang="en-US" dirty="0"/>
              <a:t>of accidents, </a:t>
            </a:r>
            <a:r>
              <a:rPr lang="en-US" dirty="0" smtClean="0"/>
              <a:t>pay </a:t>
            </a:r>
            <a:r>
              <a:rPr lang="en-US" dirty="0"/>
              <a:t>holidays and so </a:t>
            </a:r>
            <a:r>
              <a:rPr lang="en-US" dirty="0" smtClean="0"/>
              <a:t>on.</a:t>
            </a:r>
            <a:endParaRPr lang="en-US" dirty="0"/>
          </a:p>
          <a:p>
            <a:pPr algn="just"/>
            <a:endParaRPr lang="en-US" dirty="0"/>
          </a:p>
        </p:txBody>
      </p:sp>
    </p:spTree>
    <p:extLst>
      <p:ext uri="{BB962C8B-B14F-4D97-AF65-F5344CB8AC3E}">
        <p14:creationId xmlns:p14="http://schemas.microsoft.com/office/powerpoint/2010/main" val="376964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West </a:t>
            </a:r>
            <a:r>
              <a:rPr lang="en-US" b="1" dirty="0"/>
              <a:t>Pakistan Hazardous </a:t>
            </a:r>
            <a:r>
              <a:rPr lang="en-US" b="1" dirty="0" smtClean="0"/>
              <a:t/>
            </a:r>
            <a:br>
              <a:rPr lang="en-US" b="1" dirty="0" smtClean="0"/>
            </a:br>
            <a:r>
              <a:rPr lang="en-US" b="1" dirty="0" smtClean="0"/>
              <a:t>Occupations </a:t>
            </a:r>
            <a:r>
              <a:rPr lang="en-US" b="1" dirty="0"/>
              <a:t>Rules </a:t>
            </a:r>
            <a:r>
              <a:rPr lang="en-US" b="1" dirty="0" smtClean="0"/>
              <a:t>1963 </a:t>
            </a:r>
            <a:r>
              <a:rPr lang="en-US" b="1" dirty="0"/>
              <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These </a:t>
            </a:r>
            <a:r>
              <a:rPr lang="en-US" dirty="0" smtClean="0"/>
              <a:t>rules issued</a:t>
            </a:r>
            <a:r>
              <a:rPr lang="en-US" dirty="0"/>
              <a:t> </a:t>
            </a:r>
            <a:r>
              <a:rPr lang="en-US" dirty="0" smtClean="0"/>
              <a:t>under </a:t>
            </a:r>
            <a:r>
              <a:rPr lang="en-US" dirty="0"/>
              <a:t>the authority of Factories Act 1934 prescribe medical certification </a:t>
            </a:r>
            <a:r>
              <a:rPr lang="en-US" dirty="0" smtClean="0"/>
              <a:t> and </a:t>
            </a:r>
            <a:r>
              <a:rPr lang="en-US" dirty="0"/>
              <a:t>examination by certifying surgeons, prevention activities (exhausts, washing facilities, </a:t>
            </a:r>
            <a:r>
              <a:rPr lang="en-US" dirty="0" smtClean="0"/>
              <a:t> protective clothing</a:t>
            </a:r>
            <a:r>
              <a:rPr lang="en-US" dirty="0"/>
              <a:t>), prohibition of employment (women, young persons) and the issuing </a:t>
            </a:r>
            <a:r>
              <a:rPr lang="en-US" dirty="0" smtClean="0"/>
              <a:t>of certificates </a:t>
            </a:r>
            <a:r>
              <a:rPr lang="en-US" dirty="0"/>
              <a:t>of fitness in the case of dangerous jobs involving exposure to certain substances </a:t>
            </a:r>
            <a:r>
              <a:rPr lang="en-US" dirty="0" smtClean="0"/>
              <a:t> (</a:t>
            </a:r>
            <a:r>
              <a:rPr lang="en-US" dirty="0"/>
              <a:t>lead, rubber, chromium, sodium, and potassium </a:t>
            </a:r>
            <a:r>
              <a:rPr lang="en-US" dirty="0" smtClean="0"/>
              <a:t>dichromate)</a:t>
            </a:r>
          </a:p>
          <a:p>
            <a:pPr algn="just"/>
            <a:endParaRPr lang="en-US" dirty="0"/>
          </a:p>
        </p:txBody>
      </p:sp>
    </p:spTree>
    <p:extLst>
      <p:ext uri="{BB962C8B-B14F-4D97-AF65-F5344CB8AC3E}">
        <p14:creationId xmlns:p14="http://schemas.microsoft.com/office/powerpoint/2010/main" val="345438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West Pakistan Hazardous </a:t>
            </a:r>
            <a:r>
              <a:rPr lang="en-US" b="1" dirty="0" smtClean="0"/>
              <a:t/>
            </a:r>
            <a:br>
              <a:rPr lang="en-US" b="1" dirty="0" smtClean="0"/>
            </a:br>
            <a:r>
              <a:rPr lang="en-US" b="1" dirty="0" smtClean="0"/>
              <a:t>Occupations </a:t>
            </a:r>
            <a:r>
              <a:rPr lang="en-US" b="1" dirty="0"/>
              <a:t>Rules </a:t>
            </a:r>
            <a:r>
              <a:rPr lang="en-US" b="1" dirty="0" smtClean="0"/>
              <a:t>1963 </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a:t>One of the regulations of the "West Pakistan Hazardous Occupations Rules 1963 specifies a large number of processes (either manufacturing or utilizing of a large number of harmful or explosive substances) as hazardous.</a:t>
            </a:r>
          </a:p>
          <a:p>
            <a:pPr algn="just"/>
            <a:r>
              <a:rPr lang="en-US" dirty="0"/>
              <a:t>It also permits the Chief Inspector of Factories to declare other processes hazardous as well </a:t>
            </a:r>
          </a:p>
          <a:p>
            <a:endParaRPr lang="en-US" dirty="0"/>
          </a:p>
        </p:txBody>
      </p:sp>
    </p:spTree>
    <p:extLst>
      <p:ext uri="{BB962C8B-B14F-4D97-AF65-F5344CB8AC3E}">
        <p14:creationId xmlns:p14="http://schemas.microsoft.com/office/powerpoint/2010/main" val="286021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Mines Act 1923</a:t>
            </a:r>
          </a:p>
        </p:txBody>
      </p:sp>
      <p:sp>
        <p:nvSpPr>
          <p:cNvPr id="3" name="Content Placeholder 2"/>
          <p:cNvSpPr>
            <a:spLocks noGrp="1"/>
          </p:cNvSpPr>
          <p:nvPr>
            <p:ph idx="1"/>
          </p:nvPr>
        </p:nvSpPr>
        <p:spPr/>
        <p:txBody>
          <a:bodyPr>
            <a:normAutofit fontScale="85000" lnSpcReduction="10000"/>
          </a:bodyPr>
          <a:lstStyle/>
          <a:p>
            <a:pPr algn="just"/>
            <a:r>
              <a:rPr lang="en-US" dirty="0"/>
              <a:t>This act concerns the laws relating to the regulation and inspection of mines. </a:t>
            </a:r>
            <a:endParaRPr lang="en-US" dirty="0" smtClean="0"/>
          </a:p>
          <a:p>
            <a:pPr algn="just"/>
            <a:r>
              <a:rPr lang="en-US" dirty="0" smtClean="0"/>
              <a:t>Its contents include </a:t>
            </a:r>
            <a:r>
              <a:rPr lang="en-US" dirty="0"/>
              <a:t>role of the chief inspector of mines and of inspectors, operation and management of </a:t>
            </a:r>
            <a:r>
              <a:rPr lang="en-US" dirty="0" smtClean="0"/>
              <a:t>mines</a:t>
            </a:r>
            <a:r>
              <a:rPr lang="en-US" dirty="0"/>
              <a:t>, provision as to health and safety (powers of inspectors in the case of dangers arising to </a:t>
            </a:r>
            <a:r>
              <a:rPr lang="en-US" dirty="0" smtClean="0"/>
              <a:t>mine </a:t>
            </a:r>
            <a:r>
              <a:rPr lang="en-US" dirty="0"/>
              <a:t>workers, accident reports, notice of occupational </a:t>
            </a:r>
            <a:r>
              <a:rPr lang="en-US" dirty="0" smtClean="0"/>
              <a:t>accidents</a:t>
            </a:r>
            <a:r>
              <a:rPr lang="en-US" dirty="0"/>
              <a:t>, </a:t>
            </a:r>
            <a:r>
              <a:rPr lang="en-US" dirty="0" smtClean="0"/>
              <a:t>accidents investigation</a:t>
            </a:r>
            <a:r>
              <a:rPr lang="en-US" dirty="0"/>
              <a:t>) </a:t>
            </a:r>
            <a:r>
              <a:rPr lang="en-US" dirty="0" smtClean="0"/>
              <a:t>working </a:t>
            </a:r>
            <a:r>
              <a:rPr lang="en-US" dirty="0"/>
              <a:t>hours, employment of women (prohibited in underground work) and children </a:t>
            </a:r>
            <a:r>
              <a:rPr lang="en-US" dirty="0" smtClean="0"/>
              <a:t>(</a:t>
            </a:r>
            <a:r>
              <a:rPr lang="en-US" dirty="0"/>
              <a:t>absolutely prohibited to work in mines) and so on. </a:t>
            </a:r>
          </a:p>
          <a:p>
            <a:pPr algn="just"/>
            <a:endParaRPr lang="en-US" dirty="0"/>
          </a:p>
        </p:txBody>
      </p:sp>
    </p:spTree>
    <p:extLst>
      <p:ext uri="{BB962C8B-B14F-4D97-AF65-F5344CB8AC3E}">
        <p14:creationId xmlns:p14="http://schemas.microsoft.com/office/powerpoint/2010/main" val="237397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 </a:t>
            </a:r>
            <a:r>
              <a:rPr lang="en-US" b="1" dirty="0" smtClean="0"/>
              <a:t>Laborers </a:t>
            </a:r>
            <a:r>
              <a:rPr lang="en-US" b="1" dirty="0"/>
              <a:t>act 1934</a:t>
            </a:r>
          </a:p>
        </p:txBody>
      </p:sp>
      <p:sp>
        <p:nvSpPr>
          <p:cNvPr id="3" name="Content Placeholder 2"/>
          <p:cNvSpPr>
            <a:spLocks noGrp="1"/>
          </p:cNvSpPr>
          <p:nvPr>
            <p:ph idx="1"/>
          </p:nvPr>
        </p:nvSpPr>
        <p:spPr/>
        <p:txBody>
          <a:bodyPr/>
          <a:lstStyle/>
          <a:p>
            <a:pPr algn="just"/>
            <a:r>
              <a:rPr lang="en-US" dirty="0" smtClean="0"/>
              <a:t>The </a:t>
            </a:r>
            <a:r>
              <a:rPr lang="en-US" dirty="0"/>
              <a:t>Directorate of Dock Workers Safety </a:t>
            </a:r>
            <a:r>
              <a:rPr lang="en-US" dirty="0" smtClean="0"/>
              <a:t>is responsible </a:t>
            </a:r>
            <a:r>
              <a:rPr lang="en-US" dirty="0"/>
              <a:t>for ensuring the safety and health of </a:t>
            </a:r>
            <a:r>
              <a:rPr lang="en-US" dirty="0" smtClean="0"/>
              <a:t>dock </a:t>
            </a:r>
            <a:r>
              <a:rPr lang="en-US" dirty="0"/>
              <a:t>workers employed at Karachi, Gwadar and </a:t>
            </a:r>
            <a:r>
              <a:rPr lang="en-US" dirty="0" err="1"/>
              <a:t>Pasni</a:t>
            </a:r>
            <a:r>
              <a:rPr lang="en-US" dirty="0"/>
              <a:t> seaports, through the </a:t>
            </a:r>
            <a:r>
              <a:rPr lang="en-US" dirty="0" smtClean="0"/>
              <a:t>practical enforcement </a:t>
            </a:r>
            <a:r>
              <a:rPr lang="en-US" dirty="0"/>
              <a:t>of relevant provisions of the Dock </a:t>
            </a:r>
            <a:r>
              <a:rPr lang="en-US" dirty="0" smtClean="0"/>
              <a:t>Laborer's </a:t>
            </a:r>
            <a:r>
              <a:rPr lang="en-US" dirty="0"/>
              <a:t>act.</a:t>
            </a:r>
          </a:p>
          <a:p>
            <a:pPr algn="just"/>
            <a:endParaRPr lang="en-US" dirty="0"/>
          </a:p>
        </p:txBody>
      </p:sp>
    </p:spTree>
    <p:extLst>
      <p:ext uri="{BB962C8B-B14F-4D97-AF65-F5344CB8AC3E}">
        <p14:creationId xmlns:p14="http://schemas.microsoft.com/office/powerpoint/2010/main" val="159841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The Problem</a:t>
            </a:r>
          </a:p>
          <a:p>
            <a:r>
              <a:rPr lang="en-US" dirty="0" smtClean="0"/>
              <a:t>Background</a:t>
            </a:r>
          </a:p>
          <a:p>
            <a:r>
              <a:rPr lang="en-US" dirty="0" smtClean="0"/>
              <a:t>Occupational Health and Safety (OHS) laws in Pakistan</a:t>
            </a:r>
          </a:p>
        </p:txBody>
      </p:sp>
    </p:spTree>
    <p:extLst>
      <p:ext uri="{BB962C8B-B14F-4D97-AF65-F5344CB8AC3E}">
        <p14:creationId xmlns:p14="http://schemas.microsoft.com/office/powerpoint/2010/main" val="300369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How </a:t>
            </a:r>
            <a:r>
              <a:rPr lang="en-US" b="1" dirty="0"/>
              <a:t>does government ensure that the above-mentioned provisions are followed at the workplaces?</a:t>
            </a:r>
            <a:br>
              <a:rPr lang="en-US" b="1" dirty="0"/>
            </a:br>
            <a:endParaRPr lang="en-US" dirty="0"/>
          </a:p>
        </p:txBody>
      </p:sp>
    </p:spTree>
    <p:extLst>
      <p:ext uri="{BB962C8B-B14F-4D97-AF65-F5344CB8AC3E}">
        <p14:creationId xmlns:p14="http://schemas.microsoft.com/office/powerpoint/2010/main" val="125858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85000" lnSpcReduction="10000"/>
          </a:bodyPr>
          <a:lstStyle/>
          <a:p>
            <a:pPr algn="just"/>
            <a:r>
              <a:rPr lang="en-US" dirty="0"/>
              <a:t>All the above laws require the appropriate government (Federal or Provincial) to appoint qualified individuals as inspectors. It is the duty of inspectors to enforce these laws. The usual powers of inspectors include the right to enter and inspect any workplace, taking evidence from persons for carrying out their duties. A person can’t be appointed as inspector or continue to hold the office of inspector if he or she becomes directly or indirectly interested in the workplace (it is factory under the Factories Act, a dock or a ship under Dock Laborers Act and a mine under the Mines Act.</a:t>
            </a:r>
          </a:p>
        </p:txBody>
      </p:sp>
    </p:spTree>
    <p:extLst>
      <p:ext uri="{BB962C8B-B14F-4D97-AF65-F5344CB8AC3E}">
        <p14:creationId xmlns:p14="http://schemas.microsoft.com/office/powerpoint/2010/main" val="331396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447800"/>
            <a:ext cx="8229600" cy="1143000"/>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Does </a:t>
            </a:r>
            <a:r>
              <a:rPr lang="en-US" b="1" dirty="0"/>
              <a:t>Employer or Government provide any training to the workers regarding workplace health and safety issues?</a:t>
            </a:r>
            <a:br>
              <a:rPr lang="en-US" b="1" dirty="0"/>
            </a:br>
            <a:endParaRPr lang="en-US" dirty="0"/>
          </a:p>
        </p:txBody>
      </p:sp>
    </p:spTree>
    <p:extLst>
      <p:ext uri="{BB962C8B-B14F-4D97-AF65-F5344CB8AC3E}">
        <p14:creationId xmlns:p14="http://schemas.microsoft.com/office/powerpoint/2010/main" val="382349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85000" lnSpcReduction="20000"/>
          </a:bodyPr>
          <a:lstStyle/>
          <a:p>
            <a:pPr algn="just"/>
            <a:r>
              <a:rPr lang="en-US" dirty="0"/>
              <a:t>Various government agencies like National Institute of Labor Administration and Training, </a:t>
            </a:r>
            <a:r>
              <a:rPr lang="en-US" b="1" dirty="0"/>
              <a:t>Directorate of Workers Education</a:t>
            </a:r>
            <a:r>
              <a:rPr lang="en-US" dirty="0"/>
              <a:t> provide training to workers on these issues. </a:t>
            </a:r>
            <a:r>
              <a:rPr lang="en-US" b="1" dirty="0"/>
              <a:t>Directorate of Dock Workers Safety </a:t>
            </a:r>
            <a:r>
              <a:rPr lang="en-US" dirty="0"/>
              <a:t>(DDWS) and </a:t>
            </a:r>
            <a:r>
              <a:rPr lang="en-US" b="1" dirty="0"/>
              <a:t>Central Inspectorate of Mines</a:t>
            </a:r>
            <a:r>
              <a:rPr lang="en-US" dirty="0"/>
              <a:t> provide training to dock workers and mine workers respectively. The Centre for Improvement of Working Conditions and Environment (CIWCE) is a pioneering institution in Pakistan (working under the Directorate of Labor Welfare, Punjab) which provides training, information and research facilities for promotion of safety, health and better work environment in the industries and businesses.</a:t>
            </a:r>
          </a:p>
        </p:txBody>
      </p:sp>
    </p:spTree>
    <p:extLst>
      <p:ext uri="{BB962C8B-B14F-4D97-AF65-F5344CB8AC3E}">
        <p14:creationId xmlns:p14="http://schemas.microsoft.com/office/powerpoint/2010/main" val="187244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Problem</a:t>
            </a:r>
            <a:endParaRPr lang="en-US" b="1" dirty="0"/>
          </a:p>
        </p:txBody>
      </p:sp>
      <p:sp>
        <p:nvSpPr>
          <p:cNvPr id="3" name="Content Placeholder 2"/>
          <p:cNvSpPr>
            <a:spLocks noGrp="1"/>
          </p:cNvSpPr>
          <p:nvPr>
            <p:ph idx="1"/>
          </p:nvPr>
        </p:nvSpPr>
        <p:spPr/>
        <p:txBody>
          <a:bodyPr/>
          <a:lstStyle/>
          <a:p>
            <a:pPr algn="just"/>
            <a:r>
              <a:rPr lang="en-US" dirty="0" smtClean="0"/>
              <a:t>Health and safety at work only hits the headlines when there is a major disaster.</a:t>
            </a:r>
          </a:p>
          <a:p>
            <a:pPr algn="just"/>
            <a:r>
              <a:rPr lang="en-US" dirty="0" smtClean="0"/>
              <a:t>The number of fatal accidents at work has fallen sharply since the beginning of 1970s but a significant number of employees and members of public still die each year as a result of accidents at work.</a:t>
            </a:r>
            <a:endParaRPr lang="en-US" dirty="0"/>
          </a:p>
        </p:txBody>
      </p:sp>
    </p:spTree>
    <p:extLst>
      <p:ext uri="{BB962C8B-B14F-4D97-AF65-F5344CB8AC3E}">
        <p14:creationId xmlns:p14="http://schemas.microsoft.com/office/powerpoint/2010/main" val="209986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a:t>During and after World War I, Industrial Revolution </a:t>
            </a:r>
            <a:r>
              <a:rPr lang="en-US" dirty="0" smtClean="0"/>
              <a:t>occurred</a:t>
            </a:r>
          </a:p>
          <a:p>
            <a:pPr lvl="1" algn="just"/>
            <a:r>
              <a:rPr lang="en-US" dirty="0" smtClean="0"/>
              <a:t>rapid </a:t>
            </a:r>
            <a:r>
              <a:rPr lang="en-US" dirty="0"/>
              <a:t>introduction of new </a:t>
            </a:r>
            <a:r>
              <a:rPr lang="en-US" dirty="0" smtClean="0"/>
              <a:t>industries</a:t>
            </a:r>
          </a:p>
          <a:p>
            <a:pPr lvl="1" algn="just"/>
            <a:r>
              <a:rPr lang="en-US" dirty="0" smtClean="0"/>
              <a:t>Increasing </a:t>
            </a:r>
            <a:r>
              <a:rPr lang="en-US" dirty="0"/>
              <a:t>demand of products and production </a:t>
            </a:r>
            <a:r>
              <a:rPr lang="en-US" dirty="0" smtClean="0"/>
              <a:t>activities</a:t>
            </a:r>
          </a:p>
          <a:p>
            <a:pPr lvl="1" algn="just"/>
            <a:r>
              <a:rPr lang="en-US" dirty="0" smtClean="0"/>
              <a:t>Indiscriminate </a:t>
            </a:r>
            <a:r>
              <a:rPr lang="en-US" dirty="0"/>
              <a:t>hiring of workers to run the manufacturing </a:t>
            </a:r>
            <a:r>
              <a:rPr lang="en-US" dirty="0" smtClean="0"/>
              <a:t>processes</a:t>
            </a:r>
          </a:p>
          <a:p>
            <a:pPr algn="just"/>
            <a:r>
              <a:rPr lang="en-US" dirty="0" smtClean="0"/>
              <a:t>This </a:t>
            </a:r>
            <a:r>
              <a:rPr lang="en-US" dirty="0"/>
              <a:t>brought </a:t>
            </a:r>
            <a:r>
              <a:rPr lang="en-US" dirty="0" smtClean="0"/>
              <a:t>about</a:t>
            </a:r>
          </a:p>
          <a:p>
            <a:pPr lvl="1" algn="just"/>
            <a:r>
              <a:rPr lang="en-US" dirty="0" smtClean="0"/>
              <a:t>Poor </a:t>
            </a:r>
            <a:r>
              <a:rPr lang="en-US" dirty="0"/>
              <a:t>and unsafe working conditions </a:t>
            </a:r>
          </a:p>
          <a:p>
            <a:pPr lvl="1" algn="just"/>
            <a:r>
              <a:rPr lang="en-US" dirty="0" smtClean="0"/>
              <a:t>serious </a:t>
            </a:r>
            <a:r>
              <a:rPr lang="en-US" dirty="0"/>
              <a:t>dangers not anticipated </a:t>
            </a:r>
          </a:p>
          <a:p>
            <a:pPr lvl="1" algn="just"/>
            <a:r>
              <a:rPr lang="en-US" dirty="0" smtClean="0"/>
              <a:t>exposure </a:t>
            </a:r>
            <a:r>
              <a:rPr lang="en-US" dirty="0"/>
              <a:t>to various occupational diseases and serious accidents aggravated by endemic diseases like malnutrition, worm infestation, malaria and </a:t>
            </a:r>
            <a:r>
              <a:rPr lang="en-US" dirty="0" smtClean="0"/>
              <a:t>others</a:t>
            </a:r>
          </a:p>
          <a:p>
            <a:pPr algn="just"/>
            <a:r>
              <a:rPr lang="en-US" dirty="0" smtClean="0"/>
              <a:t>Hence </a:t>
            </a:r>
            <a:r>
              <a:rPr lang="en-US" dirty="0"/>
              <a:t>the origin of Occupational Health </a:t>
            </a:r>
            <a:r>
              <a:rPr lang="en-US" dirty="0" smtClean="0"/>
              <a:t>and Safety as </a:t>
            </a:r>
            <a:r>
              <a:rPr lang="en-US" dirty="0"/>
              <a:t>means of protecting the health and welfare of </a:t>
            </a:r>
            <a:r>
              <a:rPr lang="en-US" dirty="0" smtClean="0"/>
              <a:t>employees.</a:t>
            </a:r>
            <a:endParaRPr lang="en-US" dirty="0"/>
          </a:p>
        </p:txBody>
      </p:sp>
    </p:spTree>
    <p:extLst>
      <p:ext uri="{BB962C8B-B14F-4D97-AF65-F5344CB8AC3E}">
        <p14:creationId xmlns:p14="http://schemas.microsoft.com/office/powerpoint/2010/main" val="28859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safe work place ensures less </a:t>
            </a:r>
            <a:r>
              <a:rPr lang="en-US" dirty="0" smtClean="0"/>
              <a:t>accidents.</a:t>
            </a:r>
          </a:p>
          <a:p>
            <a:pPr algn="just"/>
            <a:r>
              <a:rPr lang="en-US" dirty="0" smtClean="0"/>
              <a:t>Keeps </a:t>
            </a:r>
            <a:r>
              <a:rPr lang="en-US" dirty="0"/>
              <a:t>the workers focused on the tasks rather than worry about chances of </a:t>
            </a:r>
            <a:r>
              <a:rPr lang="en-US" dirty="0" smtClean="0"/>
              <a:t>mishaps.</a:t>
            </a:r>
          </a:p>
          <a:p>
            <a:pPr algn="just"/>
            <a:r>
              <a:rPr lang="en-US" dirty="0" smtClean="0"/>
              <a:t>Increases </a:t>
            </a:r>
            <a:r>
              <a:rPr lang="en-US" dirty="0"/>
              <a:t>productivity and efficiency of </a:t>
            </a:r>
            <a:r>
              <a:rPr lang="en-US" dirty="0" smtClean="0"/>
              <a:t>workers.</a:t>
            </a:r>
          </a:p>
          <a:p>
            <a:pPr algn="just"/>
            <a:r>
              <a:rPr lang="en-US" dirty="0" smtClean="0"/>
              <a:t>Managing </a:t>
            </a:r>
            <a:r>
              <a:rPr lang="en-US" dirty="0"/>
              <a:t>the work force becomes easy and the workers remain </a:t>
            </a:r>
            <a:r>
              <a:rPr lang="en-US" dirty="0" smtClean="0"/>
              <a:t>motivated.</a:t>
            </a:r>
          </a:p>
          <a:p>
            <a:pPr algn="just"/>
            <a:r>
              <a:rPr lang="en-US" dirty="0" smtClean="0"/>
              <a:t>A </a:t>
            </a:r>
            <a:r>
              <a:rPr lang="en-US" dirty="0"/>
              <a:t>healthy and sound worker is an asset and contributes towards economic development </a:t>
            </a:r>
            <a:r>
              <a:rPr lang="en-US"/>
              <a:t>of </a:t>
            </a:r>
            <a:r>
              <a:rPr lang="en-US" smtClean="0"/>
              <a:t>organization.</a:t>
            </a:r>
            <a:endParaRPr lang="en-US" dirty="0"/>
          </a:p>
        </p:txBody>
      </p:sp>
    </p:spTree>
    <p:extLst>
      <p:ext uri="{BB962C8B-B14F-4D97-AF65-F5344CB8AC3E}">
        <p14:creationId xmlns:p14="http://schemas.microsoft.com/office/powerpoint/2010/main" val="154773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5400" b="1" dirty="0" smtClean="0"/>
              <a:t>Occupational Health and Safety </a:t>
            </a:r>
            <a:r>
              <a:rPr lang="en-US" sz="5400" b="1" dirty="0"/>
              <a:t>Laws in </a:t>
            </a:r>
            <a:r>
              <a:rPr lang="en-US" sz="5400" b="1" dirty="0" smtClean="0"/>
              <a:t/>
            </a:r>
            <a:br>
              <a:rPr lang="en-US" sz="5400" b="1" dirty="0" smtClean="0"/>
            </a:br>
            <a:r>
              <a:rPr lang="en-US" sz="5400" b="1" dirty="0" smtClean="0"/>
              <a:t>Pakistan</a:t>
            </a:r>
            <a:endParaRPr lang="en-US" sz="5400" b="1" dirty="0"/>
          </a:p>
        </p:txBody>
      </p:sp>
    </p:spTree>
    <p:extLst>
      <p:ext uri="{BB962C8B-B14F-4D97-AF65-F5344CB8AC3E}">
        <p14:creationId xmlns:p14="http://schemas.microsoft.com/office/powerpoint/2010/main" val="238458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Occupational Health and Safety</a:t>
            </a:r>
            <a:endParaRPr lang="en-US" b="1" dirty="0"/>
          </a:p>
        </p:txBody>
      </p:sp>
      <p:sp>
        <p:nvSpPr>
          <p:cNvPr id="3" name="Content Placeholder 2"/>
          <p:cNvSpPr>
            <a:spLocks noGrp="1"/>
          </p:cNvSpPr>
          <p:nvPr>
            <p:ph idx="1"/>
          </p:nvPr>
        </p:nvSpPr>
        <p:spPr/>
        <p:txBody>
          <a:bodyPr/>
          <a:lstStyle/>
          <a:p>
            <a:pPr marL="0" indent="0" algn="ctr">
              <a:buNone/>
            </a:pPr>
            <a:r>
              <a:rPr lang="en-US" sz="3600" b="1" i="1" u="sng" dirty="0" smtClean="0"/>
              <a:t>Definition</a:t>
            </a:r>
            <a:endParaRPr lang="en-US" b="1" i="1" u="sng" dirty="0" smtClean="0"/>
          </a:p>
          <a:p>
            <a:pPr algn="just"/>
            <a:r>
              <a:rPr lang="en-US" dirty="0" smtClean="0"/>
              <a:t>Means </a:t>
            </a:r>
            <a:r>
              <a:rPr lang="en-US" dirty="0"/>
              <a:t>by which to control aspects of work production that involve any degree of risk or danger that may cause injury or </a:t>
            </a:r>
            <a:r>
              <a:rPr lang="en-US" dirty="0" smtClean="0"/>
              <a:t>harm.</a:t>
            </a:r>
          </a:p>
          <a:p>
            <a:pPr algn="just"/>
            <a:r>
              <a:rPr lang="en-US" dirty="0" smtClean="0"/>
              <a:t>This </a:t>
            </a:r>
            <a:r>
              <a:rPr lang="en-US" dirty="0"/>
              <a:t>process eliminates such elements to ensure employee safety &amp; health</a:t>
            </a:r>
            <a:r>
              <a:rPr lang="en-US" dirty="0" smtClean="0"/>
              <a:t>.</a:t>
            </a:r>
            <a:endParaRPr lang="en-US" dirty="0"/>
          </a:p>
        </p:txBody>
      </p:sp>
    </p:spTree>
    <p:extLst>
      <p:ext uri="{BB962C8B-B14F-4D97-AF65-F5344CB8AC3E}">
        <p14:creationId xmlns:p14="http://schemas.microsoft.com/office/powerpoint/2010/main" val="187944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Occupational Health and Safety</a:t>
            </a:r>
            <a:endParaRPr lang="en-US" b="1" dirty="0"/>
          </a:p>
        </p:txBody>
      </p:sp>
      <p:sp>
        <p:nvSpPr>
          <p:cNvPr id="3" name="Content Placeholder 2"/>
          <p:cNvSpPr>
            <a:spLocks noGrp="1"/>
          </p:cNvSpPr>
          <p:nvPr>
            <p:ph idx="1"/>
          </p:nvPr>
        </p:nvSpPr>
        <p:spPr/>
        <p:txBody>
          <a:bodyPr/>
          <a:lstStyle/>
          <a:p>
            <a:pPr algn="just"/>
            <a:r>
              <a:rPr lang="en-US" dirty="0"/>
              <a:t>The Reasons for OH &amp; </a:t>
            </a:r>
            <a:r>
              <a:rPr lang="en-US" dirty="0" smtClean="0"/>
              <a:t>S:</a:t>
            </a:r>
          </a:p>
          <a:p>
            <a:pPr lvl="1" algn="just"/>
            <a:r>
              <a:rPr lang="en-US" dirty="0" smtClean="0"/>
              <a:t>Eliminates </a:t>
            </a:r>
            <a:r>
              <a:rPr lang="en-US" dirty="0"/>
              <a:t>possible danger </a:t>
            </a:r>
            <a:endParaRPr lang="en-US" dirty="0" smtClean="0"/>
          </a:p>
          <a:p>
            <a:pPr lvl="1" algn="just"/>
            <a:r>
              <a:rPr lang="en-US" dirty="0" smtClean="0"/>
              <a:t>Safeguard </a:t>
            </a:r>
            <a:r>
              <a:rPr lang="en-US" dirty="0"/>
              <a:t>employee productivity </a:t>
            </a:r>
            <a:endParaRPr lang="en-US" dirty="0" smtClean="0"/>
          </a:p>
          <a:p>
            <a:pPr lvl="1" algn="just"/>
            <a:r>
              <a:rPr lang="en-US" dirty="0" smtClean="0"/>
              <a:t>Means </a:t>
            </a:r>
            <a:r>
              <a:rPr lang="en-US" dirty="0"/>
              <a:t>to promote workplace processes </a:t>
            </a:r>
            <a:endParaRPr lang="en-US" dirty="0" smtClean="0"/>
          </a:p>
          <a:p>
            <a:pPr lvl="1" algn="just"/>
            <a:r>
              <a:rPr lang="en-US" dirty="0" smtClean="0"/>
              <a:t>Protect </a:t>
            </a:r>
            <a:r>
              <a:rPr lang="en-US" dirty="0"/>
              <a:t>employee rights </a:t>
            </a:r>
            <a:endParaRPr lang="en-US" dirty="0" smtClean="0"/>
          </a:p>
          <a:p>
            <a:pPr lvl="1" algn="just"/>
            <a:r>
              <a:rPr lang="en-US" dirty="0" smtClean="0"/>
              <a:t>Maintain </a:t>
            </a:r>
            <a:r>
              <a:rPr lang="en-US" dirty="0"/>
              <a:t>work health For all Employees </a:t>
            </a:r>
          </a:p>
        </p:txBody>
      </p:sp>
    </p:spTree>
    <p:extLst>
      <p:ext uri="{BB962C8B-B14F-4D97-AF65-F5344CB8AC3E}">
        <p14:creationId xmlns:p14="http://schemas.microsoft.com/office/powerpoint/2010/main" val="345784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Management's Role </a:t>
            </a:r>
            <a:r>
              <a:rPr lang="en-US" b="1" dirty="0" smtClean="0"/>
              <a:t>in </a:t>
            </a:r>
            <a:br>
              <a:rPr lang="en-US" b="1" dirty="0" smtClean="0"/>
            </a:br>
            <a:r>
              <a:rPr lang="en-US" b="1" dirty="0" smtClean="0"/>
              <a:t>Employee </a:t>
            </a:r>
            <a:r>
              <a:rPr lang="en-US" b="1" dirty="0" smtClean="0"/>
              <a:t>Safety</a:t>
            </a:r>
            <a:endParaRPr lang="en-US" b="1" dirty="0"/>
          </a:p>
        </p:txBody>
      </p:sp>
      <p:sp>
        <p:nvSpPr>
          <p:cNvPr id="3" name="Content Placeholder 2"/>
          <p:cNvSpPr>
            <a:spLocks noGrp="1"/>
          </p:cNvSpPr>
          <p:nvPr>
            <p:ph idx="1"/>
          </p:nvPr>
        </p:nvSpPr>
        <p:spPr/>
        <p:txBody>
          <a:bodyPr/>
          <a:lstStyle/>
          <a:p>
            <a:pPr algn="just"/>
            <a:r>
              <a:rPr lang="en-US" dirty="0"/>
              <a:t>There are a number of strategies that can be used by organizations to ensure a healthy and safe workplace and insure compliance with legal requirements, some </a:t>
            </a:r>
            <a:r>
              <a:rPr lang="en-US" dirty="0" smtClean="0"/>
              <a:t>are</a:t>
            </a:r>
            <a:endParaRPr lang="en-US" dirty="0"/>
          </a:p>
          <a:p>
            <a:pPr lvl="1" algn="just"/>
            <a:r>
              <a:rPr lang="en-US" dirty="0" smtClean="0"/>
              <a:t>Design safe and healthy systems for work</a:t>
            </a:r>
          </a:p>
          <a:p>
            <a:pPr lvl="1" algn="just"/>
            <a:r>
              <a:rPr lang="en-US" dirty="0" smtClean="0"/>
              <a:t>Exhibit strong management commitment</a:t>
            </a:r>
          </a:p>
        </p:txBody>
      </p:sp>
    </p:spTree>
    <p:extLst>
      <p:ext uri="{BB962C8B-B14F-4D97-AF65-F5344CB8AC3E}">
        <p14:creationId xmlns:p14="http://schemas.microsoft.com/office/powerpoint/2010/main" val="69487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1190</Words>
  <Application>Microsoft Office PowerPoint</Application>
  <PresentationFormat>On-screen Show (4:3)</PresentationFormat>
  <Paragraphs>86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Professional Practices</vt:lpstr>
      <vt:lpstr>Contents</vt:lpstr>
      <vt:lpstr>The Problem</vt:lpstr>
      <vt:lpstr>Background</vt:lpstr>
      <vt:lpstr>Benefits</vt:lpstr>
      <vt:lpstr>Occupational Health and Safety Laws in  Pakistan</vt:lpstr>
      <vt:lpstr>Occupational Health and Safety</vt:lpstr>
      <vt:lpstr>Occupational Health and Safety</vt:lpstr>
      <vt:lpstr>Management's Role in  Employee Safety</vt:lpstr>
      <vt:lpstr>Management's Role in  Employee Safety</vt:lpstr>
      <vt:lpstr>Safety and Health Laws in Pakistan</vt:lpstr>
      <vt:lpstr>Safety and Health Laws in Pakistan</vt:lpstr>
      <vt:lpstr>Factories Act 1934</vt:lpstr>
      <vt:lpstr>Factories Act 1934</vt:lpstr>
      <vt:lpstr> Provincial Factories Rules (Punjab 1978, Sindh 1975, KPK 1975) </vt:lpstr>
      <vt:lpstr> West Pakistan Hazardous  Occupations Rules 1963  </vt:lpstr>
      <vt:lpstr> West Pakistan Hazardous  Occupations Rules 1963  </vt:lpstr>
      <vt:lpstr>Mines Act 1923</vt:lpstr>
      <vt:lpstr>Dock Laborers act 1934</vt:lpstr>
      <vt:lpstr>         How does government ensure that the above-mentioned provisions are followed at the workplaces? </vt:lpstr>
      <vt:lpstr>PowerPoint Presentation</vt:lpstr>
      <vt:lpstr>     Does Employer or Government provide any training to the workers regarding workplace health and safety issues?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ok</cp:lastModifiedBy>
  <cp:revision>150</cp:revision>
  <dcterms:created xsi:type="dcterms:W3CDTF">2006-08-16T00:00:00Z</dcterms:created>
  <dcterms:modified xsi:type="dcterms:W3CDTF">2020-03-21T10:23:24Z</dcterms:modified>
</cp:coreProperties>
</file>