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228" autoAdjust="0"/>
  </p:normalViewPr>
  <p:slideViewPr>
    <p:cSldViewPr snapToGrid="0">
      <p:cViewPr varScale="1">
        <p:scale>
          <a:sx n="66" d="100"/>
          <a:sy n="66"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89A58B-10F3-496A-A3F6-D782EA97E5E4}" type="datetimeFigureOut">
              <a:rPr lang="en-US" smtClean="0"/>
              <a:t>5/28/2021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DF73AE-B30C-4ABF-BECB-9AFBEB3123F9}" type="slidenum">
              <a:rPr lang="en-US" smtClean="0"/>
              <a:t>‹#›</a:t>
            </a:fld>
            <a:endParaRPr lang="en-US"/>
          </a:p>
        </p:txBody>
      </p:sp>
    </p:spTree>
    <p:extLst>
      <p:ext uri="{BB962C8B-B14F-4D97-AF65-F5344CB8AC3E}">
        <p14:creationId xmlns:p14="http://schemas.microsoft.com/office/powerpoint/2010/main" val="287207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u="none" strike="noStrike" kern="1200" baseline="0" dirty="0" smtClean="0">
                <a:solidFill>
                  <a:schemeClr val="tx1"/>
                </a:solidFill>
                <a:latin typeface="+mn-lt"/>
                <a:ea typeface="+mn-ea"/>
                <a:cs typeface="+mn-cs"/>
              </a:rPr>
              <a:t>Forgery : </a:t>
            </a:r>
            <a:r>
              <a:rPr lang="en-US" sz="1200" b="0" i="0" u="none" strike="noStrike" kern="1200" baseline="0" dirty="0" smtClean="0">
                <a:solidFill>
                  <a:schemeClr val="tx1"/>
                </a:solidFill>
                <a:latin typeface="+mn-lt"/>
                <a:ea typeface="+mn-ea"/>
                <a:cs typeface="+mn-cs"/>
              </a:rPr>
              <a:t>A person is guilty of forgery if he makes a false instrument, with the intention that he or another shall use it to induce somebody to accept it as genuine, and by reason of so accepting it, to do or not to do some act to his own or any other person’s detriment.</a:t>
            </a:r>
          </a:p>
          <a:p>
            <a:r>
              <a:rPr lang="en-US" sz="1200" b="1" i="1" u="none" strike="noStrike" kern="1200" baseline="0" dirty="0" smtClean="0">
                <a:solidFill>
                  <a:schemeClr val="tx1"/>
                </a:solidFill>
                <a:latin typeface="+mn-lt"/>
                <a:ea typeface="+mn-ea"/>
                <a:cs typeface="+mn-cs"/>
              </a:rPr>
              <a:t>Eavesdropping : </a:t>
            </a:r>
            <a:r>
              <a:rPr lang="en-US" sz="1200" b="0" i="0" u="none" strike="noStrike" kern="1200" baseline="0" dirty="0" smtClean="0">
                <a:solidFill>
                  <a:schemeClr val="tx1"/>
                </a:solidFill>
                <a:latin typeface="+mn-lt"/>
                <a:ea typeface="+mn-ea"/>
                <a:cs typeface="+mn-cs"/>
              </a:rPr>
              <a:t>Eavesdropping involves secret listening or watching.</a:t>
            </a:r>
            <a:endParaRPr lang="en-US" dirty="0"/>
          </a:p>
        </p:txBody>
      </p:sp>
      <p:sp>
        <p:nvSpPr>
          <p:cNvPr id="4" name="Slide Number Placeholder 3"/>
          <p:cNvSpPr>
            <a:spLocks noGrp="1"/>
          </p:cNvSpPr>
          <p:nvPr>
            <p:ph type="sldNum" sz="quarter" idx="10"/>
          </p:nvPr>
        </p:nvSpPr>
        <p:spPr/>
        <p:txBody>
          <a:bodyPr/>
          <a:lstStyle/>
          <a:p>
            <a:fld id="{5CDF73AE-B30C-4ABF-BECB-9AFBEB3123F9}" type="slidenum">
              <a:rPr lang="en-US" smtClean="0"/>
              <a:t>4</a:t>
            </a:fld>
            <a:endParaRPr lang="en-US"/>
          </a:p>
        </p:txBody>
      </p:sp>
    </p:spTree>
    <p:extLst>
      <p:ext uri="{BB962C8B-B14F-4D97-AF65-F5344CB8AC3E}">
        <p14:creationId xmlns:p14="http://schemas.microsoft.com/office/powerpoint/2010/main" val="3213628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Page#286 </a:t>
            </a:r>
          </a:p>
          <a:p>
            <a:r>
              <a:rPr lang="en-US" b="1" dirty="0" smtClean="0"/>
              <a:t>Data Protection Act 1984,Data Protection Act 1998 (detail in </a:t>
            </a:r>
            <a:r>
              <a:rPr lang="en-US" b="1" smtClean="0"/>
              <a:t>book</a:t>
            </a:r>
            <a:r>
              <a:rPr lang="en-US" b="1" baseline="0" smtClean="0"/>
              <a:t> Chap#12)</a:t>
            </a:r>
            <a:endParaRPr lang="en-US" b="1" dirty="0"/>
          </a:p>
        </p:txBody>
      </p:sp>
      <p:sp>
        <p:nvSpPr>
          <p:cNvPr id="4" name="Slide Number Placeholder 3"/>
          <p:cNvSpPr>
            <a:spLocks noGrp="1"/>
          </p:cNvSpPr>
          <p:nvPr>
            <p:ph type="sldNum" sz="quarter" idx="10"/>
          </p:nvPr>
        </p:nvSpPr>
        <p:spPr/>
        <p:txBody>
          <a:bodyPr/>
          <a:lstStyle/>
          <a:p>
            <a:fld id="{5CDF73AE-B30C-4ABF-BECB-9AFBEB3123F9}" type="slidenum">
              <a:rPr lang="en-US" smtClean="0"/>
              <a:t>7</a:t>
            </a:fld>
            <a:endParaRPr lang="en-US"/>
          </a:p>
        </p:txBody>
      </p:sp>
    </p:spTree>
    <p:extLst>
      <p:ext uri="{BB962C8B-B14F-4D97-AF65-F5344CB8AC3E}">
        <p14:creationId xmlns:p14="http://schemas.microsoft.com/office/powerpoint/2010/main" val="2976430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FC9FF4-2E87-4C7D-BEF8-A115441D69DB}" type="datetimeFigureOut">
              <a:rPr lang="en-US" smtClean="0"/>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79E08-4119-4411-A447-18845938DF71}" type="slidenum">
              <a:rPr lang="en-US" smtClean="0"/>
              <a:t>‹#›</a:t>
            </a:fld>
            <a:endParaRPr lang="en-US"/>
          </a:p>
        </p:txBody>
      </p:sp>
    </p:spTree>
    <p:extLst>
      <p:ext uri="{BB962C8B-B14F-4D97-AF65-F5344CB8AC3E}">
        <p14:creationId xmlns:p14="http://schemas.microsoft.com/office/powerpoint/2010/main" val="2119296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FC9FF4-2E87-4C7D-BEF8-A115441D69DB}" type="datetimeFigureOut">
              <a:rPr lang="en-US" smtClean="0"/>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79E08-4119-4411-A447-18845938DF71}" type="slidenum">
              <a:rPr lang="en-US" smtClean="0"/>
              <a:t>‹#›</a:t>
            </a:fld>
            <a:endParaRPr lang="en-US"/>
          </a:p>
        </p:txBody>
      </p:sp>
    </p:spTree>
    <p:extLst>
      <p:ext uri="{BB962C8B-B14F-4D97-AF65-F5344CB8AC3E}">
        <p14:creationId xmlns:p14="http://schemas.microsoft.com/office/powerpoint/2010/main" val="3333149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FC9FF4-2E87-4C7D-BEF8-A115441D69DB}" type="datetimeFigureOut">
              <a:rPr lang="en-US" smtClean="0"/>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79E08-4119-4411-A447-18845938DF71}" type="slidenum">
              <a:rPr lang="en-US" smtClean="0"/>
              <a:t>‹#›</a:t>
            </a:fld>
            <a:endParaRPr lang="en-US"/>
          </a:p>
        </p:txBody>
      </p:sp>
    </p:spTree>
    <p:extLst>
      <p:ext uri="{BB962C8B-B14F-4D97-AF65-F5344CB8AC3E}">
        <p14:creationId xmlns:p14="http://schemas.microsoft.com/office/powerpoint/2010/main" val="2123977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FC9FF4-2E87-4C7D-BEF8-A115441D69DB}" type="datetimeFigureOut">
              <a:rPr lang="en-US" smtClean="0"/>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79E08-4119-4411-A447-18845938DF71}" type="slidenum">
              <a:rPr lang="en-US" smtClean="0"/>
              <a:t>‹#›</a:t>
            </a:fld>
            <a:endParaRPr lang="en-US"/>
          </a:p>
        </p:txBody>
      </p:sp>
    </p:spTree>
    <p:extLst>
      <p:ext uri="{BB962C8B-B14F-4D97-AF65-F5344CB8AC3E}">
        <p14:creationId xmlns:p14="http://schemas.microsoft.com/office/powerpoint/2010/main" val="67953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FC9FF4-2E87-4C7D-BEF8-A115441D69DB}" type="datetimeFigureOut">
              <a:rPr lang="en-US" smtClean="0"/>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79E08-4119-4411-A447-18845938DF71}" type="slidenum">
              <a:rPr lang="en-US" smtClean="0"/>
              <a:t>‹#›</a:t>
            </a:fld>
            <a:endParaRPr lang="en-US"/>
          </a:p>
        </p:txBody>
      </p:sp>
    </p:spTree>
    <p:extLst>
      <p:ext uri="{BB962C8B-B14F-4D97-AF65-F5344CB8AC3E}">
        <p14:creationId xmlns:p14="http://schemas.microsoft.com/office/powerpoint/2010/main" val="3580070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FC9FF4-2E87-4C7D-BEF8-A115441D69DB}" type="datetimeFigureOut">
              <a:rPr lang="en-US" smtClean="0"/>
              <a:t>5/28/2021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79E08-4119-4411-A447-18845938DF71}" type="slidenum">
              <a:rPr lang="en-US" smtClean="0"/>
              <a:t>‹#›</a:t>
            </a:fld>
            <a:endParaRPr lang="en-US"/>
          </a:p>
        </p:txBody>
      </p:sp>
    </p:spTree>
    <p:extLst>
      <p:ext uri="{BB962C8B-B14F-4D97-AF65-F5344CB8AC3E}">
        <p14:creationId xmlns:p14="http://schemas.microsoft.com/office/powerpoint/2010/main" val="580063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FC9FF4-2E87-4C7D-BEF8-A115441D69DB}" type="datetimeFigureOut">
              <a:rPr lang="en-US" smtClean="0"/>
              <a:t>5/28/2021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879E08-4119-4411-A447-18845938DF71}" type="slidenum">
              <a:rPr lang="en-US" smtClean="0"/>
              <a:t>‹#›</a:t>
            </a:fld>
            <a:endParaRPr lang="en-US"/>
          </a:p>
        </p:txBody>
      </p:sp>
    </p:spTree>
    <p:extLst>
      <p:ext uri="{BB962C8B-B14F-4D97-AF65-F5344CB8AC3E}">
        <p14:creationId xmlns:p14="http://schemas.microsoft.com/office/powerpoint/2010/main" val="1024007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FC9FF4-2E87-4C7D-BEF8-A115441D69DB}" type="datetimeFigureOut">
              <a:rPr lang="en-US" smtClean="0"/>
              <a:t>5/28/2021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879E08-4119-4411-A447-18845938DF71}" type="slidenum">
              <a:rPr lang="en-US" smtClean="0"/>
              <a:t>‹#›</a:t>
            </a:fld>
            <a:endParaRPr lang="en-US"/>
          </a:p>
        </p:txBody>
      </p:sp>
    </p:spTree>
    <p:extLst>
      <p:ext uri="{BB962C8B-B14F-4D97-AF65-F5344CB8AC3E}">
        <p14:creationId xmlns:p14="http://schemas.microsoft.com/office/powerpoint/2010/main" val="2788335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FC9FF4-2E87-4C7D-BEF8-A115441D69DB}" type="datetimeFigureOut">
              <a:rPr lang="en-US" smtClean="0"/>
              <a:t>5/28/2021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879E08-4119-4411-A447-18845938DF71}" type="slidenum">
              <a:rPr lang="en-US" smtClean="0"/>
              <a:t>‹#›</a:t>
            </a:fld>
            <a:endParaRPr lang="en-US"/>
          </a:p>
        </p:txBody>
      </p:sp>
    </p:spTree>
    <p:extLst>
      <p:ext uri="{BB962C8B-B14F-4D97-AF65-F5344CB8AC3E}">
        <p14:creationId xmlns:p14="http://schemas.microsoft.com/office/powerpoint/2010/main" val="4018300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FC9FF4-2E87-4C7D-BEF8-A115441D69DB}" type="datetimeFigureOut">
              <a:rPr lang="en-US" smtClean="0"/>
              <a:t>5/28/2021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79E08-4119-4411-A447-18845938DF71}" type="slidenum">
              <a:rPr lang="en-US" smtClean="0"/>
              <a:t>‹#›</a:t>
            </a:fld>
            <a:endParaRPr lang="en-US"/>
          </a:p>
        </p:txBody>
      </p:sp>
    </p:spTree>
    <p:extLst>
      <p:ext uri="{BB962C8B-B14F-4D97-AF65-F5344CB8AC3E}">
        <p14:creationId xmlns:p14="http://schemas.microsoft.com/office/powerpoint/2010/main" val="2940116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FC9FF4-2E87-4C7D-BEF8-A115441D69DB}" type="datetimeFigureOut">
              <a:rPr lang="en-US" smtClean="0"/>
              <a:t>5/28/2021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79E08-4119-4411-A447-18845938DF71}" type="slidenum">
              <a:rPr lang="en-US" smtClean="0"/>
              <a:t>‹#›</a:t>
            </a:fld>
            <a:endParaRPr lang="en-US"/>
          </a:p>
        </p:txBody>
      </p:sp>
    </p:spTree>
    <p:extLst>
      <p:ext uri="{BB962C8B-B14F-4D97-AF65-F5344CB8AC3E}">
        <p14:creationId xmlns:p14="http://schemas.microsoft.com/office/powerpoint/2010/main" val="287741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FC9FF4-2E87-4C7D-BEF8-A115441D69DB}" type="datetimeFigureOut">
              <a:rPr lang="en-US" smtClean="0"/>
              <a:t>5/28/2021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879E08-4119-4411-A447-18845938DF71}" type="slidenum">
              <a:rPr lang="en-US" smtClean="0"/>
              <a:t>‹#›</a:t>
            </a:fld>
            <a:endParaRPr lang="en-US"/>
          </a:p>
        </p:txBody>
      </p:sp>
    </p:spTree>
    <p:extLst>
      <p:ext uri="{BB962C8B-B14F-4D97-AF65-F5344CB8AC3E}">
        <p14:creationId xmlns:p14="http://schemas.microsoft.com/office/powerpoint/2010/main" val="3872973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887104"/>
            <a:ext cx="10515600" cy="2729553"/>
          </a:xfrm>
        </p:spPr>
        <p:txBody>
          <a:bodyPr/>
          <a:lstStyle/>
          <a:p>
            <a:r>
              <a:rPr lang="en-US" dirty="0" smtClean="0"/>
              <a:t>          </a:t>
            </a:r>
            <a:r>
              <a:rPr lang="en-US" b="1" dirty="0" smtClean="0"/>
              <a:t>Professional Practices</a:t>
            </a:r>
            <a:endParaRPr lang="en-US" b="1" dirty="0"/>
          </a:p>
        </p:txBody>
      </p:sp>
      <p:sp>
        <p:nvSpPr>
          <p:cNvPr id="3" name="Text Placeholder 2"/>
          <p:cNvSpPr>
            <a:spLocks noGrp="1"/>
          </p:cNvSpPr>
          <p:nvPr>
            <p:ph type="body" idx="1"/>
          </p:nvPr>
        </p:nvSpPr>
        <p:spPr>
          <a:xfrm>
            <a:off x="831850" y="3835021"/>
            <a:ext cx="10515600" cy="750627"/>
          </a:xfrm>
        </p:spPr>
        <p:txBody>
          <a:bodyPr/>
          <a:lstStyle/>
          <a:p>
            <a:r>
              <a:rPr lang="en-US" dirty="0" smtClean="0"/>
              <a:t>                                                        </a:t>
            </a:r>
            <a:r>
              <a:rPr lang="en-US" sz="3600" b="1" dirty="0" smtClean="0">
                <a:solidFill>
                  <a:schemeClr val="tx1"/>
                </a:solidFill>
              </a:rPr>
              <a:t>Chap # 11 &amp;12</a:t>
            </a:r>
            <a:endParaRPr lang="en-US" sz="3600" b="1" dirty="0">
              <a:solidFill>
                <a:schemeClr val="tx1"/>
              </a:solidFill>
            </a:endParaRPr>
          </a:p>
        </p:txBody>
      </p:sp>
    </p:spTree>
    <p:extLst>
      <p:ext uri="{BB962C8B-B14F-4D97-AF65-F5344CB8AC3E}">
        <p14:creationId xmlns:p14="http://schemas.microsoft.com/office/powerpoint/2010/main" val="110012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Categories </a:t>
            </a:r>
            <a:r>
              <a:rPr lang="en-US" b="1" dirty="0"/>
              <a:t>of misuse</a:t>
            </a:r>
            <a:endParaRPr lang="en-US" dirty="0"/>
          </a:p>
        </p:txBody>
      </p:sp>
      <p:sp>
        <p:nvSpPr>
          <p:cNvPr id="3" name="Content Placeholder 2"/>
          <p:cNvSpPr>
            <a:spLocks noGrp="1"/>
          </p:cNvSpPr>
          <p:nvPr>
            <p:ph idx="1"/>
          </p:nvPr>
        </p:nvSpPr>
        <p:spPr/>
        <p:txBody>
          <a:bodyPr>
            <a:normAutofit fontScale="85000" lnSpcReduction="10000"/>
          </a:bodyPr>
          <a:lstStyle/>
          <a:p>
            <a:r>
              <a:rPr lang="en-US" dirty="0"/>
              <a:t>In their study of the English criminal law, the Law Commission 11 highlighted a </a:t>
            </a:r>
            <a:r>
              <a:rPr lang="en-US" dirty="0" smtClean="0"/>
              <a:t>number of </a:t>
            </a:r>
            <a:r>
              <a:rPr lang="en-US" dirty="0"/>
              <a:t>categories of misuse of computers. These were:</a:t>
            </a:r>
          </a:p>
          <a:p>
            <a:pPr marL="0" indent="0">
              <a:buNone/>
            </a:pPr>
            <a:r>
              <a:rPr lang="en-US" dirty="0" smtClean="0"/>
              <a:t>(</a:t>
            </a:r>
            <a:r>
              <a:rPr lang="en-US" dirty="0"/>
              <a:t>a) computer fraud;</a:t>
            </a:r>
          </a:p>
          <a:p>
            <a:pPr marL="0" indent="0">
              <a:buNone/>
            </a:pPr>
            <a:r>
              <a:rPr lang="en-US" dirty="0"/>
              <a:t>(b) unauthorized obtaining of information from a computer, which they </a:t>
            </a:r>
            <a:r>
              <a:rPr lang="en-US" dirty="0" smtClean="0"/>
              <a:t>sub-categorized into </a:t>
            </a:r>
            <a:r>
              <a:rPr lang="en-US" dirty="0"/>
              <a:t>the following:</a:t>
            </a:r>
          </a:p>
          <a:p>
            <a:pPr marL="0" indent="0">
              <a:buNone/>
            </a:pPr>
            <a:r>
              <a:rPr lang="en-US" dirty="0" smtClean="0"/>
              <a:t>	• </a:t>
            </a:r>
            <a:r>
              <a:rPr lang="en-US" dirty="0"/>
              <a:t>computer hacking;</a:t>
            </a:r>
          </a:p>
          <a:p>
            <a:pPr marL="0" indent="0">
              <a:buNone/>
            </a:pPr>
            <a:r>
              <a:rPr lang="en-US" dirty="0" smtClean="0"/>
              <a:t>	• </a:t>
            </a:r>
            <a:r>
              <a:rPr lang="en-US" dirty="0"/>
              <a:t>eavesdropping on a computer;</a:t>
            </a:r>
          </a:p>
          <a:p>
            <a:pPr marL="0" indent="0">
              <a:buNone/>
            </a:pPr>
            <a:r>
              <a:rPr lang="en-US" dirty="0" smtClean="0"/>
              <a:t>	• </a:t>
            </a:r>
            <a:r>
              <a:rPr lang="en-US" dirty="0"/>
              <a:t>making unauthorized use of computers for personal benefit</a:t>
            </a:r>
            <a:r>
              <a:rPr lang="en-US" dirty="0" smtClean="0"/>
              <a:t>;</a:t>
            </a:r>
          </a:p>
          <a:p>
            <a:pPr marL="0" indent="0">
              <a:buNone/>
            </a:pPr>
            <a:r>
              <a:rPr lang="en-US" dirty="0"/>
              <a:t>(c) unauthorized alteration or destruction of information stored on a computer;</a:t>
            </a:r>
          </a:p>
          <a:p>
            <a:pPr marL="0" indent="0">
              <a:buNone/>
            </a:pPr>
            <a:r>
              <a:rPr lang="en-US" dirty="0"/>
              <a:t>(d) denying access to an authorized user;</a:t>
            </a:r>
          </a:p>
          <a:p>
            <a:pPr marL="0" indent="0">
              <a:buNone/>
            </a:pPr>
            <a:r>
              <a:rPr lang="en-US" dirty="0"/>
              <a:t>(e) the unauthorized removal of information stored on a computer.</a:t>
            </a:r>
          </a:p>
        </p:txBody>
      </p:sp>
    </p:spTree>
    <p:extLst>
      <p:ext uri="{BB962C8B-B14F-4D97-AF65-F5344CB8AC3E}">
        <p14:creationId xmlns:p14="http://schemas.microsoft.com/office/powerpoint/2010/main" val="830790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Obtaining unauthorized access to a computer</a:t>
            </a:r>
            <a:endParaRPr lang="en-US" dirty="0"/>
          </a:p>
        </p:txBody>
      </p:sp>
      <p:sp>
        <p:nvSpPr>
          <p:cNvPr id="3" name="Content Placeholder 2"/>
          <p:cNvSpPr>
            <a:spLocks noGrp="1"/>
          </p:cNvSpPr>
          <p:nvPr>
            <p:ph idx="1"/>
          </p:nvPr>
        </p:nvSpPr>
        <p:spPr/>
        <p:txBody>
          <a:bodyPr/>
          <a:lstStyle/>
          <a:p>
            <a:r>
              <a:rPr lang="en-US" dirty="0"/>
              <a:t>The second form of misuse identified by the Law Commission was </a:t>
            </a:r>
            <a:r>
              <a:rPr lang="en-US" dirty="0" smtClean="0"/>
              <a:t>unauthorized obtaining </a:t>
            </a:r>
            <a:r>
              <a:rPr lang="en-US" dirty="0"/>
              <a:t>of information from a computer. As already stated, they sub-divided this </a:t>
            </a:r>
            <a:r>
              <a:rPr lang="en-US" dirty="0" smtClean="0"/>
              <a:t>into three </a:t>
            </a:r>
            <a:r>
              <a:rPr lang="en-US" dirty="0"/>
              <a:t>particular abuses:</a:t>
            </a:r>
          </a:p>
          <a:p>
            <a:pPr marL="0" indent="0">
              <a:buNone/>
            </a:pPr>
            <a:r>
              <a:rPr lang="en-US" dirty="0" smtClean="0"/>
              <a:t>	• </a:t>
            </a:r>
            <a:r>
              <a:rPr lang="en-US" dirty="0"/>
              <a:t>computer hacking</a:t>
            </a:r>
            <a:r>
              <a:rPr lang="en-US" dirty="0" smtClean="0"/>
              <a:t>;</a:t>
            </a:r>
          </a:p>
          <a:p>
            <a:pPr marL="0" indent="0">
              <a:buNone/>
            </a:pPr>
            <a:r>
              <a:rPr lang="en-US" dirty="0"/>
              <a:t>	</a:t>
            </a:r>
            <a:r>
              <a:rPr lang="en-US" dirty="0" smtClean="0"/>
              <a:t>• </a:t>
            </a:r>
            <a:r>
              <a:rPr lang="en-US" dirty="0"/>
              <a:t>eavesdropping on a computer;</a:t>
            </a:r>
          </a:p>
          <a:p>
            <a:pPr marL="0" indent="0">
              <a:buNone/>
            </a:pPr>
            <a:r>
              <a:rPr lang="en-US" dirty="0" smtClean="0"/>
              <a:t>	• </a:t>
            </a:r>
            <a:r>
              <a:rPr lang="en-US" dirty="0"/>
              <a:t>making unauthorized use of computers for personal benefit.</a:t>
            </a:r>
          </a:p>
        </p:txBody>
      </p:sp>
    </p:spTree>
    <p:extLst>
      <p:ext uri="{BB962C8B-B14F-4D97-AF65-F5344CB8AC3E}">
        <p14:creationId xmlns:p14="http://schemas.microsoft.com/office/powerpoint/2010/main" val="3940551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		</a:t>
            </a:r>
            <a:r>
              <a:rPr lang="en-US" b="1" dirty="0" smtClean="0"/>
              <a:t>Computer </a:t>
            </a:r>
            <a:r>
              <a:rPr lang="en-US" b="1" dirty="0"/>
              <a:t>Misuse Act 1990</a:t>
            </a:r>
            <a:endParaRPr lang="en-US" dirty="0"/>
          </a:p>
        </p:txBody>
      </p:sp>
      <p:sp>
        <p:nvSpPr>
          <p:cNvPr id="3" name="Content Placeholder 2"/>
          <p:cNvSpPr>
            <a:spLocks noGrp="1"/>
          </p:cNvSpPr>
          <p:nvPr>
            <p:ph idx="1"/>
          </p:nvPr>
        </p:nvSpPr>
        <p:spPr/>
        <p:txBody>
          <a:bodyPr/>
          <a:lstStyle/>
          <a:p>
            <a:r>
              <a:rPr lang="en-US" dirty="0"/>
              <a:t>Under Section 1 of the 1990 Act, a person will be guilty </a:t>
            </a:r>
            <a:r>
              <a:rPr lang="en-US" dirty="0" smtClean="0"/>
              <a:t>of an offence if</a:t>
            </a:r>
            <a:r>
              <a:rPr lang="en-US" dirty="0"/>
              <a:t>:</a:t>
            </a:r>
          </a:p>
          <a:p>
            <a:pPr marL="0" indent="0">
              <a:buNone/>
            </a:pPr>
            <a:r>
              <a:rPr lang="en-US" dirty="0" smtClean="0"/>
              <a:t>(</a:t>
            </a:r>
            <a:r>
              <a:rPr lang="en-US" dirty="0"/>
              <a:t>a) he causes a computer to perform any function with intent to secure access to </a:t>
            </a:r>
            <a:r>
              <a:rPr lang="en-US" dirty="0" smtClean="0"/>
              <a:t>any program </a:t>
            </a:r>
            <a:r>
              <a:rPr lang="en-US" dirty="0"/>
              <a:t>or data held in any computer;</a:t>
            </a:r>
          </a:p>
          <a:p>
            <a:pPr marL="0" indent="0">
              <a:buNone/>
            </a:pPr>
            <a:r>
              <a:rPr lang="en-US" dirty="0"/>
              <a:t>(b) the access he intends to secure is unauthorized;</a:t>
            </a:r>
          </a:p>
          <a:p>
            <a:pPr marL="0" indent="0">
              <a:buNone/>
            </a:pPr>
            <a:r>
              <a:rPr lang="en-US" dirty="0"/>
              <a:t>(c) he knows at the time when he causes the computer to perform the function that that </a:t>
            </a:r>
            <a:r>
              <a:rPr lang="en-US" dirty="0" smtClean="0"/>
              <a:t>is the </a:t>
            </a:r>
            <a:r>
              <a:rPr lang="en-US" dirty="0"/>
              <a:t>case.</a:t>
            </a:r>
          </a:p>
        </p:txBody>
      </p:sp>
    </p:spTree>
    <p:extLst>
      <p:ext uri="{BB962C8B-B14F-4D97-AF65-F5344CB8AC3E}">
        <p14:creationId xmlns:p14="http://schemas.microsoft.com/office/powerpoint/2010/main" val="1111935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8015"/>
            <a:ext cx="10515600" cy="882868"/>
          </a:xfrm>
        </p:spPr>
        <p:txBody>
          <a:bodyPr>
            <a:normAutofit/>
          </a:bodyPr>
          <a:lstStyle/>
          <a:p>
            <a:r>
              <a:rPr lang="en-US" sz="2400" b="1" dirty="0" smtClean="0"/>
              <a:t>     Convergence </a:t>
            </a:r>
            <a:r>
              <a:rPr lang="en-US" sz="2400" b="1" dirty="0"/>
              <a:t>of data protection practices: the formulation of fair </a:t>
            </a:r>
            <a:r>
              <a:rPr lang="en-US" sz="2400" b="1" dirty="0" smtClean="0"/>
              <a:t>use guidelines</a:t>
            </a:r>
            <a:endParaRPr lang="en-US" sz="2400" dirty="0"/>
          </a:p>
        </p:txBody>
      </p:sp>
      <p:sp>
        <p:nvSpPr>
          <p:cNvPr id="3" name="Content Placeholder 2"/>
          <p:cNvSpPr>
            <a:spLocks noGrp="1"/>
          </p:cNvSpPr>
          <p:nvPr>
            <p:ph idx="1"/>
          </p:nvPr>
        </p:nvSpPr>
        <p:spPr>
          <a:xfrm>
            <a:off x="838200" y="1150883"/>
            <a:ext cx="10515600" cy="5407572"/>
          </a:xfrm>
        </p:spPr>
        <p:txBody>
          <a:bodyPr>
            <a:normAutofit fontScale="70000" lnSpcReduction="20000"/>
          </a:bodyPr>
          <a:lstStyle/>
          <a:p>
            <a:pPr marL="0" indent="0">
              <a:buNone/>
            </a:pPr>
            <a:r>
              <a:rPr lang="en-US" dirty="0"/>
              <a:t>1. Information should be regarded as held for a specific purpose and should not be used </a:t>
            </a:r>
            <a:r>
              <a:rPr lang="en-US" dirty="0" smtClean="0"/>
              <a:t>without appropriate </a:t>
            </a:r>
            <a:r>
              <a:rPr lang="en-US" dirty="0"/>
              <a:t>authorization for other purposes.</a:t>
            </a:r>
          </a:p>
          <a:p>
            <a:pPr marL="0" indent="0">
              <a:buNone/>
            </a:pPr>
            <a:r>
              <a:rPr lang="en-US" dirty="0"/>
              <a:t>2. Access to information should be confined to those authorized to have it for the purpose </a:t>
            </a:r>
            <a:r>
              <a:rPr lang="en-US" dirty="0" smtClean="0"/>
              <a:t>for which </a:t>
            </a:r>
            <a:r>
              <a:rPr lang="en-US" dirty="0"/>
              <a:t>it was supplied.</a:t>
            </a:r>
          </a:p>
          <a:p>
            <a:pPr marL="0" indent="0">
              <a:buNone/>
            </a:pPr>
            <a:r>
              <a:rPr lang="en-US" dirty="0"/>
              <a:t>3. The amount of information collected and held should be the minimum necessary </a:t>
            </a:r>
            <a:r>
              <a:rPr lang="en-US" dirty="0" smtClean="0"/>
              <a:t>for achievement </a:t>
            </a:r>
            <a:r>
              <a:rPr lang="en-US" dirty="0"/>
              <a:t>of a specified purpose.</a:t>
            </a:r>
          </a:p>
          <a:p>
            <a:pPr marL="0" indent="0">
              <a:buNone/>
            </a:pPr>
            <a:r>
              <a:rPr lang="en-US" dirty="0"/>
              <a:t>4. In computerized systems handling information for statistical purposes, adequate </a:t>
            </a:r>
            <a:r>
              <a:rPr lang="en-US" dirty="0" smtClean="0"/>
              <a:t>provision should </a:t>
            </a:r>
            <a:r>
              <a:rPr lang="en-US" dirty="0"/>
              <a:t>be made in their design and programs for separating identities from the rest of </a:t>
            </a:r>
            <a:r>
              <a:rPr lang="en-US" dirty="0" smtClean="0"/>
              <a:t>the data</a:t>
            </a:r>
            <a:r>
              <a:rPr lang="en-US" dirty="0"/>
              <a:t>.</a:t>
            </a:r>
          </a:p>
          <a:p>
            <a:pPr marL="0" indent="0">
              <a:buNone/>
            </a:pPr>
            <a:r>
              <a:rPr lang="en-US" dirty="0"/>
              <a:t>5. There should be arrangements whereby the subject could be told about the information </a:t>
            </a:r>
            <a:r>
              <a:rPr lang="en-US" dirty="0" smtClean="0"/>
              <a:t>held concerning </a:t>
            </a:r>
            <a:r>
              <a:rPr lang="en-US" dirty="0"/>
              <a:t>him.</a:t>
            </a:r>
          </a:p>
          <a:p>
            <a:pPr marL="0" indent="0">
              <a:buNone/>
            </a:pPr>
            <a:r>
              <a:rPr lang="en-US" dirty="0"/>
              <a:t>6. The level of security to be achieved by a system should be specified in advance by the </a:t>
            </a:r>
            <a:r>
              <a:rPr lang="en-US" dirty="0" smtClean="0"/>
              <a:t>user and </a:t>
            </a:r>
            <a:r>
              <a:rPr lang="en-US" dirty="0"/>
              <a:t>should include precautions against the deliberate abuse or misuse of information.</a:t>
            </a:r>
          </a:p>
          <a:p>
            <a:pPr marL="0" indent="0">
              <a:buNone/>
            </a:pPr>
            <a:r>
              <a:rPr lang="en-US" dirty="0"/>
              <a:t>7. A monitoring system should be provided to facilitate the detection of any violation of </a:t>
            </a:r>
            <a:r>
              <a:rPr lang="en-US" dirty="0" smtClean="0"/>
              <a:t>the security </a:t>
            </a:r>
            <a:r>
              <a:rPr lang="en-US" dirty="0"/>
              <a:t>system.</a:t>
            </a:r>
          </a:p>
          <a:p>
            <a:pPr marL="0" indent="0">
              <a:buNone/>
            </a:pPr>
            <a:r>
              <a:rPr lang="en-US" dirty="0"/>
              <a:t>8. In the design of information systems, periods should be specified beyond which </a:t>
            </a:r>
            <a:r>
              <a:rPr lang="en-US" dirty="0" smtClean="0"/>
              <a:t>the information </a:t>
            </a:r>
            <a:r>
              <a:rPr lang="en-US" dirty="0"/>
              <a:t>should not be retained.</a:t>
            </a:r>
          </a:p>
          <a:p>
            <a:pPr marL="0" indent="0">
              <a:buNone/>
            </a:pPr>
            <a:r>
              <a:rPr lang="en-US" dirty="0"/>
              <a:t>9. Data held should be accurate. There should be machinery for the correction of inaccuracy </a:t>
            </a:r>
            <a:r>
              <a:rPr lang="en-US" dirty="0" smtClean="0"/>
              <a:t>and the </a:t>
            </a:r>
            <a:r>
              <a:rPr lang="en-US" dirty="0"/>
              <a:t>updating of information.</a:t>
            </a:r>
          </a:p>
          <a:p>
            <a:pPr marL="0" indent="0">
              <a:buNone/>
            </a:pPr>
            <a:r>
              <a:rPr lang="en-US" dirty="0"/>
              <a:t>10. Care should be taken in coding value judgments.</a:t>
            </a:r>
          </a:p>
        </p:txBody>
      </p:sp>
    </p:spTree>
    <p:extLst>
      <p:ext uri="{BB962C8B-B14F-4D97-AF65-F5344CB8AC3E}">
        <p14:creationId xmlns:p14="http://schemas.microsoft.com/office/powerpoint/2010/main" val="3171006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ingredients of defamation</a:t>
            </a:r>
            <a:endParaRPr lang="en-US" dirty="0"/>
          </a:p>
        </p:txBody>
      </p:sp>
      <p:sp>
        <p:nvSpPr>
          <p:cNvPr id="3" name="Content Placeholder 2"/>
          <p:cNvSpPr>
            <a:spLocks noGrp="1"/>
          </p:cNvSpPr>
          <p:nvPr>
            <p:ph idx="1"/>
          </p:nvPr>
        </p:nvSpPr>
        <p:spPr/>
        <p:txBody>
          <a:bodyPr>
            <a:normAutofit/>
          </a:bodyPr>
          <a:lstStyle/>
          <a:p>
            <a:r>
              <a:rPr lang="en-US" dirty="0"/>
              <a:t>Defamation is divided into libel and slander. The obvious distinction is that libel </a:t>
            </a:r>
            <a:r>
              <a:rPr lang="en-US" dirty="0" smtClean="0"/>
              <a:t>applies to </a:t>
            </a:r>
            <a:r>
              <a:rPr lang="en-US" dirty="0"/>
              <a:t>written statements whereas slander is relevant to the spoken word</a:t>
            </a:r>
            <a:r>
              <a:rPr lang="en-US" dirty="0" smtClean="0"/>
              <a:t>.</a:t>
            </a:r>
          </a:p>
          <a:p>
            <a:r>
              <a:rPr lang="en-US" dirty="0"/>
              <a:t>defamatory statement was one “which is calculated to injure the reputation of another </a:t>
            </a:r>
            <a:r>
              <a:rPr lang="en-US" dirty="0" smtClean="0"/>
              <a:t>by exposing </a:t>
            </a:r>
            <a:r>
              <a:rPr lang="en-US" dirty="0"/>
              <a:t>him to hatred, contempt or ridicule”.</a:t>
            </a:r>
            <a:endParaRPr lang="en-US" dirty="0" smtClean="0"/>
          </a:p>
          <a:p>
            <a:r>
              <a:rPr lang="en-US" dirty="0"/>
              <a:t>The difference is not merely academic—libel is actionable </a:t>
            </a:r>
            <a:r>
              <a:rPr lang="en-US" i="1" dirty="0"/>
              <a:t>per se </a:t>
            </a:r>
            <a:r>
              <a:rPr lang="en-US" dirty="0" smtClean="0"/>
              <a:t>whereas requires </a:t>
            </a:r>
            <a:r>
              <a:rPr lang="en-US" dirty="0"/>
              <a:t>proof of damage for an action to succeed.</a:t>
            </a:r>
            <a:endParaRPr lang="en-US" dirty="0" smtClean="0"/>
          </a:p>
          <a:p>
            <a:r>
              <a:rPr lang="en-US" dirty="0" smtClean="0"/>
              <a:t>Finally</a:t>
            </a:r>
            <a:r>
              <a:rPr lang="en-US" dirty="0"/>
              <a:t>, for a successful defamation action, the statement must have been published to </a:t>
            </a:r>
            <a:r>
              <a:rPr lang="en-US" dirty="0" smtClean="0"/>
              <a:t>at least </a:t>
            </a:r>
            <a:r>
              <a:rPr lang="en-US" dirty="0"/>
              <a:t>one other </a:t>
            </a:r>
            <a:r>
              <a:rPr lang="en-US" dirty="0" smtClean="0"/>
              <a:t>person.</a:t>
            </a:r>
            <a:endParaRPr lang="en-US" dirty="0"/>
          </a:p>
        </p:txBody>
      </p:sp>
    </p:spTree>
    <p:extLst>
      <p:ext uri="{BB962C8B-B14F-4D97-AF65-F5344CB8AC3E}">
        <p14:creationId xmlns:p14="http://schemas.microsoft.com/office/powerpoint/2010/main" val="3542107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0717"/>
            <a:ext cx="10515600" cy="961697"/>
          </a:xfrm>
        </p:spPr>
        <p:txBody>
          <a:bodyPr/>
          <a:lstStyle/>
          <a:p>
            <a:r>
              <a:rPr lang="en-US" b="1" dirty="0" smtClean="0"/>
              <a:t>OECD Guidelines</a:t>
            </a:r>
            <a:endParaRPr lang="en-US" b="1"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308538"/>
            <a:ext cx="8258503" cy="5360276"/>
          </a:xfrm>
        </p:spPr>
      </p:pic>
    </p:spTree>
    <p:extLst>
      <p:ext uri="{BB962C8B-B14F-4D97-AF65-F5344CB8AC3E}">
        <p14:creationId xmlns:p14="http://schemas.microsoft.com/office/powerpoint/2010/main" val="2003584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Comparison of Health Hazard safety act pre-and post-1947 legislation</a:t>
            </a:r>
            <a:endParaRPr lang="en-US" b="1" dirty="0"/>
          </a:p>
        </p:txBody>
      </p:sp>
      <p:sp>
        <p:nvSpPr>
          <p:cNvPr id="3" name="Content Placeholder 2"/>
          <p:cNvSpPr>
            <a:spLocks noGrp="1"/>
          </p:cNvSpPr>
          <p:nvPr>
            <p:ph idx="1"/>
          </p:nvPr>
        </p:nvSpPr>
        <p:spPr/>
        <p:txBody>
          <a:bodyPr/>
          <a:lstStyle/>
          <a:p>
            <a:r>
              <a:rPr lang="en-US" dirty="0" smtClean="0"/>
              <a:t>Table 9.1 (Page 206)</a:t>
            </a:r>
            <a:endParaRPr lang="en-US" dirty="0"/>
          </a:p>
        </p:txBody>
      </p:sp>
    </p:spTree>
    <p:extLst>
      <p:ext uri="{BB962C8B-B14F-4D97-AF65-F5344CB8AC3E}">
        <p14:creationId xmlns:p14="http://schemas.microsoft.com/office/powerpoint/2010/main" val="2625358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613</Words>
  <Application>Microsoft Office PowerPoint</Application>
  <PresentationFormat>Widescreen</PresentationFormat>
  <Paragraphs>47</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          Professional Practices</vt:lpstr>
      <vt:lpstr>   Categories of misuse</vt:lpstr>
      <vt:lpstr>Obtaining unauthorized access to a computer</vt:lpstr>
      <vt:lpstr>  Computer Misuse Act 1990</vt:lpstr>
      <vt:lpstr>     Convergence of data protection practices: the formulation of fair use guidelines</vt:lpstr>
      <vt:lpstr>The ingredients of defamation</vt:lpstr>
      <vt:lpstr>OECD Guidelines</vt:lpstr>
      <vt:lpstr>Comparison of Health Hazard safety act pre-and post-1947 legislation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Professional Practices</dc:title>
  <dc:creator>Microsoft account</dc:creator>
  <cp:lastModifiedBy>Microsoft account</cp:lastModifiedBy>
  <cp:revision>14</cp:revision>
  <dcterms:created xsi:type="dcterms:W3CDTF">2021-05-27T18:13:06Z</dcterms:created>
  <dcterms:modified xsi:type="dcterms:W3CDTF">2021-05-28T13:59:02Z</dcterms:modified>
</cp:coreProperties>
</file>