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93D1-7C11-4139-9410-A8D8B41300BE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60847-218C-4773-99A5-B7EB50120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2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accrual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 of something over time, especially payments or benefits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60847-218C-4773-99A5-B7EB50120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30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annual cash flows exclude interest charges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60847-218C-4773-99A5-B7EB50120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9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178A-7FAC-403F-B3EC-7452103A9A1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C28A-907C-4F52-8661-0A4D4911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178A-7FAC-403F-B3EC-7452103A9A1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C28A-907C-4F52-8661-0A4D4911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178A-7FAC-403F-B3EC-7452103A9A1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C28A-907C-4F52-8661-0A4D4911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178A-7FAC-403F-B3EC-7452103A9A1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C28A-907C-4F52-8661-0A4D4911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8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178A-7FAC-403F-B3EC-7452103A9A1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C28A-907C-4F52-8661-0A4D4911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178A-7FAC-403F-B3EC-7452103A9A1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C28A-907C-4F52-8661-0A4D4911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178A-7FAC-403F-B3EC-7452103A9A1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C28A-907C-4F52-8661-0A4D4911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0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178A-7FAC-403F-B3EC-7452103A9A1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C28A-907C-4F52-8661-0A4D4911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178A-7FAC-403F-B3EC-7452103A9A1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C28A-907C-4F52-8661-0A4D4911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178A-7FAC-403F-B3EC-7452103A9A1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C28A-907C-4F52-8661-0A4D4911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2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178A-7FAC-403F-B3EC-7452103A9A1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DC28A-907C-4F52-8661-0A4D4911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9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B178A-7FAC-403F-B3EC-7452103A9A1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DC28A-907C-4F52-8661-0A4D4911D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Remaining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6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3.11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purpose of the report is to provide members of the company and </a:t>
            </a:r>
            <a:r>
              <a:rPr lang="en-US" dirty="0" smtClean="0"/>
              <a:t>the public </a:t>
            </a:r>
            <a:r>
              <a:rPr lang="en-US" dirty="0"/>
              <a:t>at large with an assurance that, in the opinion of the auditors, the accounts give </a:t>
            </a:r>
            <a:r>
              <a:rPr lang="en-US" dirty="0" smtClean="0"/>
              <a:t>a “true </a:t>
            </a:r>
            <a:r>
              <a:rPr lang="en-US" dirty="0"/>
              <a:t>and fair view” of the state of the affairs of the </a:t>
            </a:r>
            <a:r>
              <a:rPr lang="en-US" dirty="0" smtClean="0"/>
              <a:t>company.</a:t>
            </a:r>
          </a:p>
          <a:p>
            <a:r>
              <a:rPr lang="en-US" dirty="0"/>
              <a:t>procedures and controls and by making detailed </a:t>
            </a:r>
            <a:r>
              <a:rPr lang="en-US" dirty="0" smtClean="0"/>
              <a:t>checks on </a:t>
            </a:r>
            <a:r>
              <a:rPr lang="en-US" dirty="0"/>
              <a:t>a small sample of transactions, to see that they have been carried out in </a:t>
            </a:r>
            <a:r>
              <a:rPr lang="en-US" dirty="0" smtClean="0"/>
              <a:t>accordance with </a:t>
            </a:r>
            <a:r>
              <a:rPr lang="en-US" dirty="0"/>
              <a:t>the procedures, and on a sample of the assets, to ensure that they exist</a:t>
            </a:r>
            <a:r>
              <a:rPr lang="en-US" dirty="0" smtClean="0"/>
              <a:t>.</a:t>
            </a:r>
          </a:p>
          <a:p>
            <a:r>
              <a:rPr lang="en-US" dirty="0"/>
              <a:t>The auditors’ responsibility is limited to certifying that the accounts have been </a:t>
            </a:r>
            <a:r>
              <a:rPr lang="en-US" dirty="0" smtClean="0"/>
              <a:t>prepared in </a:t>
            </a:r>
            <a:r>
              <a:rPr lang="en-US" dirty="0"/>
              <a:t>accordance with these </a:t>
            </a:r>
            <a:r>
              <a:rPr lang="en-US" dirty="0" smtClean="0"/>
              <a:t>standards.</a:t>
            </a:r>
          </a:p>
          <a:p>
            <a:r>
              <a:rPr lang="en-US" dirty="0"/>
              <a:t>issue of whether the company is a “going concern”. In </a:t>
            </a:r>
            <a:r>
              <a:rPr lang="en-US" dirty="0" smtClean="0"/>
              <a:t>other words</a:t>
            </a:r>
            <a:r>
              <a:rPr lang="en-US" dirty="0"/>
              <a:t>, is the company likely to survive its next financial </a:t>
            </a:r>
            <a:r>
              <a:rPr lang="en-US" dirty="0" smtClean="0"/>
              <a:t>year</a:t>
            </a:r>
          </a:p>
          <a:p>
            <a:r>
              <a:rPr lang="en-US" dirty="0"/>
              <a:t>The primary responsibility for preventing and detecting fraud </a:t>
            </a:r>
            <a:r>
              <a:rPr lang="en-US" dirty="0" smtClean="0"/>
              <a:t>lies</a:t>
            </a:r>
          </a:p>
          <a:p>
            <a:r>
              <a:rPr lang="en-US" dirty="0"/>
              <a:t>develop a continuing relationship </a:t>
            </a:r>
            <a:r>
              <a:rPr lang="en-US"/>
              <a:t>with </a:t>
            </a:r>
            <a:r>
              <a:rPr lang="en-US" smtClean="0"/>
              <a:t>the management </a:t>
            </a:r>
            <a:r>
              <a:rPr lang="en-US" dirty="0"/>
              <a:t>of the company rather than with the shareholders</a:t>
            </a:r>
          </a:p>
        </p:txBody>
      </p:sp>
    </p:spTree>
    <p:extLst>
      <p:ext uri="{BB962C8B-B14F-4D97-AF65-F5344CB8AC3E}">
        <p14:creationId xmlns:p14="http://schemas.microsoft.com/office/powerpoint/2010/main" val="182974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3.7 Working capital and cash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787857"/>
            <a:ext cx="11382233" cy="453105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Company </a:t>
            </a:r>
            <a:r>
              <a:rPr lang="en-US" dirty="0"/>
              <a:t>to be consistently profitable and yet be unable </a:t>
            </a:r>
            <a:r>
              <a:rPr lang="en-US" dirty="0" smtClean="0"/>
              <a:t>to pay </a:t>
            </a:r>
            <a:r>
              <a:rPr lang="en-US" dirty="0"/>
              <a:t>its bills. This can arise because accounting normally operates on an </a:t>
            </a:r>
            <a:r>
              <a:rPr lang="en-US" b="1" i="1" dirty="0"/>
              <a:t>accrual </a:t>
            </a:r>
            <a:r>
              <a:rPr lang="en-US" b="1" dirty="0"/>
              <a:t>basis</a:t>
            </a:r>
            <a:r>
              <a:rPr lang="en-US" dirty="0" smtClean="0"/>
              <a:t>.</a:t>
            </a:r>
          </a:p>
          <a:p>
            <a:r>
              <a:rPr lang="en-US" dirty="0"/>
              <a:t>Profit and loss, assets and liabilities </a:t>
            </a:r>
            <a:r>
              <a:rPr lang="en-US" dirty="0" smtClean="0"/>
              <a:t>are assessed </a:t>
            </a:r>
            <a:r>
              <a:rPr lang="en-US" dirty="0"/>
              <a:t>on this </a:t>
            </a:r>
            <a:r>
              <a:rPr lang="en-US" dirty="0" smtClean="0"/>
              <a:t>basis</a:t>
            </a:r>
          </a:p>
          <a:p>
            <a:r>
              <a:rPr lang="en-US" dirty="0"/>
              <a:t>delay is a </a:t>
            </a:r>
            <a:r>
              <a:rPr lang="en-US" b="1" dirty="0"/>
              <a:t>consequence</a:t>
            </a:r>
            <a:r>
              <a:rPr lang="en-US" dirty="0"/>
              <a:t> of the </a:t>
            </a:r>
            <a:r>
              <a:rPr lang="en-US" dirty="0" smtClean="0"/>
              <a:t>procedures</a:t>
            </a:r>
          </a:p>
          <a:p>
            <a:r>
              <a:rPr lang="en-US" dirty="0"/>
              <a:t>company may be unable to pay its bills is the </a:t>
            </a:r>
            <a:r>
              <a:rPr lang="en-US" dirty="0" smtClean="0"/>
              <a:t>value of </a:t>
            </a:r>
            <a:r>
              <a:rPr lang="en-US" dirty="0"/>
              <a:t>its </a:t>
            </a:r>
            <a:r>
              <a:rPr lang="en-US" b="1" i="1" dirty="0"/>
              <a:t>work in </a:t>
            </a:r>
            <a:r>
              <a:rPr lang="en-US" b="1" i="1" dirty="0" smtClean="0"/>
              <a:t>progress</a:t>
            </a:r>
          </a:p>
          <a:p>
            <a:r>
              <a:rPr lang="en-US" dirty="0"/>
              <a:t>In </a:t>
            </a:r>
            <a:r>
              <a:rPr lang="en-US" dirty="0" smtClean="0"/>
              <a:t>such circumstances</a:t>
            </a:r>
            <a:r>
              <a:rPr lang="en-US" dirty="0"/>
              <a:t>, it is usual to negotiate </a:t>
            </a:r>
            <a:r>
              <a:rPr lang="en-US" b="1" dirty="0"/>
              <a:t>stage payments </a:t>
            </a:r>
            <a:r>
              <a:rPr lang="en-US" dirty="0"/>
              <a:t>rather than leaving all </a:t>
            </a:r>
            <a:r>
              <a:rPr lang="en-US" dirty="0" smtClean="0"/>
              <a:t>payment until </a:t>
            </a:r>
            <a:r>
              <a:rPr lang="en-US" dirty="0"/>
              <a:t>the work is completed</a:t>
            </a:r>
            <a:r>
              <a:rPr lang="en-US" dirty="0" smtClean="0"/>
              <a:t>.</a:t>
            </a:r>
          </a:p>
          <a:p>
            <a:r>
              <a:rPr lang="en-US" dirty="0"/>
              <a:t>Cash has therefore to be found to cover the gap between what a company has to </a:t>
            </a:r>
            <a:r>
              <a:rPr lang="en-US" dirty="0" smtClean="0"/>
              <a:t>pay out </a:t>
            </a:r>
            <a:r>
              <a:rPr lang="en-US" dirty="0"/>
              <a:t>in cash and what it receives in cash. This is known as </a:t>
            </a:r>
            <a:r>
              <a:rPr lang="en-US" b="1" i="1" dirty="0"/>
              <a:t>working capital</a:t>
            </a:r>
            <a:r>
              <a:rPr lang="en-US" dirty="0" smtClean="0"/>
              <a:t>.</a:t>
            </a:r>
          </a:p>
          <a:p>
            <a:r>
              <a:rPr lang="en-US" dirty="0"/>
              <a:t>It is </a:t>
            </a:r>
            <a:r>
              <a:rPr lang="en-US" dirty="0" smtClean="0"/>
              <a:t>important to </a:t>
            </a:r>
            <a:r>
              <a:rPr lang="en-US" dirty="0"/>
              <a:t>understand the difference between </a:t>
            </a:r>
            <a:r>
              <a:rPr lang="en-US" b="1" dirty="0"/>
              <a:t>working capital</a:t>
            </a:r>
            <a:r>
              <a:rPr lang="en-US" dirty="0"/>
              <a:t>, which is money needed to </a:t>
            </a:r>
            <a:r>
              <a:rPr lang="en-US" dirty="0" smtClean="0"/>
              <a:t>finance the </a:t>
            </a:r>
            <a:r>
              <a:rPr lang="en-US" dirty="0"/>
              <a:t>company’s day to day operations, and </a:t>
            </a:r>
            <a:r>
              <a:rPr lang="en-US" b="1" dirty="0"/>
              <a:t>investment capital</a:t>
            </a:r>
            <a:r>
              <a:rPr lang="en-US" dirty="0"/>
              <a:t>, which is capital used </a:t>
            </a:r>
            <a:r>
              <a:rPr lang="en-US" dirty="0" smtClean="0"/>
              <a:t>to enhance </a:t>
            </a:r>
            <a:r>
              <a:rPr lang="en-US" dirty="0"/>
              <a:t>the company’s productive </a:t>
            </a:r>
            <a:r>
              <a:rPr lang="en-US" dirty="0" smtClean="0"/>
              <a:t>capacity</a:t>
            </a:r>
          </a:p>
          <a:p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necessary to </a:t>
            </a:r>
            <a:r>
              <a:rPr lang="en-US" dirty="0"/>
              <a:t>ensure that sufficient cash will be available. This, in turn, requires the production of </a:t>
            </a:r>
            <a:r>
              <a:rPr lang="en-US" dirty="0" smtClean="0"/>
              <a:t>a </a:t>
            </a:r>
            <a:r>
              <a:rPr lang="en-US" b="1" i="1" dirty="0" smtClean="0"/>
              <a:t>cash </a:t>
            </a:r>
            <a:r>
              <a:rPr lang="en-US" b="1" i="1" dirty="0"/>
              <a:t>flow </a:t>
            </a:r>
            <a:r>
              <a:rPr lang="en-US" b="1" i="1" dirty="0" smtClean="0"/>
              <a:t>prediction(</a:t>
            </a:r>
            <a:r>
              <a:rPr lang="en-US" dirty="0"/>
              <a:t>next twelve months</a:t>
            </a:r>
            <a:r>
              <a:rPr lang="en-US" b="1" i="1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/>
              <a:t>source of working capital is a bank overdraft</a:t>
            </a:r>
          </a:p>
        </p:txBody>
      </p:sp>
    </p:spTree>
    <p:extLst>
      <p:ext uri="{BB962C8B-B14F-4D97-AF65-F5344CB8AC3E}">
        <p14:creationId xmlns:p14="http://schemas.microsoft.com/office/powerpoint/2010/main" val="121307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3.8 Assessing investment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501254"/>
            <a:ext cx="10753299" cy="467570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amount of capital which a company </a:t>
            </a:r>
            <a:r>
              <a:rPr lang="en-US" dirty="0" smtClean="0"/>
              <a:t>can raise </a:t>
            </a:r>
            <a:r>
              <a:rPr lang="en-US" dirty="0"/>
              <a:t>for investment purposes is always </a:t>
            </a:r>
            <a:r>
              <a:rPr lang="en-US" dirty="0" smtClean="0"/>
              <a:t>limited(</a:t>
            </a:r>
            <a:r>
              <a:rPr lang="en-US" dirty="0"/>
              <a:t>size of the </a:t>
            </a:r>
            <a:r>
              <a:rPr lang="en-US" dirty="0" smtClean="0"/>
              <a:t>company,</a:t>
            </a:r>
            <a:r>
              <a:rPr lang="en-US" dirty="0"/>
              <a:t> proposals on the </a:t>
            </a:r>
            <a:r>
              <a:rPr lang="en-US" dirty="0" smtClean="0"/>
              <a:t>table)</a:t>
            </a:r>
          </a:p>
          <a:p>
            <a:r>
              <a:rPr lang="en-US" dirty="0" smtClean="0"/>
              <a:t>Proposals are </a:t>
            </a:r>
            <a:r>
              <a:rPr lang="en-US" dirty="0"/>
              <a:t>consistent with the company’s long-term </a:t>
            </a:r>
            <a:r>
              <a:rPr lang="en-US" dirty="0" smtClean="0"/>
              <a:t>plans,</a:t>
            </a:r>
            <a:r>
              <a:rPr lang="en-US" dirty="0"/>
              <a:t> risk attached to the </a:t>
            </a:r>
            <a:r>
              <a:rPr lang="en-US" dirty="0" smtClean="0"/>
              <a:t>proposals,</a:t>
            </a:r>
            <a:r>
              <a:rPr lang="en-US" dirty="0"/>
              <a:t> necessary </a:t>
            </a:r>
            <a:r>
              <a:rPr lang="en-US" dirty="0" smtClean="0"/>
              <a:t>resources,</a:t>
            </a:r>
            <a:r>
              <a:rPr lang="en-US" dirty="0"/>
              <a:t> </a:t>
            </a:r>
            <a:r>
              <a:rPr lang="en-US" dirty="0" smtClean="0"/>
              <a:t>return on </a:t>
            </a:r>
            <a:r>
              <a:rPr lang="en-US" dirty="0"/>
              <a:t>the </a:t>
            </a:r>
            <a:r>
              <a:rPr lang="en-US" dirty="0" smtClean="0"/>
              <a:t>investment(</a:t>
            </a:r>
            <a:r>
              <a:rPr lang="en-US" i="1" dirty="0"/>
              <a:t>discounted cash </a:t>
            </a:r>
            <a:r>
              <a:rPr lang="en-US" i="1" dirty="0" smtClean="0"/>
              <a:t>flow method is used</a:t>
            </a:r>
            <a:r>
              <a:rPr lang="en-US" dirty="0" smtClean="0"/>
              <a:t>).</a:t>
            </a:r>
          </a:p>
          <a:p>
            <a:r>
              <a:rPr lang="en-US" dirty="0"/>
              <a:t>Discounted cash flow (DCF) starts from the observation that a sum of money held </a:t>
            </a:r>
            <a:r>
              <a:rPr lang="en-US" dirty="0" smtClean="0"/>
              <a:t>now is </a:t>
            </a:r>
            <a:r>
              <a:rPr lang="en-US" dirty="0"/>
              <a:t>worth more, even in the absence of inflation, than the right to the same sum of </a:t>
            </a:r>
            <a:r>
              <a:rPr lang="en-US" dirty="0" smtClean="0"/>
              <a:t>money at </a:t>
            </a:r>
            <a:r>
              <a:rPr lang="en-US" dirty="0"/>
              <a:t>some time in the </a:t>
            </a:r>
            <a:r>
              <a:rPr lang="en-US" dirty="0" smtClean="0"/>
              <a:t>future.</a:t>
            </a:r>
          </a:p>
          <a:p>
            <a:r>
              <a:rPr lang="en-US" dirty="0"/>
              <a:t>benefits can be quantified in monetary terms, we need to ask </a:t>
            </a:r>
            <a:r>
              <a:rPr lang="en-US" dirty="0" smtClean="0"/>
              <a:t>what is </a:t>
            </a:r>
            <a:r>
              <a:rPr lang="en-US" dirty="0"/>
              <a:t>their </a:t>
            </a:r>
            <a:r>
              <a:rPr lang="en-US" b="1" i="1" dirty="0"/>
              <a:t>present </a:t>
            </a:r>
            <a:r>
              <a:rPr lang="en-US" b="1" dirty="0"/>
              <a:t>value</a:t>
            </a:r>
            <a:r>
              <a:rPr lang="en-US" dirty="0"/>
              <a:t>. To do this, we calculate the </a:t>
            </a:r>
            <a:r>
              <a:rPr lang="en-US" b="1" dirty="0"/>
              <a:t>net cash flows </a:t>
            </a:r>
            <a:r>
              <a:rPr lang="en-US" dirty="0"/>
              <a:t>that the project </a:t>
            </a:r>
            <a:r>
              <a:rPr lang="en-US" dirty="0" smtClean="0"/>
              <a:t>will generate </a:t>
            </a:r>
            <a:r>
              <a:rPr lang="en-US" dirty="0"/>
              <a:t>over each year of its life and convert these to a present day value. The sum </a:t>
            </a:r>
            <a:r>
              <a:rPr lang="en-US" dirty="0" smtClean="0"/>
              <a:t>of these </a:t>
            </a:r>
            <a:r>
              <a:rPr lang="en-US" dirty="0"/>
              <a:t>gives the </a:t>
            </a:r>
            <a:r>
              <a:rPr lang="en-US" b="1" i="1" dirty="0"/>
              <a:t>net present value </a:t>
            </a:r>
            <a:r>
              <a:rPr lang="en-US" b="1" dirty="0"/>
              <a:t>(NPV) </a:t>
            </a:r>
            <a:r>
              <a:rPr lang="en-US" dirty="0"/>
              <a:t>of the </a:t>
            </a:r>
            <a:r>
              <a:rPr lang="en-US" dirty="0" smtClean="0"/>
              <a:t>project.</a:t>
            </a:r>
          </a:p>
          <a:p>
            <a:r>
              <a:rPr lang="en-US" dirty="0"/>
              <a:t>Provided that the effects of inflation are taken into account when predicting future </a:t>
            </a:r>
            <a:r>
              <a:rPr lang="en-US" dirty="0" smtClean="0"/>
              <a:t>cash flows.</a:t>
            </a:r>
          </a:p>
          <a:p>
            <a:r>
              <a:rPr lang="en-US" b="1" i="1" dirty="0"/>
              <a:t>pay-back period</a:t>
            </a:r>
            <a:r>
              <a:rPr lang="en-US" i="1" dirty="0"/>
              <a:t>; </a:t>
            </a:r>
            <a:r>
              <a:rPr lang="en-US" dirty="0"/>
              <a:t>this is the time required for the project to achieve </a:t>
            </a:r>
            <a:r>
              <a:rPr lang="en-US" dirty="0" smtClean="0"/>
              <a:t>a positive </a:t>
            </a:r>
            <a:r>
              <a:rPr lang="en-US" dirty="0"/>
              <a:t>net cash </a:t>
            </a:r>
            <a:r>
              <a:rPr lang="en-US" dirty="0" smtClean="0"/>
              <a:t>flow</a:t>
            </a:r>
          </a:p>
          <a:p>
            <a:r>
              <a:rPr lang="en-US" dirty="0"/>
              <a:t>We can also calculate the </a:t>
            </a:r>
            <a:r>
              <a:rPr lang="en-US" i="1" dirty="0"/>
              <a:t>internal rate of return </a:t>
            </a:r>
            <a:r>
              <a:rPr lang="en-US" dirty="0"/>
              <a:t>(IRR) on the project. </a:t>
            </a:r>
            <a:r>
              <a:rPr lang="en-US" dirty="0" smtClean="0"/>
              <a:t>This is </a:t>
            </a:r>
            <a:r>
              <a:rPr lang="en-US" dirty="0"/>
              <a:t>the cost of capital which would lead to the NPV being precisely </a:t>
            </a:r>
            <a:r>
              <a:rPr lang="en-US" dirty="0" smtClean="0"/>
              <a:t>zero.</a:t>
            </a:r>
          </a:p>
          <a:p>
            <a:r>
              <a:rPr lang="en-US" dirty="0"/>
              <a:t>proposal will normally be rejected out of hand if its NPV is not </a:t>
            </a:r>
            <a:r>
              <a:rPr lang="en-US" dirty="0" smtClean="0"/>
              <a:t>positive</a:t>
            </a:r>
          </a:p>
          <a:p>
            <a:r>
              <a:rPr lang="en-US" dirty="0"/>
              <a:t>project remains attractive under the different sets of assumptions, it </a:t>
            </a:r>
            <a:r>
              <a:rPr lang="en-US" dirty="0" smtClean="0"/>
              <a:t>is comparatively </a:t>
            </a:r>
            <a:r>
              <a:rPr lang="en-US" dirty="0"/>
              <a:t>low risk</a:t>
            </a:r>
            <a:endParaRPr lang="en-US" dirty="0" smtClean="0"/>
          </a:p>
          <a:p>
            <a:r>
              <a:rPr lang="en-US" dirty="0"/>
              <a:t>development may take more resources than estimated;</a:t>
            </a:r>
          </a:p>
          <a:p>
            <a:r>
              <a:rPr lang="en-US" dirty="0" smtClean="0"/>
              <a:t>product </a:t>
            </a:r>
            <a:r>
              <a:rPr lang="en-US" dirty="0"/>
              <a:t>may not be in a marketable state until later than predicted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sales </a:t>
            </a:r>
            <a:r>
              <a:rPr lang="en-US" dirty="0"/>
              <a:t>may not follow the predicted pattern;</a:t>
            </a:r>
          </a:p>
          <a:p>
            <a:r>
              <a:rPr lang="en-US" dirty="0" smtClean="0"/>
              <a:t>competing </a:t>
            </a:r>
            <a:r>
              <a:rPr lang="en-US" dirty="0"/>
              <a:t>product may be launched before the product being assessed is available.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78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3.9 Annual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limited companies to produce annual accounts </a:t>
            </a:r>
            <a:r>
              <a:rPr lang="en-US" dirty="0" smtClean="0"/>
              <a:t>and to </a:t>
            </a:r>
            <a:r>
              <a:rPr lang="en-US" dirty="0"/>
              <a:t>give a copy of them to the Registrar of Companies for </a:t>
            </a:r>
            <a:r>
              <a:rPr lang="en-US" dirty="0" smtClean="0"/>
              <a:t>filing.</a:t>
            </a:r>
          </a:p>
          <a:p>
            <a:r>
              <a:rPr lang="en-US" dirty="0"/>
              <a:t>The Companies Act further requires that the company accounts should </a:t>
            </a:r>
            <a:r>
              <a:rPr lang="en-US" dirty="0" smtClean="0"/>
              <a:t>include a </a:t>
            </a:r>
            <a:r>
              <a:rPr lang="en-US" dirty="0"/>
              <a:t>balance sheet, a profit and loss account and an auditor’s </a:t>
            </a:r>
            <a:r>
              <a:rPr lang="en-US" dirty="0" smtClean="0"/>
              <a:t>report.</a:t>
            </a:r>
          </a:p>
          <a:p>
            <a:r>
              <a:rPr lang="en-US" dirty="0"/>
              <a:t>details of how this information should </a:t>
            </a:r>
            <a:r>
              <a:rPr lang="en-US" dirty="0" smtClean="0"/>
              <a:t>be prepared </a:t>
            </a:r>
            <a:r>
              <a:rPr lang="en-US" dirty="0"/>
              <a:t>and presented are governed by accounting </a:t>
            </a:r>
            <a:r>
              <a:rPr lang="en-US" dirty="0" smtClean="0"/>
              <a:t>standards.</a:t>
            </a:r>
          </a:p>
          <a:p>
            <a:r>
              <a:rPr lang="en-US" dirty="0"/>
              <a:t>prepared draft Statements of Standard Accounting Practice (SSAP); </a:t>
            </a:r>
            <a:r>
              <a:rPr lang="en-US" dirty="0" smtClean="0"/>
              <a:t>these were </a:t>
            </a:r>
            <a:r>
              <a:rPr lang="en-US" dirty="0"/>
              <a:t>then adopted by the professional bodies and it became incumbent on their </a:t>
            </a:r>
            <a:r>
              <a:rPr lang="en-US" dirty="0" smtClean="0"/>
              <a:t>members to </a:t>
            </a:r>
            <a:r>
              <a:rPr lang="en-US" dirty="0"/>
              <a:t>adhere to them or to justify any deviation from them.</a:t>
            </a:r>
          </a:p>
        </p:txBody>
      </p:sp>
    </p:spTree>
    <p:extLst>
      <p:ext uri="{BB962C8B-B14F-4D97-AF65-F5344CB8AC3E}">
        <p14:creationId xmlns:p14="http://schemas.microsoft.com/office/powerpoint/2010/main" val="179334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3.9.1 The balance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balance sheet is a snapshot of the financial state of an organization at single </a:t>
            </a:r>
            <a:r>
              <a:rPr lang="en-US" dirty="0" smtClean="0"/>
              <a:t>instant.</a:t>
            </a:r>
          </a:p>
          <a:p>
            <a:r>
              <a:rPr lang="en-US" dirty="0"/>
              <a:t>At first sight, the assets part of this balance </a:t>
            </a:r>
            <a:r>
              <a:rPr lang="en-US" dirty="0" smtClean="0"/>
              <a:t>sheet</a:t>
            </a:r>
          </a:p>
          <a:p>
            <a:r>
              <a:rPr lang="en-US" dirty="0"/>
              <a:t>valuation of assets can be a contentious </a:t>
            </a:r>
            <a:r>
              <a:rPr lang="en-US" dirty="0" smtClean="0"/>
              <a:t>issue</a:t>
            </a:r>
          </a:p>
          <a:p>
            <a:r>
              <a:rPr lang="en-US" dirty="0"/>
              <a:t>balance sheet must balance: the total assets and total </a:t>
            </a:r>
            <a:r>
              <a:rPr lang="en-US" dirty="0" smtClean="0"/>
              <a:t>liabilities should </a:t>
            </a:r>
            <a:r>
              <a:rPr lang="en-US" dirty="0"/>
              <a:t>be equal</a:t>
            </a:r>
            <a:r>
              <a:rPr lang="en-US" dirty="0" smtClean="0"/>
              <a:t>.</a:t>
            </a:r>
          </a:p>
          <a:p>
            <a:r>
              <a:rPr lang="en-US" dirty="0"/>
              <a:t>Commercial balance sheets are prepared on precisely the same basis </a:t>
            </a:r>
            <a:r>
              <a:rPr lang="en-US" dirty="0" smtClean="0"/>
              <a:t>described </a:t>
            </a:r>
            <a:r>
              <a:rPr lang="en-US" dirty="0"/>
              <a:t>but the assets and liabilities are grouped into various categories and a </a:t>
            </a:r>
            <a:r>
              <a:rPr lang="en-US" dirty="0" smtClean="0"/>
              <a:t>single figure </a:t>
            </a:r>
            <a:r>
              <a:rPr lang="en-US" dirty="0"/>
              <a:t>is given for each </a:t>
            </a:r>
            <a:r>
              <a:rPr lang="en-US" dirty="0" smtClean="0"/>
              <a:t>category.</a:t>
            </a:r>
          </a:p>
          <a:p>
            <a:r>
              <a:rPr lang="en-US" dirty="0"/>
              <a:t>Assets are classified as current assets and fixed assets. The essential </a:t>
            </a:r>
            <a:r>
              <a:rPr lang="en-US" dirty="0" smtClean="0"/>
              <a:t>difference between </a:t>
            </a:r>
            <a:r>
              <a:rPr lang="en-US" dirty="0"/>
              <a:t>the two is that fixed assets contribute to the company’s productive </a:t>
            </a:r>
            <a:r>
              <a:rPr lang="en-US" dirty="0" smtClean="0"/>
              <a:t>capacity while </a:t>
            </a:r>
            <a:r>
              <a:rPr lang="en-US" dirty="0"/>
              <a:t>current assets are items which are bought and sold in the course of its </a:t>
            </a:r>
            <a:r>
              <a:rPr lang="en-US" dirty="0" smtClean="0"/>
              <a:t>day-to-day trading </a:t>
            </a:r>
            <a:r>
              <a:rPr lang="en-US" dirty="0"/>
              <a:t>activities.</a:t>
            </a:r>
          </a:p>
        </p:txBody>
      </p:sp>
    </p:spTree>
    <p:extLst>
      <p:ext uri="{BB962C8B-B14F-4D97-AF65-F5344CB8AC3E}">
        <p14:creationId xmlns:p14="http://schemas.microsoft.com/office/powerpoint/2010/main" val="328644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3.9.2 Profit and loss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i="1" dirty="0"/>
              <a:t>profit and loss account </a:t>
            </a:r>
            <a:r>
              <a:rPr lang="en-US" dirty="0"/>
              <a:t>(usually called an </a:t>
            </a:r>
            <a:r>
              <a:rPr lang="en-US" i="1" dirty="0"/>
              <a:t>income and expenditure </a:t>
            </a:r>
            <a:r>
              <a:rPr lang="en-US" dirty="0" smtClean="0"/>
              <a:t>account) </a:t>
            </a:r>
            <a:r>
              <a:rPr lang="en-US" dirty="0"/>
              <a:t>shows what has happened to an </a:t>
            </a:r>
            <a:r>
              <a:rPr lang="en-US" dirty="0" smtClean="0"/>
              <a:t>organization’s financial </a:t>
            </a:r>
            <a:r>
              <a:rPr lang="en-US" dirty="0"/>
              <a:t>position over a period of </a:t>
            </a:r>
            <a:r>
              <a:rPr lang="en-US" dirty="0" smtClean="0"/>
              <a:t>time</a:t>
            </a:r>
          </a:p>
          <a:p>
            <a:r>
              <a:rPr lang="en-US" dirty="0"/>
              <a:t>important to observe that the excess of expenditure </a:t>
            </a:r>
            <a:r>
              <a:rPr lang="en-US" dirty="0" smtClean="0"/>
              <a:t>over income</a:t>
            </a:r>
            <a:r>
              <a:rPr lang="en-US" dirty="0"/>
              <a:t>, that is, the amount that the student has </a:t>
            </a:r>
            <a:r>
              <a:rPr lang="en-US" dirty="0" smtClean="0"/>
              <a:t>overspent</a:t>
            </a:r>
          </a:p>
          <a:p>
            <a:r>
              <a:rPr lang="en-US" dirty="0"/>
              <a:t>Depreciation, </a:t>
            </a:r>
            <a:r>
              <a:rPr lang="en-US" dirty="0" smtClean="0"/>
              <a:t>although it </a:t>
            </a:r>
            <a:r>
              <a:rPr lang="en-US" dirty="0"/>
              <a:t>is not an expenditure in the sense that cash is paid out, reflects this decline and </a:t>
            </a:r>
            <a:r>
              <a:rPr lang="en-US" dirty="0" smtClean="0"/>
              <a:t>is therefore </a:t>
            </a:r>
            <a:r>
              <a:rPr lang="en-US" dirty="0"/>
              <a:t>shown as an expenditure.</a:t>
            </a:r>
            <a:endParaRPr lang="en-US" dirty="0" smtClean="0"/>
          </a:p>
          <a:p>
            <a:r>
              <a:rPr lang="en-US" dirty="0"/>
              <a:t>The net figure at the bottom </a:t>
            </a:r>
            <a:r>
              <a:rPr lang="en-US" dirty="0" smtClean="0"/>
              <a:t>of the </a:t>
            </a:r>
            <a:r>
              <a:rPr lang="en-US" dirty="0"/>
              <a:t>profit and loss account should reflect the extent to which the </a:t>
            </a:r>
            <a:r>
              <a:rPr lang="en-US" dirty="0" smtClean="0"/>
              <a:t>organization</a:t>
            </a:r>
          </a:p>
          <a:p>
            <a:r>
              <a:rPr lang="en-US" dirty="0"/>
              <a:t>turnover for </a:t>
            </a:r>
            <a:r>
              <a:rPr lang="en-US" dirty="0" smtClean="0"/>
              <a:t>a company </a:t>
            </a:r>
            <a:r>
              <a:rPr lang="en-US" dirty="0"/>
              <a:t>acquired during the year is shown separately</a:t>
            </a:r>
          </a:p>
        </p:txBody>
      </p:sp>
    </p:spTree>
    <p:extLst>
      <p:ext uri="{BB962C8B-B14F-4D97-AF65-F5344CB8AC3E}">
        <p14:creationId xmlns:p14="http://schemas.microsoft.com/office/powerpoint/2010/main" val="304703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3.9.3 Other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important of the new statements is the cash flow </a:t>
            </a:r>
            <a:r>
              <a:rPr lang="en-US" dirty="0" smtClean="0"/>
              <a:t>statement</a:t>
            </a:r>
          </a:p>
          <a:p>
            <a:r>
              <a:rPr lang="en-US" dirty="0"/>
              <a:t>The link which ties the balance sheet and the </a:t>
            </a:r>
            <a:r>
              <a:rPr lang="en-US" dirty="0" smtClean="0"/>
              <a:t>profit and </a:t>
            </a:r>
            <a:r>
              <a:rPr lang="en-US" dirty="0"/>
              <a:t>loss account to the capital expenditure is the cash flow </a:t>
            </a:r>
            <a:r>
              <a:rPr lang="en-US" dirty="0" smtClean="0"/>
              <a:t>statement.</a:t>
            </a:r>
          </a:p>
          <a:p>
            <a:r>
              <a:rPr lang="en-US" dirty="0"/>
              <a:t>The link which ties the balance sheet and the </a:t>
            </a:r>
            <a:r>
              <a:rPr lang="en-US" dirty="0" smtClean="0"/>
              <a:t>profit and </a:t>
            </a:r>
            <a:r>
              <a:rPr lang="en-US" dirty="0"/>
              <a:t>loss account to the capital expenditure is the cash flow </a:t>
            </a:r>
            <a:r>
              <a:rPr lang="en-US" dirty="0" smtClean="0"/>
              <a:t>statement</a:t>
            </a:r>
          </a:p>
          <a:p>
            <a:r>
              <a:rPr lang="en-US" dirty="0"/>
              <a:t>first source of cash is the operating profit before tax generated during the </a:t>
            </a:r>
            <a:r>
              <a:rPr lang="en-US" dirty="0" smtClean="0"/>
              <a:t>year</a:t>
            </a:r>
          </a:p>
          <a:p>
            <a:r>
              <a:rPr lang="en-US" dirty="0"/>
              <a:t>number of items </a:t>
            </a:r>
            <a:r>
              <a:rPr lang="en-US" dirty="0" smtClean="0"/>
              <a:t>that may </a:t>
            </a:r>
            <a:r>
              <a:rPr lang="en-US" dirty="0"/>
              <a:t>lead to cash flowing out of the company for reasons that are nothing directly to </a:t>
            </a:r>
            <a:r>
              <a:rPr lang="en-US" dirty="0" smtClean="0"/>
              <a:t>do with its operations (Taxation</a:t>
            </a:r>
            <a:r>
              <a:rPr lang="en-US" dirty="0"/>
              <a:t>, interest payable and dividends paid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3.9.4 Historical cost and current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known as the </a:t>
            </a:r>
            <a:r>
              <a:rPr lang="en-US" i="1" dirty="0"/>
              <a:t>historical cost</a:t>
            </a:r>
            <a:r>
              <a:rPr lang="en-US" dirty="0"/>
              <a:t>. This assumption was </a:t>
            </a:r>
            <a:r>
              <a:rPr lang="en-US" dirty="0" smtClean="0"/>
              <a:t>built into </a:t>
            </a:r>
            <a:r>
              <a:rPr lang="en-US" dirty="0"/>
              <a:t>accounting practice from the start but, in periods of high inflation, it can lead </a:t>
            </a:r>
            <a:r>
              <a:rPr lang="en-US" dirty="0" smtClean="0"/>
              <a:t>to annual </a:t>
            </a:r>
            <a:r>
              <a:rPr lang="en-US" dirty="0"/>
              <a:t>statements giving a very distorted view of a company’s financial affairs</a:t>
            </a:r>
            <a:r>
              <a:rPr lang="en-US" dirty="0" smtClean="0"/>
              <a:t>.</a:t>
            </a:r>
          </a:p>
          <a:p>
            <a:r>
              <a:rPr lang="en-US" i="1" dirty="0"/>
              <a:t>current cost </a:t>
            </a:r>
            <a:r>
              <a:rPr lang="en-US" dirty="0"/>
              <a:t>accounting and requiring that </a:t>
            </a:r>
            <a:r>
              <a:rPr lang="en-US" dirty="0" smtClean="0"/>
              <a:t>certain categories </a:t>
            </a:r>
            <a:r>
              <a:rPr lang="en-US" dirty="0"/>
              <a:t>of “large” companies include accounts prepared on this basis in their </a:t>
            </a:r>
            <a:r>
              <a:rPr lang="en-US" dirty="0" smtClean="0"/>
              <a:t>annual </a:t>
            </a:r>
            <a:r>
              <a:rPr lang="en-US" dirty="0"/>
              <a:t>statements.</a:t>
            </a:r>
          </a:p>
        </p:txBody>
      </p:sp>
    </p:spTree>
    <p:extLst>
      <p:ext uri="{BB962C8B-B14F-4D97-AF65-F5344CB8AC3E}">
        <p14:creationId xmlns:p14="http://schemas.microsoft.com/office/powerpoint/2010/main" val="308937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3.10 Capital and its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capital subscribed by members of the company is to be seen as a (rather </a:t>
            </a:r>
            <a:r>
              <a:rPr lang="en-US" dirty="0" smtClean="0"/>
              <a:t>ineffective) guarantee </a:t>
            </a:r>
            <a:r>
              <a:rPr lang="en-US" dirty="0"/>
              <a:t>that the company will be able to meet its obligations</a:t>
            </a:r>
            <a:r>
              <a:rPr lang="en-US" dirty="0" smtClean="0"/>
              <a:t>.</a:t>
            </a:r>
          </a:p>
          <a:p>
            <a:r>
              <a:rPr lang="en-US" dirty="0"/>
              <a:t>The practical consequence of this is that a dividend must not be paid </a:t>
            </a:r>
            <a:r>
              <a:rPr lang="en-US" dirty="0" smtClean="0"/>
              <a:t>to shareholders </a:t>
            </a:r>
            <a:r>
              <a:rPr lang="en-US" dirty="0"/>
              <a:t>unless the company has “profits available for the purpose”, that is, </a:t>
            </a:r>
            <a:r>
              <a:rPr lang="en-US" dirty="0" smtClean="0"/>
              <a:t>the algebraic </a:t>
            </a:r>
            <a:r>
              <a:rPr lang="en-US" dirty="0"/>
              <a:t>sum of the realized and retained profits and losses over the lifetime of </a:t>
            </a:r>
            <a:r>
              <a:rPr lang="en-US" dirty="0" smtClean="0"/>
              <a:t>the company </a:t>
            </a:r>
            <a:r>
              <a:rPr lang="en-US" dirty="0"/>
              <a:t>is positive</a:t>
            </a:r>
            <a:r>
              <a:rPr lang="en-US" dirty="0" smtClean="0"/>
              <a:t>.</a:t>
            </a:r>
          </a:p>
          <a:p>
            <a:r>
              <a:rPr lang="en-US" dirty="0"/>
              <a:t>If the accounting is done on the basis of historical cost, capital is maintained only </a:t>
            </a:r>
            <a:r>
              <a:rPr lang="en-US" dirty="0" smtClean="0"/>
              <a:t>in terms </a:t>
            </a:r>
            <a:r>
              <a:rPr lang="en-US" dirty="0"/>
              <a:t>of money values. A profit is recorded when the money value of the net assets at </a:t>
            </a:r>
            <a:r>
              <a:rPr lang="en-US" dirty="0" smtClean="0"/>
              <a:t>the end </a:t>
            </a:r>
            <a:r>
              <a:rPr lang="en-US" dirty="0"/>
              <a:t>of the year exceeds the money value of the net assets at the start of the year.</a:t>
            </a:r>
          </a:p>
        </p:txBody>
      </p:sp>
    </p:spTree>
    <p:extLst>
      <p:ext uri="{BB962C8B-B14F-4D97-AF65-F5344CB8AC3E}">
        <p14:creationId xmlns:p14="http://schemas.microsoft.com/office/powerpoint/2010/main" val="517809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1348</Words>
  <Application>Microsoft Office PowerPoint</Application>
  <PresentationFormat>Widescreen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Chap#3</vt:lpstr>
      <vt:lpstr>3.7 Working capital and cash flow</vt:lpstr>
      <vt:lpstr>3.8 Assessing investment proposals</vt:lpstr>
      <vt:lpstr>3.9 Annual statements</vt:lpstr>
      <vt:lpstr>3.9.1 The balance sheet</vt:lpstr>
      <vt:lpstr>3.9.2 Profit and loss account</vt:lpstr>
      <vt:lpstr>3.9.3 Other statements</vt:lpstr>
      <vt:lpstr>3.9.4 Historical cost and current cost</vt:lpstr>
      <vt:lpstr>3.10 Capital and its maintenance</vt:lpstr>
      <vt:lpstr>3.11 Auditing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Chap#3</dc:title>
  <dc:creator>Microsoft account</dc:creator>
  <cp:lastModifiedBy>Microsoft account</cp:lastModifiedBy>
  <cp:revision>29</cp:revision>
  <dcterms:created xsi:type="dcterms:W3CDTF">2022-04-13T05:17:24Z</dcterms:created>
  <dcterms:modified xsi:type="dcterms:W3CDTF">2022-04-13T06:09:02Z</dcterms:modified>
</cp:coreProperties>
</file>