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679B-521B-440E-B893-04D052C3F42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E2E2-CDB9-4836-A282-A59A131BA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8174"/>
            <a:ext cx="10515600" cy="2429301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Chap#4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9488"/>
            <a:ext cx="10515600" cy="10235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  </a:t>
            </a:r>
            <a:r>
              <a:rPr lang="en-US" sz="4400" dirty="0" smtClean="0">
                <a:solidFill>
                  <a:schemeClr val="tx1"/>
                </a:solidFill>
              </a:rPr>
              <a:t>Anatomy of a Software House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 smtClean="0"/>
              <a:t>4.1 The Company</a:t>
            </a:r>
          </a:p>
          <a:p>
            <a:pPr marL="0" indent="0">
              <a:buNone/>
            </a:pPr>
            <a:r>
              <a:rPr lang="en-US" sz="1600" b="1" i="1" dirty="0" smtClean="0"/>
              <a:t>4.2 Company Structure</a:t>
            </a:r>
          </a:p>
          <a:p>
            <a:pPr marL="0" indent="0">
              <a:buNone/>
            </a:pPr>
            <a:r>
              <a:rPr lang="en-US" sz="1600" b="1" i="1" dirty="0" smtClean="0"/>
              <a:t>4.3 Management of staff</a:t>
            </a:r>
          </a:p>
          <a:p>
            <a:pPr marL="0" indent="0">
              <a:buNone/>
            </a:pPr>
            <a:r>
              <a:rPr lang="en-US" sz="1600" b="1" i="1" dirty="0" smtClean="0"/>
              <a:t>4.4 Producing the budget</a:t>
            </a:r>
          </a:p>
          <a:p>
            <a:pPr marL="0" indent="0">
              <a:buNone/>
            </a:pPr>
            <a:r>
              <a:rPr lang="en-US" sz="1600" b="1" i="1" dirty="0" smtClean="0"/>
              <a:t>4.5 Monitoring financial performance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4.5.1 Costs and revenue</a:t>
            </a:r>
          </a:p>
          <a:p>
            <a:pPr marL="0" indent="0">
              <a:buNone/>
            </a:pPr>
            <a:r>
              <a:rPr lang="en-US" sz="1600" b="1" i="1" dirty="0" smtClean="0"/>
              <a:t>       4.5.2 Project Costing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4.5.3 Sales</a:t>
            </a:r>
          </a:p>
          <a:p>
            <a:pPr marL="0" indent="0">
              <a:buNone/>
            </a:pPr>
            <a:r>
              <a:rPr lang="en-US" sz="1600" b="1" i="1" dirty="0" smtClean="0"/>
              <a:t>4.6 Long-term planning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4.6.1 Expansion plans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4.6.2 Company image</a:t>
            </a:r>
          </a:p>
          <a:p>
            <a:pPr marL="0" indent="0">
              <a:buNone/>
            </a:pPr>
            <a:r>
              <a:rPr lang="en-US" sz="1600" b="1" i="1" dirty="0" smtClean="0"/>
              <a:t>       4.6.3 Product mix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4.6.4 Finance</a:t>
            </a:r>
          </a:p>
          <a:p>
            <a:pPr marL="0" indent="0">
              <a:buNone/>
            </a:pPr>
            <a:r>
              <a:rPr lang="en-US" sz="1600" b="1" i="1" dirty="0" smtClean="0"/>
              <a:t>4.7 Conclusions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6141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Company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company specializes in the production of </a:t>
            </a:r>
            <a:r>
              <a:rPr lang="en-US" dirty="0" smtClean="0"/>
              <a:t>bespoke(Customized) software </a:t>
            </a:r>
            <a:r>
              <a:rPr lang="en-US" dirty="0"/>
              <a:t>for clients who</a:t>
            </a:r>
          </a:p>
          <a:p>
            <a:r>
              <a:rPr lang="en-US" dirty="0"/>
              <a:t>demand work of high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 demands the </a:t>
            </a:r>
            <a:r>
              <a:rPr lang="en-US" dirty="0"/>
              <a:t>use of techniques that have only recently been developed </a:t>
            </a:r>
          </a:p>
          <a:p>
            <a:r>
              <a:rPr lang="en-US" dirty="0" smtClean="0"/>
              <a:t> demands the </a:t>
            </a:r>
            <a:r>
              <a:rPr lang="en-US" dirty="0"/>
              <a:t>development of completely new </a:t>
            </a:r>
            <a:r>
              <a:rPr lang="en-US" dirty="0" smtClean="0"/>
              <a:t>techniques.</a:t>
            </a:r>
          </a:p>
          <a:p>
            <a:r>
              <a:rPr lang="en-US" dirty="0" smtClean="0"/>
              <a:t> </a:t>
            </a:r>
            <a:r>
              <a:rPr lang="en-US" dirty="0"/>
              <a:t>significant amount of consultancy work in similar areas.</a:t>
            </a:r>
          </a:p>
        </p:txBody>
      </p:sp>
    </p:spTree>
    <p:extLst>
      <p:ext uri="{BB962C8B-B14F-4D97-AF65-F5344CB8AC3E}">
        <p14:creationId xmlns:p14="http://schemas.microsoft.com/office/powerpoint/2010/main" val="19749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top level structure of the </a:t>
            </a:r>
            <a:r>
              <a:rPr lang="en-US" dirty="0" smtClean="0"/>
              <a:t>company :</a:t>
            </a:r>
          </a:p>
          <a:p>
            <a:r>
              <a:rPr lang="en-US" dirty="0"/>
              <a:t>The Operations Director is responsible for all the revenue earning operations of </a:t>
            </a:r>
            <a:r>
              <a:rPr lang="en-US" dirty="0" smtClean="0"/>
              <a:t>the company</a:t>
            </a:r>
            <a:r>
              <a:rPr lang="en-US" dirty="0"/>
              <a:t>. It is his job to ensure that all projects are completed satisfactorily and </a:t>
            </a:r>
            <a:r>
              <a:rPr lang="en-US" dirty="0" smtClean="0"/>
              <a:t>that resources </a:t>
            </a:r>
            <a:r>
              <a:rPr lang="en-US" dirty="0"/>
              <a:t>are available to carry out the projects that the company wins; he is </a:t>
            </a:r>
            <a:r>
              <a:rPr lang="en-US" dirty="0" smtClean="0"/>
              <a:t>also responsible </a:t>
            </a:r>
            <a:r>
              <a:rPr lang="en-US" dirty="0"/>
              <a:t>for ensuring that the utilization </a:t>
            </a:r>
            <a:r>
              <a:rPr lang="en-US" dirty="0" smtClean="0"/>
              <a:t>properly.</a:t>
            </a:r>
          </a:p>
          <a:p>
            <a:r>
              <a:rPr lang="en-US" dirty="0"/>
              <a:t>The Technical Director </a:t>
            </a:r>
            <a:r>
              <a:rPr lang="en-US" dirty="0" smtClean="0"/>
              <a:t>is responsible </a:t>
            </a:r>
            <a:r>
              <a:rPr lang="en-US" dirty="0"/>
              <a:t>for: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quality management;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research and development;</a:t>
            </a:r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marketing at a technical level </a:t>
            </a:r>
            <a:r>
              <a:rPr lang="en-US" dirty="0" smtClean="0"/>
              <a:t>( </a:t>
            </a:r>
            <a:r>
              <a:rPr lang="en-US" dirty="0"/>
              <a:t>give papers </a:t>
            </a:r>
            <a:r>
              <a:rPr lang="en-US" dirty="0" smtClean="0"/>
              <a:t> at </a:t>
            </a:r>
            <a:r>
              <a:rPr lang="en-US" dirty="0"/>
              <a:t>conferences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• </a:t>
            </a:r>
            <a:r>
              <a:rPr lang="en-US" dirty="0"/>
              <a:t>technical training</a:t>
            </a:r>
          </a:p>
        </p:txBody>
      </p:sp>
    </p:spTree>
    <p:extLst>
      <p:ext uri="{BB962C8B-B14F-4D97-AF65-F5344CB8AC3E}">
        <p14:creationId xmlns:p14="http://schemas.microsoft.com/office/powerpoint/2010/main" val="176174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 of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company’s ability to </a:t>
            </a:r>
            <a:r>
              <a:rPr lang="en-US" b="1" dirty="0"/>
              <a:t>expand</a:t>
            </a:r>
            <a:r>
              <a:rPr lang="en-US" dirty="0"/>
              <a:t> depends on its ability to recruit and </a:t>
            </a:r>
            <a:r>
              <a:rPr lang="en-US" dirty="0" smtClean="0"/>
              <a:t>employ the staff; its </a:t>
            </a:r>
            <a:r>
              <a:rPr lang="en-US" dirty="0"/>
              <a:t>reputation in the market place depends on the quality of its staff. The directors </a:t>
            </a:r>
            <a:r>
              <a:rPr lang="en-US" dirty="0" smtClean="0"/>
              <a:t>and senior </a:t>
            </a:r>
            <a:r>
              <a:rPr lang="en-US" dirty="0"/>
              <a:t>management are well aware of this and much time and effort is devoted to it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directors(small company) </a:t>
            </a:r>
            <a:r>
              <a:rPr lang="en-US" dirty="0"/>
              <a:t>knew all the staff personally and most had been recruited through </a:t>
            </a:r>
            <a:r>
              <a:rPr lang="en-US" dirty="0" smtClean="0"/>
              <a:t>personal contacts.</a:t>
            </a:r>
            <a:r>
              <a:rPr lang="en-US" dirty="0"/>
              <a:t> Staff were loyal to the company </a:t>
            </a:r>
            <a:r>
              <a:rPr lang="en-US" dirty="0" smtClean="0"/>
              <a:t>to </a:t>
            </a:r>
            <a:r>
              <a:rPr lang="en-US" dirty="0"/>
              <a:t>work unpaid overtime when necessary and to maintain high technical </a:t>
            </a:r>
            <a:r>
              <a:rPr lang="en-US" dirty="0" smtClean="0"/>
              <a:t>standards.</a:t>
            </a:r>
          </a:p>
          <a:p>
            <a:r>
              <a:rPr lang="en-US" dirty="0"/>
              <a:t>directors put a lot of effort </a:t>
            </a:r>
            <a:r>
              <a:rPr lang="en-US" dirty="0" smtClean="0"/>
              <a:t>into keeping </a:t>
            </a:r>
            <a:r>
              <a:rPr lang="en-US" dirty="0"/>
              <a:t>all employees informed about the company’s activities and were able to take </a:t>
            </a:r>
            <a:r>
              <a:rPr lang="en-US" dirty="0" smtClean="0"/>
              <a:t>a sympathetic </a:t>
            </a:r>
            <a:r>
              <a:rPr lang="en-US" dirty="0"/>
              <a:t>attitude to any personal problems that arose</a:t>
            </a:r>
            <a:r>
              <a:rPr lang="en-US" dirty="0" smtClean="0"/>
              <a:t>.</a:t>
            </a:r>
          </a:p>
          <a:p>
            <a:r>
              <a:rPr lang="en-US" dirty="0"/>
              <a:t>Although the company was </a:t>
            </a:r>
            <a:r>
              <a:rPr lang="en-US" dirty="0" smtClean="0"/>
              <a:t>not able </a:t>
            </a:r>
            <a:r>
              <a:rPr lang="en-US" dirty="0"/>
              <a:t>to organize much training itself, it encouraged and was willing to pay for staff to </a:t>
            </a:r>
            <a:r>
              <a:rPr lang="en-US" dirty="0" smtClean="0"/>
              <a:t>go on </a:t>
            </a:r>
            <a:r>
              <a:rPr lang="en-US" dirty="0"/>
              <a:t>training courses provided by other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0558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Management reacted </a:t>
            </a:r>
            <a:r>
              <a:rPr lang="en-US" dirty="0" smtClean="0"/>
              <a:t>to </a:t>
            </a:r>
            <a:r>
              <a:rPr lang="en-US" dirty="0"/>
              <a:t>these </a:t>
            </a:r>
            <a:r>
              <a:rPr lang="en-US" dirty="0" smtClean="0"/>
              <a:t>problems occurs in </a:t>
            </a:r>
            <a:r>
              <a:rPr lang="en-US" b="1" dirty="0" smtClean="0"/>
              <a:t>large companies</a:t>
            </a:r>
            <a:r>
              <a:rPr lang="en-US" dirty="0" smtClean="0"/>
              <a:t>. </a:t>
            </a:r>
            <a:r>
              <a:rPr lang="en-US" dirty="0"/>
              <a:t>Staff appraisal procedures were set </a:t>
            </a:r>
            <a:r>
              <a:rPr lang="en-US" dirty="0" smtClean="0"/>
              <a:t>up with </a:t>
            </a:r>
            <a:r>
              <a:rPr lang="en-US" dirty="0"/>
              <a:t>the object of ensuring that:</a:t>
            </a:r>
          </a:p>
          <a:p>
            <a:pPr marL="0" indent="0">
              <a:buNone/>
            </a:pPr>
            <a:r>
              <a:rPr lang="en-US" dirty="0"/>
              <a:t>• employees’ achievements and contributions to the company were properly recorded;</a:t>
            </a:r>
          </a:p>
          <a:p>
            <a:pPr marL="0" indent="0">
              <a:buNone/>
            </a:pPr>
            <a:r>
              <a:rPr lang="en-US" dirty="0"/>
              <a:t>• staff knew what was expected of them and what they needed to achieve in order to </a:t>
            </a:r>
            <a:r>
              <a:rPr lang="en-US" dirty="0" smtClean="0"/>
              <a:t>gain promotion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• proper plans for training and career development were made and regularly reviewed;</a:t>
            </a:r>
          </a:p>
          <a:p>
            <a:pPr marL="0" indent="0">
              <a:buNone/>
            </a:pPr>
            <a:r>
              <a:rPr lang="en-US" dirty="0"/>
              <a:t>• employees were aware of the company’s opinion of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688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Producing the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Staff in the company are broadly divided into technical or revenue earning staff and </a:t>
            </a:r>
            <a:r>
              <a:rPr lang="en-US" dirty="0" smtClean="0"/>
              <a:t>nonrevenue earning staff.</a:t>
            </a:r>
          </a:p>
          <a:p>
            <a:r>
              <a:rPr lang="en-US" dirty="0"/>
              <a:t>The crux of the problem in producing the budget is to estimate the costs of the </a:t>
            </a:r>
            <a:r>
              <a:rPr lang="en-US" dirty="0" smtClean="0"/>
              <a:t>revenue earning </a:t>
            </a:r>
            <a:r>
              <a:rPr lang="en-US" dirty="0"/>
              <a:t>staff and the revenue which they can be expected to earn</a:t>
            </a:r>
            <a:r>
              <a:rPr lang="en-US" dirty="0" smtClean="0"/>
              <a:t>.</a:t>
            </a:r>
          </a:p>
          <a:p>
            <a:r>
              <a:rPr lang="en-US" dirty="0"/>
              <a:t>number varies </a:t>
            </a:r>
            <a:r>
              <a:rPr lang="en-US" dirty="0" smtClean="0"/>
              <a:t>from grade </a:t>
            </a:r>
            <a:r>
              <a:rPr lang="en-US" dirty="0"/>
              <a:t>to grade because: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different </a:t>
            </a:r>
            <a:r>
              <a:rPr lang="en-US" dirty="0"/>
              <a:t>grades have different training needs;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senior </a:t>
            </a:r>
            <a:r>
              <a:rPr lang="en-US" dirty="0"/>
              <a:t>grades tend to spend more time on non-revenue earning activities such as </a:t>
            </a:r>
            <a:r>
              <a:rPr lang="en-US" dirty="0" smtClean="0"/>
              <a:t>sales support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senior </a:t>
            </a:r>
            <a:r>
              <a:rPr lang="en-US" dirty="0"/>
              <a:t>technical staff are usually more specialized and it therefore takes longer </a:t>
            </a:r>
            <a:r>
              <a:rPr lang="en-US" dirty="0" smtClean="0"/>
              <a:t>to redeploy(transfer) them </a:t>
            </a:r>
            <a:r>
              <a:rPr lang="en-US" dirty="0"/>
              <a:t>once they have completed a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Budget in selling , appointment of new staff </a:t>
            </a:r>
            <a:r>
              <a:rPr lang="en-US" smtClean="0"/>
              <a:t>, salaries , utilization </a:t>
            </a:r>
            <a:r>
              <a:rPr lang="en-US" dirty="0" smtClean="0"/>
              <a:t>of things ,new office opening, and taxes.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Chap#4</vt:lpstr>
      <vt:lpstr>Contents</vt:lpstr>
      <vt:lpstr>The Company</vt:lpstr>
      <vt:lpstr>Company structure</vt:lpstr>
      <vt:lpstr>Management of staff</vt:lpstr>
      <vt:lpstr>Continue…</vt:lpstr>
      <vt:lpstr>Producing the budget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Chap#4</dc:title>
  <dc:creator>Microsoft account</dc:creator>
  <cp:lastModifiedBy>Microsoft account</cp:lastModifiedBy>
  <cp:revision>9</cp:revision>
  <dcterms:created xsi:type="dcterms:W3CDTF">2021-04-26T06:07:34Z</dcterms:created>
  <dcterms:modified xsi:type="dcterms:W3CDTF">2021-04-26T07:11:29Z</dcterms:modified>
</cp:coreProperties>
</file>