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E64B-0C07-4A0E-AC36-8D210976160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EAD6-14EF-4B36-8C7C-EF9089B9B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04968"/>
            <a:ext cx="10515600" cy="3111689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Chap#5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89613"/>
            <a:ext cx="10515600" cy="1023581"/>
          </a:xfrm>
        </p:spPr>
        <p:txBody>
          <a:bodyPr/>
          <a:lstStyle/>
          <a:p>
            <a:r>
              <a:rPr lang="en-US" dirty="0" smtClean="0"/>
              <a:t>			 </a:t>
            </a:r>
            <a:r>
              <a:rPr lang="en-US" sz="4000" b="1" dirty="0" smtClean="0">
                <a:solidFill>
                  <a:schemeClr val="tx1"/>
                </a:solidFill>
              </a:rPr>
              <a:t>Computer Contracts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5.1.13 Project </a:t>
            </a:r>
            <a:r>
              <a:rPr lang="en-US" b="1" i="1" dirty="0" smtClean="0"/>
              <a:t>Managers</a:t>
            </a:r>
          </a:p>
          <a:p>
            <a:r>
              <a:rPr lang="en-US" dirty="0"/>
              <a:t>The Project Managers must have at least the authority necessary to fulfil the </a:t>
            </a:r>
            <a:r>
              <a:rPr lang="en-US" dirty="0" smtClean="0"/>
              <a:t>obligations which </a:t>
            </a:r>
            <a:r>
              <a:rPr lang="en-US" dirty="0"/>
              <a:t>the contract places on them. It is particularly important that the limits of </a:t>
            </a:r>
            <a:r>
              <a:rPr lang="en-US" dirty="0" smtClean="0"/>
              <a:t>their financial </a:t>
            </a:r>
            <a:r>
              <a:rPr lang="en-US" dirty="0"/>
              <a:t>authority are explicitly </a:t>
            </a:r>
            <a:r>
              <a:rPr lang="en-US" dirty="0" smtClean="0"/>
              <a:t>stated.</a:t>
            </a:r>
          </a:p>
          <a:p>
            <a:pPr marL="0" indent="0">
              <a:buNone/>
            </a:pPr>
            <a:r>
              <a:rPr lang="en-US" b="1" i="1" dirty="0"/>
              <a:t>5.1.14 Acceptance </a:t>
            </a:r>
            <a:r>
              <a:rPr lang="en-US" b="1" i="1" dirty="0" smtClean="0"/>
              <a:t>procedure</a:t>
            </a:r>
          </a:p>
          <a:p>
            <a:r>
              <a:rPr lang="en-US" dirty="0"/>
              <a:t>Acceptance procedures are a critical part of any </a:t>
            </a:r>
            <a:r>
              <a:rPr lang="en-US" dirty="0" smtClean="0"/>
              <a:t>contract </a:t>
            </a:r>
            <a:r>
              <a:rPr lang="en-US" dirty="0"/>
              <a:t>for they provide </a:t>
            </a:r>
            <a:r>
              <a:rPr lang="en-US" dirty="0" smtClean="0"/>
              <a:t>the criteria </a:t>
            </a:r>
            <a:r>
              <a:rPr lang="en-US" dirty="0"/>
              <a:t>by which successful completion of the contract is judged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 </a:t>
            </a:r>
            <a:r>
              <a:rPr lang="en-US" dirty="0"/>
              <a:t>should provide a fixed set of acceptance tests </a:t>
            </a:r>
            <a:r>
              <a:rPr lang="en-US" dirty="0" smtClean="0"/>
              <a:t>and expected </a:t>
            </a:r>
            <a:r>
              <a:rPr lang="en-US" dirty="0"/>
              <a:t>results and that successful performance of these tests shall constitute </a:t>
            </a:r>
            <a:r>
              <a:rPr lang="en-US" dirty="0" smtClean="0"/>
              <a:t>acceptance of </a:t>
            </a:r>
            <a:r>
              <a:rPr lang="en-US" dirty="0"/>
              <a:t>the system.</a:t>
            </a:r>
          </a:p>
        </p:txBody>
      </p:sp>
    </p:spTree>
    <p:extLst>
      <p:ext uri="{BB962C8B-B14F-4D97-AF65-F5344CB8AC3E}">
        <p14:creationId xmlns:p14="http://schemas.microsoft.com/office/powerpoint/2010/main" val="382333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5.1.15 Warranty and </a:t>
            </a:r>
            <a:r>
              <a:rPr lang="en-US" b="1" i="1" dirty="0" smtClean="0"/>
              <a:t>maintenance</a:t>
            </a:r>
          </a:p>
          <a:p>
            <a:r>
              <a:rPr lang="en-US" dirty="0"/>
              <a:t>Once the product has been accepted, it is common practice to offer a warranty period </a:t>
            </a:r>
            <a:r>
              <a:rPr lang="en-US" dirty="0" smtClean="0"/>
              <a:t>of, typically</a:t>
            </a:r>
            <a:r>
              <a:rPr lang="en-US" dirty="0"/>
              <a:t>, 90 days. Any errors found in the software and reported within this period </a:t>
            </a:r>
            <a:r>
              <a:rPr lang="en-US" dirty="0" smtClean="0"/>
              <a:t>will be </a:t>
            </a:r>
            <a:r>
              <a:rPr lang="en-US" dirty="0"/>
              <a:t>corrected free of charge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5.1.16 </a:t>
            </a:r>
            <a:r>
              <a:rPr lang="en-US" b="1" i="1" dirty="0" smtClean="0"/>
              <a:t>Indemnity</a:t>
            </a:r>
          </a:p>
          <a:p>
            <a:r>
              <a:rPr lang="en-US" b="1" i="1" dirty="0" smtClean="0"/>
              <a:t>Third Party involvement </a:t>
            </a:r>
            <a:r>
              <a:rPr lang="en-US" dirty="0"/>
              <a:t>each party indemnifies the other for </a:t>
            </a:r>
            <a:r>
              <a:rPr lang="en-US" dirty="0" smtClean="0"/>
              <a:t>liability arising </a:t>
            </a:r>
            <a:r>
              <a:rPr lang="en-US" dirty="0"/>
              <a:t>from its own faults in this respect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5.1.17 Termination of the </a:t>
            </a:r>
            <a:r>
              <a:rPr lang="en-US" b="1" i="1" dirty="0" smtClean="0"/>
              <a:t>contract</a:t>
            </a:r>
          </a:p>
          <a:p>
            <a:r>
              <a:rPr lang="en-US" dirty="0"/>
              <a:t>supplier is to be paid for all the </a:t>
            </a:r>
            <a:r>
              <a:rPr lang="en-US" dirty="0" smtClean="0"/>
              <a:t>work carried </a:t>
            </a:r>
            <a:r>
              <a:rPr lang="en-US" dirty="0"/>
              <a:t>out up to the point where the contract is terminated, together with </a:t>
            </a:r>
            <a:r>
              <a:rPr lang="en-US" dirty="0" smtClean="0"/>
              <a:t>some compensation </a:t>
            </a:r>
            <a:r>
              <a:rPr lang="en-US" dirty="0"/>
              <a:t>for the time needed to redeploy staff on other revenue-earning work.</a:t>
            </a:r>
          </a:p>
        </p:txBody>
      </p:sp>
    </p:spTree>
    <p:extLst>
      <p:ext uri="{BB962C8B-B14F-4D97-AF65-F5344CB8AC3E}">
        <p14:creationId xmlns:p14="http://schemas.microsoft.com/office/powerpoint/2010/main" val="30387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5.1.18 </a:t>
            </a:r>
            <a:r>
              <a:rPr lang="en-US" b="1" i="1" dirty="0" smtClean="0"/>
              <a:t>Arbitration</a:t>
            </a:r>
          </a:p>
          <a:p>
            <a:r>
              <a:rPr lang="en-US" dirty="0"/>
              <a:t>Court action to resolve a contractual dispute is likely to be expensive. For this reason, it </a:t>
            </a:r>
            <a:r>
              <a:rPr lang="en-US" dirty="0" smtClean="0"/>
              <a:t>is common </a:t>
            </a:r>
            <a:r>
              <a:rPr lang="en-US" dirty="0"/>
              <a:t>practice for contracts to include a statement that, in the event of a dispute </a:t>
            </a:r>
            <a:r>
              <a:rPr lang="en-US" dirty="0" smtClean="0"/>
              <a:t>that cannot </a:t>
            </a:r>
            <a:r>
              <a:rPr lang="en-US" dirty="0"/>
              <a:t>be resolved by the parties themselves, they agree to accept the decision of </a:t>
            </a:r>
            <a:r>
              <a:rPr lang="en-US" dirty="0" smtClean="0"/>
              <a:t>an independent </a:t>
            </a:r>
            <a:r>
              <a:rPr lang="en-US" dirty="0"/>
              <a:t>arbitrator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5.1.19 </a:t>
            </a:r>
            <a:r>
              <a:rPr lang="en-US" b="1" i="1" dirty="0" smtClean="0"/>
              <a:t>Inflation</a:t>
            </a:r>
          </a:p>
          <a:p>
            <a:r>
              <a:rPr lang="en-US" dirty="0"/>
              <a:t>In lengthy projects or projects where there is a commitment to long term </a:t>
            </a:r>
            <a:r>
              <a:rPr lang="en-US" dirty="0" smtClean="0"/>
              <a:t>maintenance, the </a:t>
            </a:r>
            <a:r>
              <a:rPr lang="en-US" dirty="0"/>
              <a:t>supplier will wish to ensure protection against the effects of unpredictable </a:t>
            </a:r>
            <a:r>
              <a:rPr lang="en-US" dirty="0" smtClean="0"/>
              <a:t>inflation and </a:t>
            </a:r>
            <a:r>
              <a:rPr lang="en-US" dirty="0"/>
              <a:t>how the effect on the overall price is to be </a:t>
            </a:r>
            <a:r>
              <a:rPr lang="en-US" dirty="0" smtClean="0"/>
              <a:t>calculated.</a:t>
            </a:r>
          </a:p>
          <a:p>
            <a:pPr marL="0" indent="0">
              <a:buNone/>
            </a:pPr>
            <a:r>
              <a:rPr lang="en-US" b="1" i="1" dirty="0"/>
              <a:t>5.1.20 Applicable </a:t>
            </a:r>
            <a:r>
              <a:rPr lang="en-US" b="1" i="1" dirty="0" smtClean="0"/>
              <a:t>law</a:t>
            </a:r>
          </a:p>
          <a:p>
            <a:r>
              <a:rPr lang="en-US" dirty="0"/>
              <a:t>Where the supplier and the client have their registered offices in different </a:t>
            </a:r>
            <a:r>
              <a:rPr lang="en-US" dirty="0" smtClean="0"/>
              <a:t>legal jurisdictions </a:t>
            </a:r>
            <a:r>
              <a:rPr lang="en-US" smtClean="0"/>
              <a:t>follow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Contract </a:t>
            </a:r>
            <a:r>
              <a:rPr lang="en-US" dirty="0"/>
              <a:t>law provides </a:t>
            </a:r>
            <a:r>
              <a:rPr lang="en-US" dirty="0" smtClean="0"/>
              <a:t>rules for </a:t>
            </a:r>
            <a:r>
              <a:rPr lang="en-US" dirty="0"/>
              <a:t>the termination of the contract if performance becomes </a:t>
            </a:r>
            <a:r>
              <a:rPr lang="en-US" dirty="0" smtClean="0"/>
              <a:t>impossible.</a:t>
            </a:r>
          </a:p>
          <a:p>
            <a:r>
              <a:rPr lang="en-US" dirty="0"/>
              <a:t>There are therefore directives and proposals for directives </a:t>
            </a:r>
            <a:r>
              <a:rPr lang="en-US" dirty="0" smtClean="0"/>
              <a:t>on (international business over internet):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legal protection for encrypted services in the internal market;</a:t>
            </a:r>
          </a:p>
          <a:p>
            <a:pPr marL="0" indent="0">
              <a:buNone/>
            </a:pPr>
            <a:r>
              <a:rPr lang="en-US" dirty="0"/>
              <a:t>2. electronic signatures;</a:t>
            </a:r>
          </a:p>
          <a:p>
            <a:pPr marL="0" indent="0">
              <a:buNone/>
            </a:pPr>
            <a:r>
              <a:rPr lang="en-US" dirty="0"/>
              <a:t>3. electronic commerce;</a:t>
            </a:r>
          </a:p>
          <a:p>
            <a:pPr marL="0" indent="0">
              <a:buNone/>
            </a:pPr>
            <a:r>
              <a:rPr lang="en-US" dirty="0"/>
              <a:t>4. distance contracts;</a:t>
            </a:r>
          </a:p>
          <a:p>
            <a:pPr marL="0" indent="0">
              <a:buNone/>
            </a:pPr>
            <a:r>
              <a:rPr lang="en-US" dirty="0"/>
              <a:t>5. distance selling of financial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out </a:t>
            </a:r>
            <a:r>
              <a:rPr lang="en-US" dirty="0"/>
              <a:t>clearly the terms on which each is to work, and to provide for such matters as </a:t>
            </a:r>
            <a:r>
              <a:rPr lang="en-US" dirty="0" smtClean="0"/>
              <a:t>the method of payment; what happens if there is a defect in the goods, software or services provided. It is also advisable to settle the appropriate methods of terminating the agreement.</a:t>
            </a:r>
          </a:p>
          <a:p>
            <a:r>
              <a:rPr lang="en-US" dirty="0"/>
              <a:t>contract is set out in a clear and logical manner and that it </a:t>
            </a:r>
            <a:r>
              <a:rPr lang="en-US" dirty="0" smtClean="0"/>
              <a:t>is complete </a:t>
            </a:r>
            <a:r>
              <a:rPr lang="en-US" dirty="0"/>
              <a:t>and consistent</a:t>
            </a:r>
            <a:r>
              <a:rPr lang="en-US" dirty="0" smtClean="0"/>
              <a:t>.</a:t>
            </a:r>
          </a:p>
          <a:p>
            <a:r>
              <a:rPr lang="en-US" dirty="0"/>
              <a:t>In this chapter we shall concentrate </a:t>
            </a:r>
            <a:r>
              <a:rPr lang="en-US" dirty="0" smtClean="0"/>
              <a:t>on contracts </a:t>
            </a:r>
            <a:r>
              <a:rPr lang="en-US" dirty="0"/>
              <a:t>which are relevant to the development and supply of software; in particular, </a:t>
            </a:r>
            <a:r>
              <a:rPr lang="en-US" dirty="0" smtClean="0"/>
              <a:t>we shall </a:t>
            </a:r>
            <a:r>
              <a:rPr lang="en-US" dirty="0"/>
              <a:t>describe in some detail the elements which go to make up contracts for the supply </a:t>
            </a:r>
            <a:r>
              <a:rPr lang="en-US" dirty="0" smtClean="0"/>
              <a:t>of software </a:t>
            </a:r>
            <a:r>
              <a:rPr lang="en-US" dirty="0"/>
              <a:t>which is to be custom-built for a client</a:t>
            </a:r>
          </a:p>
        </p:txBody>
      </p:sp>
    </p:spTree>
    <p:extLst>
      <p:ext uri="{BB962C8B-B14F-4D97-AF65-F5344CB8AC3E}">
        <p14:creationId xmlns:p14="http://schemas.microsoft.com/office/powerpoint/2010/main" val="83282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5.1 Contracts for the supply of custom-built software at a fixed price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5.1.1 Structure of the </a:t>
            </a:r>
            <a:r>
              <a:rPr lang="en-US" b="1" i="1" dirty="0" smtClean="0"/>
              <a:t>contract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Such a contract might consist of:</a:t>
            </a:r>
          </a:p>
          <a:p>
            <a:r>
              <a:rPr lang="en-US" dirty="0" smtClean="0"/>
              <a:t>a </a:t>
            </a:r>
            <a:r>
              <a:rPr lang="en-US" dirty="0"/>
              <a:t>short introductory section, which specifies, among other things, the names of </a:t>
            </a:r>
            <a:r>
              <a:rPr lang="en-US" dirty="0" smtClean="0"/>
              <a:t>the parties </a:t>
            </a:r>
            <a:r>
              <a:rPr lang="en-US" dirty="0"/>
              <a:t>to the </a:t>
            </a:r>
            <a:r>
              <a:rPr lang="en-US" dirty="0" smtClean="0"/>
              <a:t>contract.</a:t>
            </a:r>
          </a:p>
          <a:p>
            <a:r>
              <a:rPr lang="en-US" dirty="0" smtClean="0"/>
              <a:t>set </a:t>
            </a:r>
            <a:r>
              <a:rPr lang="en-US" dirty="0"/>
              <a:t>of standard terms and conditions;</a:t>
            </a:r>
          </a:p>
          <a:p>
            <a:r>
              <a:rPr lang="en-US" dirty="0" smtClean="0"/>
              <a:t>set </a:t>
            </a:r>
            <a:r>
              <a:rPr lang="en-US" dirty="0"/>
              <a:t>of appendices or annexes</a:t>
            </a:r>
            <a:r>
              <a:rPr lang="en-US" dirty="0" smtClean="0"/>
              <a:t>.(references)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/>
              <a:t>5.1.2 The </a:t>
            </a:r>
            <a:r>
              <a:rPr lang="en-US" b="1" i="1" dirty="0" smtClean="0"/>
              <a:t>introductory section</a:t>
            </a:r>
          </a:p>
          <a:p>
            <a:r>
              <a:rPr lang="en-US" dirty="0"/>
              <a:t>The first part of the contract is brief; it states that it is an agreement between the </a:t>
            </a:r>
            <a:r>
              <a:rPr lang="en-US" dirty="0" smtClean="0"/>
              <a:t>parties whose </a:t>
            </a:r>
            <a:r>
              <a:rPr lang="en-US" dirty="0"/>
              <a:t>names and registered addresses are given. It is dated and signed by </a:t>
            </a:r>
            <a:r>
              <a:rPr lang="en-US" dirty="0" smtClean="0"/>
              <a:t>authorized representatives </a:t>
            </a:r>
            <a:r>
              <a:rPr lang="en-US" dirty="0"/>
              <a:t>of the </a:t>
            </a:r>
            <a:r>
              <a:rPr lang="en-US" dirty="0" smtClean="0"/>
              <a:t>parties(Jargons).</a:t>
            </a:r>
          </a:p>
          <a:p>
            <a:pPr marL="0" indent="0">
              <a:buNone/>
            </a:pPr>
            <a:r>
              <a:rPr lang="en-US" b="1" i="1" dirty="0"/>
              <a:t>5.1.3 What is to be </a:t>
            </a:r>
            <a:r>
              <a:rPr lang="en-US" b="1" i="1" dirty="0" smtClean="0"/>
              <a:t>produced</a:t>
            </a:r>
          </a:p>
          <a:p>
            <a:r>
              <a:rPr lang="en-US" dirty="0" smtClean="0"/>
              <a:t>Requirements specification </a:t>
            </a:r>
            <a:r>
              <a:rPr lang="en-US" dirty="0"/>
              <a:t>sets out the detailed requirements of the client. Ideally, </a:t>
            </a:r>
            <a:r>
              <a:rPr lang="en-US" dirty="0" smtClean="0"/>
              <a:t>the specification </a:t>
            </a:r>
            <a:r>
              <a:rPr lang="en-US" dirty="0"/>
              <a:t>should be complete, consistent and accurate and set out all that the </a:t>
            </a:r>
            <a:r>
              <a:rPr lang="en-US" dirty="0" smtClean="0"/>
              <a:t>client wants </a:t>
            </a:r>
            <a:r>
              <a:rPr lang="en-US" dirty="0"/>
              <a:t>to be done in the performance of the contract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Contract </a:t>
            </a:r>
            <a:r>
              <a:rPr lang="en-US" dirty="0"/>
              <a:t>should provide </a:t>
            </a:r>
            <a:r>
              <a:rPr lang="en-US" dirty="0" smtClean="0"/>
              <a:t>a procedure </a:t>
            </a:r>
            <a:r>
              <a:rPr lang="en-US" dirty="0"/>
              <a:t>for making variations to the specification or job description, then follow </a:t>
            </a:r>
            <a:r>
              <a:rPr lang="en-US" dirty="0" smtClean="0"/>
              <a:t>this through </a:t>
            </a:r>
            <a:r>
              <a:rPr lang="en-US" dirty="0"/>
              <a:t>by providing a method of calculating payment for work done to facilitate </a:t>
            </a:r>
            <a:r>
              <a:rPr lang="en-US" dirty="0" smtClean="0"/>
              <a:t>the changes</a:t>
            </a:r>
            <a:r>
              <a:rPr lang="en-US" dirty="0"/>
              <a:t>, and also perhaps provide for a variation of the level of anticipated </a:t>
            </a:r>
            <a:r>
              <a:rPr lang="en-US" dirty="0" smtClean="0"/>
              <a:t>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5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5.1.4 What is to be </a:t>
            </a:r>
            <a:r>
              <a:rPr lang="en-US" b="1" i="1" dirty="0" smtClean="0"/>
              <a:t>delivered</a:t>
            </a:r>
          </a:p>
          <a:p>
            <a:pPr marL="0" indent="0">
              <a:buNone/>
            </a:pPr>
            <a:r>
              <a:rPr lang="en-US" dirty="0"/>
              <a:t>list of possibilities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source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command files for building the executable code from the source and for installing it;</a:t>
            </a:r>
          </a:p>
          <a:p>
            <a:pPr marL="0" indent="0">
              <a:buNone/>
            </a:pPr>
            <a:r>
              <a:rPr lang="en-US" dirty="0"/>
              <a:t>• documentation of the design and of the code;</a:t>
            </a:r>
          </a:p>
          <a:p>
            <a:pPr marL="0" indent="0">
              <a:buNone/>
            </a:pPr>
            <a:r>
              <a:rPr lang="en-US" dirty="0"/>
              <a:t>• reference manuals, training manuals and operations manuals;</a:t>
            </a:r>
          </a:p>
          <a:p>
            <a:pPr marL="0" indent="0">
              <a:buNone/>
            </a:pPr>
            <a:r>
              <a:rPr lang="en-US" dirty="0"/>
              <a:t>• software tools to help maintain the code;</a:t>
            </a:r>
          </a:p>
          <a:p>
            <a:pPr marL="0" indent="0">
              <a:buNone/>
            </a:pPr>
            <a:r>
              <a:rPr lang="en-US" dirty="0"/>
              <a:t>• user training;</a:t>
            </a:r>
          </a:p>
          <a:p>
            <a:pPr marL="0" indent="0">
              <a:buNone/>
            </a:pPr>
            <a:r>
              <a:rPr lang="en-US" dirty="0"/>
              <a:t>• training for the client’s maintenance staff;</a:t>
            </a:r>
          </a:p>
          <a:p>
            <a:pPr marL="0" indent="0">
              <a:buNone/>
            </a:pPr>
            <a:r>
              <a:rPr lang="en-US" dirty="0"/>
              <a:t>• test data and test results.</a:t>
            </a:r>
          </a:p>
        </p:txBody>
      </p:sp>
    </p:spTree>
    <p:extLst>
      <p:ext uri="{BB962C8B-B14F-4D97-AF65-F5344CB8AC3E}">
        <p14:creationId xmlns:p14="http://schemas.microsoft.com/office/powerpoint/2010/main" val="230937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5.1.5 </a:t>
            </a:r>
            <a:r>
              <a:rPr lang="en-US" b="1" i="1" dirty="0" smtClean="0"/>
              <a:t>Ownership </a:t>
            </a:r>
            <a:r>
              <a:rPr lang="en-US" b="1" i="1" dirty="0"/>
              <a:t>of </a:t>
            </a:r>
            <a:r>
              <a:rPr lang="en-US" b="1" i="1" dirty="0" smtClean="0"/>
              <a:t>rights</a:t>
            </a:r>
          </a:p>
          <a:p>
            <a:r>
              <a:rPr lang="en-US" dirty="0"/>
              <a:t>legal rights are being passed </a:t>
            </a:r>
            <a:r>
              <a:rPr lang="en-US" dirty="0" smtClean="0"/>
              <a:t>by the </a:t>
            </a:r>
            <a:r>
              <a:rPr lang="en-US" dirty="0"/>
              <a:t>software house to the client under the contract</a:t>
            </a:r>
            <a:r>
              <a:rPr lang="en-US" dirty="0" smtClean="0"/>
              <a:t>.</a:t>
            </a:r>
            <a:r>
              <a:rPr lang="en-US" dirty="0"/>
              <a:t> Ownership in physical items such </a:t>
            </a:r>
            <a:r>
              <a:rPr lang="en-US" dirty="0" smtClean="0"/>
              <a:t>as books</a:t>
            </a:r>
            <a:r>
              <a:rPr lang="en-US" dirty="0"/>
              <a:t>, documents or discs will usually pass from the software house to the </a:t>
            </a:r>
            <a:r>
              <a:rPr lang="en-US" dirty="0" smtClean="0"/>
              <a:t>client.</a:t>
            </a:r>
          </a:p>
          <a:p>
            <a:r>
              <a:rPr lang="en-US" dirty="0"/>
              <a:t>Where the client is granted a </a:t>
            </a:r>
            <a:r>
              <a:rPr lang="en-US" dirty="0" smtClean="0"/>
              <a:t>license, </a:t>
            </a:r>
            <a:r>
              <a:rPr lang="en-US" dirty="0"/>
              <a:t>the following matters should be dealt with in </a:t>
            </a:r>
            <a:r>
              <a:rPr lang="en-US" dirty="0" smtClean="0"/>
              <a:t>the contract:</a:t>
            </a:r>
          </a:p>
          <a:p>
            <a:pPr marL="514350" indent="-514350">
              <a:buAutoNum type="arabicPeriod"/>
            </a:pPr>
            <a:r>
              <a:rPr lang="en-US" dirty="0" smtClean="0"/>
              <a:t>duration </a:t>
            </a:r>
            <a:r>
              <a:rPr lang="en-US" dirty="0"/>
              <a:t>of the </a:t>
            </a:r>
            <a:r>
              <a:rPr lang="en-US" dirty="0" smtClean="0"/>
              <a:t>license ( Fixed Time)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license </a:t>
            </a:r>
            <a:r>
              <a:rPr lang="en-US" dirty="0"/>
              <a:t>agreement should state whether the licensee can assign or transfer </a:t>
            </a:r>
            <a:r>
              <a:rPr lang="en-US" dirty="0" smtClean="0"/>
              <a:t>the license </a:t>
            </a:r>
            <a:r>
              <a:rPr lang="en-US" dirty="0"/>
              <a:t>to another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scope </a:t>
            </a:r>
            <a:r>
              <a:rPr lang="en-US" dirty="0"/>
              <a:t>of the </a:t>
            </a:r>
            <a:r>
              <a:rPr lang="en-US" dirty="0" smtClean="0"/>
              <a:t>license</a:t>
            </a:r>
            <a:r>
              <a:rPr lang="en-US" dirty="0"/>
              <a:t>: does the </a:t>
            </a:r>
            <a:r>
              <a:rPr lang="en-US" dirty="0" smtClean="0"/>
              <a:t>license </a:t>
            </a:r>
            <a:r>
              <a:rPr lang="en-US" dirty="0"/>
              <a:t>cover use on one particular </a:t>
            </a:r>
            <a:r>
              <a:rPr lang="en-US" dirty="0" smtClean="0"/>
              <a:t>   computer</a:t>
            </a:r>
            <a:r>
              <a:rPr lang="en-US" dirty="0"/>
              <a:t>, or can </a:t>
            </a:r>
            <a:r>
              <a:rPr lang="en-US" dirty="0" smtClean="0"/>
              <a:t>the software </a:t>
            </a:r>
            <a:r>
              <a:rPr lang="en-US" dirty="0"/>
              <a:t>be run on other machines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confidentiality</a:t>
            </a:r>
            <a:r>
              <a:rPr lang="en-US" dirty="0"/>
              <a:t>: the </a:t>
            </a:r>
            <a:r>
              <a:rPr lang="en-US" dirty="0" smtClean="0"/>
              <a:t>license </a:t>
            </a:r>
            <a:r>
              <a:rPr lang="en-US" dirty="0"/>
              <a:t>will often seek to restrain the licensee from </a:t>
            </a:r>
            <a:r>
              <a:rPr lang="en-US" dirty="0" smtClean="0"/>
              <a:t>allowing anyone </a:t>
            </a:r>
            <a:r>
              <a:rPr lang="en-US" dirty="0"/>
              <a:t>other than company employees to become familiar with the use of </a:t>
            </a:r>
            <a:r>
              <a:rPr lang="en-US" dirty="0" smtClean="0"/>
              <a:t>the software.</a:t>
            </a:r>
          </a:p>
          <a:p>
            <a:pPr marL="0" indent="0">
              <a:buNone/>
            </a:pPr>
            <a:r>
              <a:rPr lang="en-US" b="1" i="1" dirty="0"/>
              <a:t>5.1.6 </a:t>
            </a:r>
            <a:r>
              <a:rPr lang="en-US" b="1" i="1" dirty="0" smtClean="0"/>
              <a:t>Confidentiality</a:t>
            </a:r>
          </a:p>
          <a:p>
            <a:r>
              <a:rPr lang="en-US" dirty="0"/>
              <a:t>promise to maintain the confidentiality of </a:t>
            </a:r>
            <a:r>
              <a:rPr lang="en-US" dirty="0" smtClean="0"/>
              <a:t>the other’s secrets (specific info to specific person)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7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5.1.7 Payment </a:t>
            </a:r>
            <a:r>
              <a:rPr lang="en-US" b="1" i="1" dirty="0" smtClean="0"/>
              <a:t>terms</a:t>
            </a:r>
          </a:p>
          <a:p>
            <a:r>
              <a:rPr lang="en-US" dirty="0"/>
              <a:t>The standard terms and conditions will specify the payment conditions, that is </a:t>
            </a:r>
            <a:r>
              <a:rPr lang="en-US" dirty="0" smtClean="0"/>
              <a:t>something along </a:t>
            </a:r>
            <a:r>
              <a:rPr lang="en-US" dirty="0"/>
              <a:t>the lines </a:t>
            </a:r>
            <a:r>
              <a:rPr lang="en-US" dirty="0" smtClean="0"/>
              <a:t>that : Payment </a:t>
            </a:r>
            <a:r>
              <a:rPr lang="en-US" dirty="0"/>
              <a:t>shall become due within thirty days of the date of issue of an </a:t>
            </a:r>
            <a:r>
              <a:rPr lang="en-US" dirty="0" smtClean="0"/>
              <a:t>invoice otherwise terminate or extra charges.</a:t>
            </a:r>
          </a:p>
          <a:p>
            <a:pPr marL="0" indent="0">
              <a:buNone/>
            </a:pPr>
            <a:r>
              <a:rPr lang="en-US" b="1" i="1" dirty="0"/>
              <a:t>5.1.8 Calculating payments for delays and </a:t>
            </a:r>
            <a:r>
              <a:rPr lang="en-US" b="1" i="1" dirty="0" smtClean="0"/>
              <a:t>changes (Client end)</a:t>
            </a:r>
          </a:p>
          <a:p>
            <a:r>
              <a:rPr lang="en-US" dirty="0"/>
              <a:t>Delay payments and payments for variations to the original requirements are, </a:t>
            </a:r>
            <a:r>
              <a:rPr lang="en-US" dirty="0" smtClean="0"/>
              <a:t>perhaps, the </a:t>
            </a:r>
            <a:r>
              <a:rPr lang="en-US" dirty="0"/>
              <a:t>commonest cause of contractual </a:t>
            </a:r>
            <a:r>
              <a:rPr lang="en-US" dirty="0" smtClean="0"/>
              <a:t>disputes.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5.1.9 Penalty </a:t>
            </a:r>
            <a:r>
              <a:rPr lang="en-US" b="1" i="1" dirty="0" smtClean="0"/>
              <a:t>clauses</a:t>
            </a:r>
          </a:p>
          <a:p>
            <a:r>
              <a:rPr lang="en-US" dirty="0"/>
              <a:t>Delays in delivering working software are notoriously common; it might therefore </a:t>
            </a:r>
            <a:r>
              <a:rPr lang="en-US" dirty="0" smtClean="0"/>
              <a:t>be expected </a:t>
            </a:r>
            <a:r>
              <a:rPr lang="en-US" dirty="0"/>
              <a:t>that contracts for the supply of software would normally include such a </a:t>
            </a:r>
            <a:r>
              <a:rPr lang="en-US" dirty="0" smtClean="0"/>
              <a:t>penalty clause.(not acceptance)</a:t>
            </a:r>
          </a:p>
          <a:p>
            <a:pPr marL="0" indent="0">
              <a:buNone/>
            </a:pPr>
            <a:r>
              <a:rPr lang="en-US" b="1" i="1" dirty="0"/>
              <a:t>5.1.10 </a:t>
            </a:r>
            <a:r>
              <a:rPr lang="en-US" b="1" i="1" dirty="0" smtClean="0"/>
              <a:t>Obligations </a:t>
            </a:r>
            <a:r>
              <a:rPr lang="en-US" b="1" i="1" dirty="0"/>
              <a:t>of the </a:t>
            </a:r>
            <a:r>
              <a:rPr lang="en-US" b="1" i="1" dirty="0" smtClean="0"/>
              <a:t>client</a:t>
            </a:r>
          </a:p>
          <a:p>
            <a:pPr marL="0" indent="0">
              <a:buNone/>
            </a:pPr>
            <a:r>
              <a:rPr lang="en-US" b="1" i="1" dirty="0" smtClean="0"/>
              <a:t>Client end</a:t>
            </a:r>
          </a:p>
          <a:p>
            <a:pPr marL="0" indent="0">
              <a:buNone/>
            </a:pPr>
            <a:r>
              <a:rPr lang="en-US" dirty="0"/>
              <a:t>• provide documentation on aspects of the client’s activities or the environment in </a:t>
            </a:r>
            <a:r>
              <a:rPr lang="en-US" dirty="0" smtClean="0"/>
              <a:t>which the </a:t>
            </a:r>
            <a:r>
              <a:rPr lang="en-US" dirty="0"/>
              <a:t>system will run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provide access to appropriate members of staff;</a:t>
            </a:r>
          </a:p>
          <a:p>
            <a:pPr marL="0" indent="0">
              <a:buNone/>
            </a:pPr>
            <a:r>
              <a:rPr lang="en-US" dirty="0"/>
              <a:t>• provide machine facilities for development and testing;</a:t>
            </a:r>
          </a:p>
          <a:p>
            <a:pPr marL="0" indent="0">
              <a:buNone/>
            </a:pPr>
            <a:r>
              <a:rPr lang="en-US" dirty="0"/>
              <a:t>• provide accommodation, telephone and secretarial facilities for the company’s </a:t>
            </a:r>
            <a:r>
              <a:rPr lang="en-US" dirty="0" smtClean="0"/>
              <a:t>staff when </a:t>
            </a:r>
            <a:r>
              <a:rPr lang="en-US" dirty="0"/>
              <a:t>working on the client’s premises;</a:t>
            </a:r>
          </a:p>
          <a:p>
            <a:pPr marL="0" indent="0">
              <a:buNone/>
            </a:pPr>
            <a:r>
              <a:rPr lang="en-US" dirty="0"/>
              <a:t>• provide data communications facilities to the site.</a:t>
            </a:r>
          </a:p>
        </p:txBody>
      </p:sp>
    </p:spTree>
    <p:extLst>
      <p:ext uri="{BB962C8B-B14F-4D97-AF65-F5344CB8AC3E}">
        <p14:creationId xmlns:p14="http://schemas.microsoft.com/office/powerpoint/2010/main" val="237284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5.1.11 Standards and methods of </a:t>
            </a:r>
            <a:r>
              <a:rPr lang="en-US" b="1" i="1" dirty="0" smtClean="0"/>
              <a:t>working</a:t>
            </a:r>
          </a:p>
          <a:p>
            <a:r>
              <a:rPr lang="en-US" dirty="0"/>
              <a:t>The supplier is likely to have company standards, methods of working, quality </a:t>
            </a:r>
            <a:r>
              <a:rPr lang="en-US" dirty="0" smtClean="0"/>
              <a:t>assurance procedures</a:t>
            </a:r>
            <a:r>
              <a:rPr lang="en-US" dirty="0"/>
              <a:t>, etc. and will normally prefer to use these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5.1.12 Progress </a:t>
            </a:r>
            <a:r>
              <a:rPr lang="en-US" b="1" i="1" dirty="0" smtClean="0"/>
              <a:t>meetings</a:t>
            </a:r>
          </a:p>
          <a:p>
            <a:r>
              <a:rPr lang="en-US" dirty="0"/>
              <a:t>Regular progress meetings are essential to the successful completion of a </a:t>
            </a:r>
            <a:r>
              <a:rPr lang="en-US" dirty="0" smtClean="0"/>
              <a:t>contract.</a:t>
            </a:r>
          </a:p>
          <a:p>
            <a:r>
              <a:rPr lang="en-US" dirty="0"/>
              <a:t>The minutes of progress meetings, duly approved and signed, should have </a:t>
            </a:r>
            <a:r>
              <a:rPr lang="en-US" dirty="0" smtClean="0"/>
              <a:t>contractual significance </a:t>
            </a:r>
            <a:r>
              <a:rPr lang="en-US" dirty="0"/>
              <a:t>in that they constitute evidence that milestones have been reached </a:t>
            </a:r>
            <a:r>
              <a:rPr lang="en-US" dirty="0" smtClean="0"/>
              <a:t>and </a:t>
            </a:r>
            <a:r>
              <a:rPr lang="en-US" dirty="0"/>
              <a:t>that delay payments have been agreed.</a:t>
            </a:r>
          </a:p>
        </p:txBody>
      </p:sp>
    </p:spTree>
    <p:extLst>
      <p:ext uri="{BB962C8B-B14F-4D97-AF65-F5344CB8AC3E}">
        <p14:creationId xmlns:p14="http://schemas.microsoft.com/office/powerpoint/2010/main" val="5609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1219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Chap#5</vt:lpstr>
      <vt:lpstr>Contract Law</vt:lpstr>
      <vt:lpstr>5.1 Contracts for the supply of custom-built software at a fixed price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PowerPoint Presentation</vt:lpstr>
      <vt:lpstr>Continue…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Chap#5</dc:title>
  <dc:creator>Microsoft account</dc:creator>
  <cp:lastModifiedBy>Microsoft account</cp:lastModifiedBy>
  <cp:revision>13</cp:revision>
  <dcterms:created xsi:type="dcterms:W3CDTF">2021-05-17T17:10:28Z</dcterms:created>
  <dcterms:modified xsi:type="dcterms:W3CDTF">2021-05-17T18:59:18Z</dcterms:modified>
</cp:coreProperties>
</file>