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FCAF-5D9E-4D16-94CF-BDF0B7CED137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2EEE-DAB5-49AB-B6BD-C3A6BF589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6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FCAF-5D9E-4D16-94CF-BDF0B7CED137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2EEE-DAB5-49AB-B6BD-C3A6BF589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0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FCAF-5D9E-4D16-94CF-BDF0B7CED137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2EEE-DAB5-49AB-B6BD-C3A6BF589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9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FCAF-5D9E-4D16-94CF-BDF0B7CED137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2EEE-DAB5-49AB-B6BD-C3A6BF589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9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FCAF-5D9E-4D16-94CF-BDF0B7CED137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2EEE-DAB5-49AB-B6BD-C3A6BF589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5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FCAF-5D9E-4D16-94CF-BDF0B7CED137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2EEE-DAB5-49AB-B6BD-C3A6BF589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6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FCAF-5D9E-4D16-94CF-BDF0B7CED137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2EEE-DAB5-49AB-B6BD-C3A6BF589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FCAF-5D9E-4D16-94CF-BDF0B7CED137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2EEE-DAB5-49AB-B6BD-C3A6BF589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4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FCAF-5D9E-4D16-94CF-BDF0B7CED137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2EEE-DAB5-49AB-B6BD-C3A6BF589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7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FCAF-5D9E-4D16-94CF-BDF0B7CED137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2EEE-DAB5-49AB-B6BD-C3A6BF589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6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FCAF-5D9E-4D16-94CF-BDF0B7CED137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2EEE-DAB5-49AB-B6BD-C3A6BF589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6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EFCAF-5D9E-4D16-94CF-BDF0B7CED137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B2EEE-DAB5-49AB-B6BD-C3A6BF589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9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68741"/>
            <a:ext cx="10515600" cy="2647666"/>
          </a:xfrm>
        </p:spPr>
        <p:txBody>
          <a:bodyPr/>
          <a:lstStyle/>
          <a:p>
            <a:r>
              <a:rPr lang="en-US" b="1" dirty="0" smtClean="0"/>
              <a:t>                       Chap#6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44203"/>
            <a:ext cx="10515600" cy="1419367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                                      </a:t>
            </a:r>
            <a:r>
              <a:rPr lang="en-US" sz="4000" b="1" dirty="0" smtClean="0">
                <a:solidFill>
                  <a:schemeClr val="tx1"/>
                </a:solidFill>
              </a:rPr>
              <a:t>Intellectual Property Rights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347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6.2 Copyright (</a:t>
            </a:r>
            <a:r>
              <a:rPr lang="en-US" sz="3100" dirty="0"/>
              <a:t>The Copyright Act </a:t>
            </a:r>
            <a:r>
              <a:rPr lang="en-US" sz="3100" dirty="0" smtClean="0"/>
              <a:t>1956 applies </a:t>
            </a:r>
            <a:r>
              <a:rPr lang="en-US" sz="3100" dirty="0"/>
              <a:t>to </a:t>
            </a:r>
            <a:r>
              <a:rPr lang="en-US" sz="3100" dirty="0" smtClean="0"/>
              <a:t>works</a:t>
            </a:r>
            <a:r>
              <a:rPr lang="en-US" dirty="0" smtClean="0"/>
              <a:t>)</a:t>
            </a:r>
            <a:r>
              <a:rPr lang="en-US" b="1" dirty="0" smtClean="0">
                <a:solidFill>
                  <a:srgbClr val="00B050"/>
                </a:solidFill>
              </a:rPr>
              <a:t/>
            </a:r>
            <a:br>
              <a:rPr lang="en-US" b="1" dirty="0" smtClean="0">
                <a:solidFill>
                  <a:srgbClr val="00B05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Copyright protects more items generated by businesses or by individuals than any </a:t>
            </a:r>
            <a:r>
              <a:rPr lang="en-US" dirty="0" smtClean="0"/>
              <a:t>other aspect </a:t>
            </a:r>
            <a:r>
              <a:rPr lang="en-US" dirty="0"/>
              <a:t>of intellectual property law</a:t>
            </a:r>
            <a:r>
              <a:rPr lang="en-US" dirty="0" smtClean="0"/>
              <a:t>.</a:t>
            </a:r>
          </a:p>
          <a:p>
            <a:r>
              <a:rPr lang="en-US" dirty="0"/>
              <a:t>It can therefore protect, among other </a:t>
            </a:r>
            <a:r>
              <a:rPr lang="en-US" dirty="0" smtClean="0"/>
              <a:t>things, business </a:t>
            </a:r>
            <a:r>
              <a:rPr lang="en-US" dirty="0"/>
              <a:t>letters, manuals, diagrams, computer programs, and lists, e.g. of customers </a:t>
            </a:r>
            <a:r>
              <a:rPr lang="en-US" dirty="0" smtClean="0"/>
              <a:t>or suppliers.</a:t>
            </a:r>
          </a:p>
          <a:p>
            <a:r>
              <a:rPr lang="en-US" dirty="0"/>
              <a:t>Copyright law gives six exclusive rights to the owner of copyright. These are the </a:t>
            </a:r>
            <a:r>
              <a:rPr lang="en-US" dirty="0" smtClean="0"/>
              <a:t>rights to:</a:t>
            </a:r>
          </a:p>
          <a:p>
            <a:pPr marL="0" indent="0">
              <a:buNone/>
            </a:pPr>
            <a:r>
              <a:rPr lang="en-US" dirty="0" smtClean="0"/>
              <a:t>1)copy the work </a:t>
            </a:r>
            <a:r>
              <a:rPr lang="en-US" dirty="0"/>
              <a:t>storing the work in any </a:t>
            </a:r>
            <a:r>
              <a:rPr lang="en-US" dirty="0" smtClean="0"/>
              <a:t>medium and make copy.</a:t>
            </a:r>
          </a:p>
          <a:p>
            <a:pPr marL="0" indent="0">
              <a:buNone/>
            </a:pPr>
            <a:r>
              <a:rPr lang="en-US" dirty="0" smtClean="0"/>
              <a:t>2)issue </a:t>
            </a:r>
            <a:r>
              <a:rPr lang="en-US" dirty="0"/>
              <a:t>copies to the public;</a:t>
            </a:r>
          </a:p>
          <a:p>
            <a:pPr marL="0" indent="0">
              <a:buNone/>
            </a:pPr>
            <a:r>
              <a:rPr lang="en-US" dirty="0" smtClean="0"/>
              <a:t>3)rent </a:t>
            </a:r>
            <a:r>
              <a:rPr lang="en-US" dirty="0"/>
              <a:t>or lend the work to the public;</a:t>
            </a:r>
          </a:p>
          <a:p>
            <a:pPr marL="0" indent="0">
              <a:buNone/>
            </a:pPr>
            <a:r>
              <a:rPr lang="en-US" dirty="0" smtClean="0"/>
              <a:t>4)perform</a:t>
            </a:r>
            <a:r>
              <a:rPr lang="en-US" dirty="0"/>
              <a:t>, play or show the work in public;</a:t>
            </a:r>
          </a:p>
          <a:p>
            <a:pPr marL="0" indent="0">
              <a:buNone/>
            </a:pPr>
            <a:r>
              <a:rPr lang="en-US" dirty="0" smtClean="0"/>
              <a:t>5)broadcast </a:t>
            </a:r>
            <a:r>
              <a:rPr lang="en-US" dirty="0"/>
              <a:t>the work or include it in a cable </a:t>
            </a:r>
            <a:r>
              <a:rPr lang="en-US" dirty="0" smtClean="0"/>
              <a:t>program </a:t>
            </a:r>
            <a:r>
              <a:rPr lang="en-US" dirty="0"/>
              <a:t>service;</a:t>
            </a:r>
          </a:p>
          <a:p>
            <a:pPr marL="0" indent="0">
              <a:buNone/>
            </a:pPr>
            <a:r>
              <a:rPr lang="en-US" dirty="0" smtClean="0"/>
              <a:t>6)make </a:t>
            </a:r>
            <a:r>
              <a:rPr lang="en-US" dirty="0"/>
              <a:t>an adaptation of the work or to do any of the above with an adaptation.</a:t>
            </a:r>
          </a:p>
        </p:txBody>
      </p:sp>
    </p:spTree>
    <p:extLst>
      <p:ext uri="{BB962C8B-B14F-4D97-AF65-F5344CB8AC3E}">
        <p14:creationId xmlns:p14="http://schemas.microsoft.com/office/powerpoint/2010/main" val="3663441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3899"/>
            <a:ext cx="10515600" cy="58630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6.2. 1 Copyright </a:t>
            </a:r>
            <a:r>
              <a:rPr lang="en-US" b="1" dirty="0" smtClean="0">
                <a:solidFill>
                  <a:srgbClr val="FF0000"/>
                </a:solidFill>
              </a:rPr>
              <a:t>works</a:t>
            </a:r>
          </a:p>
          <a:p>
            <a:r>
              <a:rPr lang="en-US" dirty="0" smtClean="0"/>
              <a:t>Under the </a:t>
            </a:r>
            <a:r>
              <a:rPr lang="en-US" dirty="0"/>
              <a:t>1988 Act there are nine types of works, divided into three categories. If a work </a:t>
            </a:r>
            <a:r>
              <a:rPr lang="en-US" dirty="0" smtClean="0"/>
              <a:t>does not </a:t>
            </a:r>
            <a:r>
              <a:rPr lang="en-US" dirty="0"/>
              <a:t>fall within any of these categories it is not protected by copyright law. The </a:t>
            </a:r>
            <a:r>
              <a:rPr lang="en-US" dirty="0" smtClean="0"/>
              <a:t>three categories </a:t>
            </a:r>
            <a:r>
              <a:rPr lang="en-US" dirty="0"/>
              <a:t>are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1. original literary, dramatic, musical and artistic works;</a:t>
            </a:r>
          </a:p>
          <a:p>
            <a:pPr marL="0" indent="0">
              <a:buNone/>
            </a:pPr>
            <a:r>
              <a:rPr lang="en-US" dirty="0"/>
              <a:t>2. sound recordings, films, broadcasts and cable </a:t>
            </a:r>
            <a:r>
              <a:rPr lang="en-US" dirty="0" err="1"/>
              <a:t>programmes</a:t>
            </a:r>
            <a:r>
              <a:rPr lang="en-US" dirty="0"/>
              <a:t>; and</a:t>
            </a:r>
          </a:p>
          <a:p>
            <a:pPr marL="0" indent="0">
              <a:buNone/>
            </a:pPr>
            <a:r>
              <a:rPr lang="en-US" dirty="0"/>
              <a:t>3. the typographical arrangement of published editions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6.2.2 Who owns copyright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dirty="0"/>
              <a:t>The first owner of copyright is the author of a work. The author is the person who </a:t>
            </a:r>
            <a:r>
              <a:rPr lang="en-US" dirty="0" smtClean="0"/>
              <a:t>creates a </a:t>
            </a:r>
            <a:r>
              <a:rPr lang="en-US" dirty="0"/>
              <a:t>work</a:t>
            </a:r>
            <a:r>
              <a:rPr lang="en-US" dirty="0" smtClean="0"/>
              <a:t>.</a:t>
            </a:r>
          </a:p>
          <a:p>
            <a:r>
              <a:rPr lang="en-US" dirty="0"/>
              <a:t>If a work is computer-aided, the author </a:t>
            </a:r>
            <a:r>
              <a:rPr lang="en-US" dirty="0" smtClean="0"/>
              <a:t>of the </a:t>
            </a:r>
            <a:r>
              <a:rPr lang="en-US" dirty="0"/>
              <a:t>work is the person who designs the boat with the aid of the computer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Work </a:t>
            </a:r>
            <a:r>
              <a:rPr lang="en-US" dirty="0"/>
              <a:t>is computer-generated, the author may well be the person </a:t>
            </a:r>
            <a:r>
              <a:rPr lang="en-US" dirty="0" smtClean="0"/>
              <a:t>who loads </a:t>
            </a:r>
            <a:r>
              <a:rPr lang="en-US" dirty="0"/>
              <a:t>the program and enables the computer to function, rather than, say the </a:t>
            </a:r>
            <a:r>
              <a:rPr lang="en-US" dirty="0" smtClean="0"/>
              <a:t>programmer.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75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1319"/>
            <a:ext cx="10515600" cy="568564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6.2.3 Duration of </a:t>
            </a:r>
            <a:r>
              <a:rPr lang="en-US" b="1" dirty="0" smtClean="0">
                <a:solidFill>
                  <a:srgbClr val="FF0000"/>
                </a:solidFill>
              </a:rPr>
              <a:t>copyright</a:t>
            </a:r>
          </a:p>
          <a:p>
            <a:r>
              <a:rPr lang="en-US" dirty="0"/>
              <a:t>Copyright does not last for ever, but its duration varies as between different categories </a:t>
            </a:r>
            <a:r>
              <a:rPr lang="en-US" dirty="0" smtClean="0"/>
              <a:t>of works</a:t>
            </a:r>
            <a:r>
              <a:rPr lang="en-US" dirty="0"/>
              <a:t>. Thus in the case of</a:t>
            </a:r>
            <a:r>
              <a:rPr lang="en-US" dirty="0" smtClean="0"/>
              <a:t>:</a:t>
            </a:r>
          </a:p>
          <a:p>
            <a:r>
              <a:rPr lang="en-US" dirty="0"/>
              <a:t>literary, dramatic musical or artistic works, copyright expires at the end of the period </a:t>
            </a:r>
            <a:r>
              <a:rPr lang="en-US" dirty="0" smtClean="0"/>
              <a:t>of 70 years,</a:t>
            </a:r>
            <a:r>
              <a:rPr lang="en-US" dirty="0"/>
              <a:t> sound recordings: here copyright lasts for 50 </a:t>
            </a:r>
            <a:r>
              <a:rPr lang="en-US" dirty="0" smtClean="0"/>
              <a:t>years,</a:t>
            </a:r>
            <a:r>
              <a:rPr lang="en-US" dirty="0"/>
              <a:t> copyright in a film lasts for 70 </a:t>
            </a:r>
            <a:r>
              <a:rPr lang="en-US" dirty="0" smtClean="0"/>
              <a:t>years,</a:t>
            </a:r>
            <a:r>
              <a:rPr lang="en-US" dirty="0"/>
              <a:t> broadcast or cable </a:t>
            </a:r>
            <a:r>
              <a:rPr lang="en-US" dirty="0" smtClean="0"/>
              <a:t>program: </a:t>
            </a:r>
            <a:r>
              <a:rPr lang="en-US" dirty="0"/>
              <a:t>copyright continues for 50 </a:t>
            </a:r>
            <a:r>
              <a:rPr lang="en-US" dirty="0" smtClean="0"/>
              <a:t>years,</a:t>
            </a:r>
            <a:r>
              <a:rPr lang="en-US" dirty="0"/>
              <a:t> work is the typographic arrangement of a published edition, copyright </a:t>
            </a:r>
            <a:r>
              <a:rPr lang="en-US" dirty="0" smtClean="0"/>
              <a:t>lasts for </a:t>
            </a:r>
            <a:r>
              <a:rPr lang="en-US" dirty="0"/>
              <a:t>the shorter period of 25 </a:t>
            </a:r>
            <a:r>
              <a:rPr lang="en-US" dirty="0" smtClean="0"/>
              <a:t>years,</a:t>
            </a:r>
            <a:r>
              <a:rPr lang="en-US" dirty="0"/>
              <a:t> As computer programs and original databases fall within the definition of </a:t>
            </a:r>
            <a:r>
              <a:rPr lang="en-US" dirty="0" smtClean="0"/>
              <a:t>a literary </a:t>
            </a:r>
            <a:r>
              <a:rPr lang="en-US" dirty="0"/>
              <a:t>work they will be protected for the entire life of the author, plus 70 </a:t>
            </a:r>
            <a:r>
              <a:rPr lang="en-US" dirty="0" smtClean="0"/>
              <a:t>years.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41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363"/>
            <a:ext cx="10515600" cy="634620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</a:rPr>
              <a:t>6.3 </a:t>
            </a:r>
            <a:r>
              <a:rPr lang="en-US" sz="1400" b="1" dirty="0">
                <a:solidFill>
                  <a:srgbClr val="00B050"/>
                </a:solidFill>
              </a:rPr>
              <a:t>Infringement of </a:t>
            </a:r>
            <a:r>
              <a:rPr lang="en-US" sz="1400" b="1" dirty="0" smtClean="0">
                <a:solidFill>
                  <a:srgbClr val="00B050"/>
                </a:solidFill>
              </a:rPr>
              <a:t>copyright</a:t>
            </a:r>
          </a:p>
          <a:p>
            <a:r>
              <a:rPr lang="en-US" sz="1400" dirty="0"/>
              <a:t>There are two categories of infringement of copyright: primary infringement </a:t>
            </a:r>
            <a:r>
              <a:rPr lang="en-US" sz="1400" dirty="0" smtClean="0"/>
              <a:t>and secondary </a:t>
            </a:r>
            <a:r>
              <a:rPr lang="en-US" sz="1400" dirty="0"/>
              <a:t>infringement. Each of these will be considered in turn.</a:t>
            </a:r>
            <a:endParaRPr lang="en-US" sz="1400" b="1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sz="1400" b="1" i="1" dirty="0">
                <a:solidFill>
                  <a:srgbClr val="FF0000"/>
                </a:solidFill>
              </a:rPr>
              <a:t>6.3.1 Primary </a:t>
            </a:r>
            <a:r>
              <a:rPr lang="en-US" sz="1400" b="1" i="1" dirty="0" smtClean="0">
                <a:solidFill>
                  <a:srgbClr val="FF0000"/>
                </a:solidFill>
              </a:rPr>
              <a:t>infringement</a:t>
            </a:r>
          </a:p>
          <a:p>
            <a:pPr marL="0" indent="0">
              <a:buNone/>
            </a:pPr>
            <a:r>
              <a:rPr lang="en-US" sz="1400" dirty="0"/>
              <a:t>owner of the copyright has the exclusive right to do any of </a:t>
            </a:r>
            <a:r>
              <a:rPr lang="en-US" sz="1400" dirty="0" smtClean="0"/>
              <a:t>the following </a:t>
            </a:r>
            <a:r>
              <a:rPr lang="en-US" sz="1400" dirty="0"/>
              <a:t>six acts:</a:t>
            </a:r>
          </a:p>
          <a:p>
            <a:pPr marL="0" indent="0">
              <a:buNone/>
            </a:pPr>
            <a:r>
              <a:rPr lang="en-US" sz="1400" dirty="0"/>
              <a:t>• copy the work;</a:t>
            </a:r>
          </a:p>
          <a:p>
            <a:pPr marL="0" indent="0">
              <a:buNone/>
            </a:pPr>
            <a:r>
              <a:rPr lang="en-US" sz="1400" dirty="0"/>
              <a:t>• issue copies to the public;</a:t>
            </a:r>
          </a:p>
          <a:p>
            <a:pPr marL="0" indent="0">
              <a:buNone/>
            </a:pPr>
            <a:r>
              <a:rPr lang="en-US" sz="1400" dirty="0"/>
              <a:t>• rent or lend the work to the public;</a:t>
            </a:r>
          </a:p>
          <a:p>
            <a:pPr marL="0" indent="0">
              <a:buNone/>
            </a:pPr>
            <a:r>
              <a:rPr lang="en-US" sz="1400" dirty="0"/>
              <a:t>• perform, play or show the work in public;</a:t>
            </a:r>
          </a:p>
          <a:p>
            <a:pPr marL="0" indent="0">
              <a:buNone/>
            </a:pPr>
            <a:r>
              <a:rPr lang="en-US" sz="1400" dirty="0"/>
              <a:t>• broadcast the work or include it in a cable </a:t>
            </a:r>
            <a:r>
              <a:rPr lang="en-US" sz="1400" dirty="0" smtClean="0"/>
              <a:t>program service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• make an adaptation of the work, or to do any of the above with an </a:t>
            </a:r>
            <a:r>
              <a:rPr lang="en-US" sz="1400" dirty="0" smtClean="0"/>
              <a:t>adaptation.</a:t>
            </a:r>
          </a:p>
          <a:p>
            <a:pPr marL="0" indent="0">
              <a:buNone/>
            </a:pPr>
            <a:r>
              <a:rPr lang="en-US" sz="1400" dirty="0" smtClean="0"/>
              <a:t>Anyone </a:t>
            </a:r>
            <a:r>
              <a:rPr lang="en-US" sz="1400" dirty="0"/>
              <a:t>else who does any of these acts without the consent of the copyright owner </a:t>
            </a:r>
            <a:r>
              <a:rPr lang="en-US" sz="1400" dirty="0" smtClean="0"/>
              <a:t>is liable </a:t>
            </a:r>
            <a:r>
              <a:rPr lang="en-US" sz="1400" dirty="0"/>
              <a:t>for primary infringement of copyright, </a:t>
            </a:r>
            <a:r>
              <a:rPr lang="en-US" sz="1400" i="1" dirty="0"/>
              <a:t>even if they did not know that the work </a:t>
            </a:r>
            <a:r>
              <a:rPr lang="en-US" sz="1400" i="1" dirty="0" smtClean="0"/>
              <a:t>was protected </a:t>
            </a:r>
            <a:r>
              <a:rPr lang="en-US" sz="1400" i="1" dirty="0"/>
              <a:t>by copyright</a:t>
            </a:r>
            <a:r>
              <a:rPr lang="en-US" sz="1400" dirty="0"/>
              <a:t>.</a:t>
            </a:r>
            <a:endParaRPr lang="en-US" sz="1400" b="1" i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sz="1400" b="1" i="1" dirty="0">
                <a:solidFill>
                  <a:srgbClr val="FF0000"/>
                </a:solidFill>
              </a:rPr>
              <a:t>6.3.2 </a:t>
            </a:r>
            <a:r>
              <a:rPr lang="en-US" sz="1400" b="1" i="1" dirty="0" smtClean="0">
                <a:solidFill>
                  <a:srgbClr val="FF0000"/>
                </a:solidFill>
              </a:rPr>
              <a:t>Copying</a:t>
            </a:r>
          </a:p>
          <a:p>
            <a:r>
              <a:rPr lang="en-US" sz="1400" dirty="0"/>
              <a:t>It is an infringement of copyright in a literary work, including a computer program and </a:t>
            </a:r>
            <a:r>
              <a:rPr lang="en-US" sz="1400" dirty="0" smtClean="0"/>
              <a:t>a sufficiently </a:t>
            </a:r>
            <a:r>
              <a:rPr lang="en-US" sz="1400" dirty="0"/>
              <a:t>original database </a:t>
            </a:r>
            <a:r>
              <a:rPr lang="en-US" sz="1400" dirty="0" smtClean="0"/>
              <a:t>, </a:t>
            </a:r>
            <a:r>
              <a:rPr lang="en-US" sz="1400" dirty="0"/>
              <a:t>to copy it without the consent of the owner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It covers downloading from a disc to </a:t>
            </a:r>
            <a:r>
              <a:rPr lang="en-US" sz="1400" dirty="0" smtClean="0"/>
              <a:t>the RAM </a:t>
            </a:r>
            <a:r>
              <a:rPr lang="en-US" sz="1400" dirty="0"/>
              <a:t>of a computer; storing the work in the memory of a computer; digitization; </a:t>
            </a:r>
            <a:r>
              <a:rPr lang="en-US" sz="1400" dirty="0" smtClean="0"/>
              <a:t>making back-up copies.</a:t>
            </a:r>
            <a:r>
              <a:rPr lang="en-US" sz="1400" dirty="0"/>
              <a:t> If someone produces an identical product there will be a presumption of copying </a:t>
            </a:r>
            <a:r>
              <a:rPr lang="en-US" sz="1400" dirty="0" smtClean="0"/>
              <a:t>and hence </a:t>
            </a:r>
            <a:r>
              <a:rPr lang="en-US" sz="1400" dirty="0"/>
              <a:t>of breach of </a:t>
            </a:r>
            <a:r>
              <a:rPr lang="en-US" sz="1400" dirty="0" smtClean="0"/>
              <a:t>copyright.</a:t>
            </a:r>
          </a:p>
          <a:p>
            <a:r>
              <a:rPr lang="en-US" sz="1400" dirty="0"/>
              <a:t>E</a:t>
            </a:r>
            <a:r>
              <a:rPr lang="en-US" sz="1400" dirty="0" smtClean="0"/>
              <a:t>ach </a:t>
            </a:r>
            <a:r>
              <a:rPr lang="en-US" sz="1400" dirty="0"/>
              <a:t>case </a:t>
            </a:r>
            <a:r>
              <a:rPr lang="en-US" sz="1400" dirty="0" smtClean="0"/>
              <a:t>will depend </a:t>
            </a:r>
            <a:r>
              <a:rPr lang="en-US" sz="1400" dirty="0"/>
              <a:t>on its </a:t>
            </a:r>
            <a:r>
              <a:rPr lang="en-US" sz="1400" dirty="0" smtClean="0"/>
              <a:t>facts. 1) Copying </a:t>
            </a:r>
            <a:r>
              <a:rPr lang="en-US" sz="1400" dirty="0"/>
              <a:t>a substantial </a:t>
            </a:r>
            <a:r>
              <a:rPr lang="en-US" sz="1400" dirty="0" smtClean="0"/>
              <a:t>part , 2) </a:t>
            </a:r>
            <a:r>
              <a:rPr lang="en-US" sz="1400" dirty="0"/>
              <a:t>Non-literal copying</a:t>
            </a:r>
            <a:endParaRPr lang="en-US" sz="1400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sz="1400" b="1" i="1" dirty="0">
                <a:solidFill>
                  <a:srgbClr val="FF0000"/>
                </a:solidFill>
              </a:rPr>
              <a:t>6.3.3 Idea v </a:t>
            </a:r>
            <a:r>
              <a:rPr lang="en-US" sz="1400" b="1" i="1" dirty="0" smtClean="0">
                <a:solidFill>
                  <a:srgbClr val="FF0000"/>
                </a:solidFill>
              </a:rPr>
              <a:t>expression</a:t>
            </a:r>
          </a:p>
          <a:p>
            <a:r>
              <a:rPr lang="en-US" sz="1400" dirty="0"/>
              <a:t>The idea is not protected by copyright, but the expression is. If </a:t>
            </a:r>
            <a:r>
              <a:rPr lang="en-US" sz="1400" dirty="0" smtClean="0"/>
              <a:t>the structure</a:t>
            </a:r>
            <a:r>
              <a:rPr lang="en-US" sz="1400" dirty="0"/>
              <a:t>, sequence and organization of the program is the idea behind the program it </a:t>
            </a:r>
            <a:r>
              <a:rPr lang="en-US" sz="1400" dirty="0" smtClean="0"/>
              <a:t>is unprotected</a:t>
            </a:r>
            <a:r>
              <a:rPr lang="en-US" sz="1400" dirty="0"/>
              <a:t>, but if it forms part of the expression, then its use will infringe the </a:t>
            </a:r>
            <a:r>
              <a:rPr lang="en-US" sz="1400" dirty="0" smtClean="0"/>
              <a:t>copyright and </a:t>
            </a:r>
            <a:r>
              <a:rPr lang="en-US" sz="1400" dirty="0"/>
              <a:t>sale of imitative products may be restrained by an injunction and damages sought</a:t>
            </a:r>
            <a:r>
              <a:rPr lang="en-US" sz="1400" dirty="0" smtClean="0"/>
              <a:t>.</a:t>
            </a:r>
            <a:endParaRPr lang="en-US" sz="1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76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4024"/>
            <a:ext cx="10515600" cy="5712939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endParaRPr lang="en-US" b="1" i="1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sz="1900" b="1" i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sz="1900" b="1" i="1" dirty="0">
                <a:solidFill>
                  <a:srgbClr val="FF0000"/>
                </a:solidFill>
              </a:rPr>
              <a:t>6.3.4 Home taping</a:t>
            </a:r>
          </a:p>
          <a:p>
            <a:r>
              <a:rPr lang="en-US" sz="1900" dirty="0"/>
              <a:t>The making for private and domestic use of a recording of a broadcast or cable program solely for the purpose of enabling it to be viewed or listened to at a more convenient time does not infringe any copyright in the broadcast or cable program or in any work included in it.</a:t>
            </a:r>
            <a:endParaRPr lang="en-US" sz="1900" b="1" i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sz="1900" b="1" i="1" dirty="0">
                <a:solidFill>
                  <a:srgbClr val="FF0000"/>
                </a:solidFill>
              </a:rPr>
              <a:t>6.3.5 Adaptation</a:t>
            </a:r>
          </a:p>
          <a:p>
            <a:r>
              <a:rPr lang="en-US" sz="1900" dirty="0"/>
              <a:t>These can be done only with the consent of the copyright owner. Making an adaptation includes translating a work, e.g. from English to French; converting a computer program from one language or code into another; or making an arrangement or altered version of a program.</a:t>
            </a:r>
            <a:endParaRPr lang="en-US" sz="1900" b="1" i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sz="1900" b="1" i="1" dirty="0">
                <a:solidFill>
                  <a:srgbClr val="FF0000"/>
                </a:solidFill>
              </a:rPr>
              <a:t>6.3.6 Rental right</a:t>
            </a:r>
          </a:p>
          <a:p>
            <a:r>
              <a:rPr lang="en-US" sz="1900" dirty="0"/>
              <a:t>The law was changed, firstly by the 1988 Act, to give a right to the owners of copyright in sound recordings, films or computer programs to prevent rental or lending of those works by others without permission</a:t>
            </a:r>
            <a:r>
              <a:rPr lang="en-US" sz="1900" dirty="0" smtClean="0"/>
              <a:t>.</a:t>
            </a:r>
            <a:endParaRPr lang="en-US" sz="1900" b="1" i="1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sz="1900" b="1" i="1" dirty="0" smtClean="0">
                <a:solidFill>
                  <a:srgbClr val="FF0000"/>
                </a:solidFill>
              </a:rPr>
              <a:t>6.3.7 </a:t>
            </a:r>
            <a:r>
              <a:rPr lang="en-US" sz="1900" b="1" i="1" dirty="0">
                <a:solidFill>
                  <a:srgbClr val="FF0000"/>
                </a:solidFill>
              </a:rPr>
              <a:t>Secondary </a:t>
            </a:r>
            <a:r>
              <a:rPr lang="en-US" sz="1900" b="1" i="1" dirty="0" smtClean="0">
                <a:solidFill>
                  <a:srgbClr val="FF0000"/>
                </a:solidFill>
              </a:rPr>
              <a:t>infringement</a:t>
            </a:r>
          </a:p>
          <a:p>
            <a:r>
              <a:rPr lang="en-US" sz="1900" dirty="0"/>
              <a:t>secondary </a:t>
            </a:r>
            <a:r>
              <a:rPr lang="en-US" sz="1900" dirty="0" smtClean="0"/>
              <a:t>infringement breaches </a:t>
            </a:r>
            <a:r>
              <a:rPr lang="en-US" sz="1900" dirty="0"/>
              <a:t>the civil rights of a copyright owner, but most importantly, </a:t>
            </a:r>
            <a:r>
              <a:rPr lang="en-US" sz="1900" dirty="0" smtClean="0"/>
              <a:t>secondary infringement </a:t>
            </a:r>
            <a:r>
              <a:rPr lang="en-US" sz="1900" dirty="0"/>
              <a:t>may also amount to a criminal offence, punishable by a fine </a:t>
            </a:r>
            <a:r>
              <a:rPr lang="en-US" sz="1900" dirty="0" smtClean="0"/>
              <a:t>and/or imprisonment</a:t>
            </a:r>
            <a:r>
              <a:rPr lang="en-US" sz="1900" dirty="0"/>
              <a:t>.</a:t>
            </a:r>
            <a:endParaRPr lang="en-US" sz="1900" b="1" i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sz="1900" b="1" i="1" dirty="0">
                <a:solidFill>
                  <a:srgbClr val="FF0000"/>
                </a:solidFill>
              </a:rPr>
              <a:t>6.3.8 Copy </a:t>
            </a:r>
            <a:r>
              <a:rPr lang="en-US" sz="1900" b="1" i="1" dirty="0" smtClean="0">
                <a:solidFill>
                  <a:srgbClr val="FF0000"/>
                </a:solidFill>
              </a:rPr>
              <a:t>protection</a:t>
            </a:r>
          </a:p>
          <a:p>
            <a:r>
              <a:rPr lang="en-US" sz="1900" dirty="0"/>
              <a:t>Many works in electronic form are now copy-protected, that is, some means has </a:t>
            </a:r>
            <a:r>
              <a:rPr lang="en-US" sz="1900" dirty="0" smtClean="0"/>
              <a:t>been introduced </a:t>
            </a:r>
            <a:r>
              <a:rPr lang="en-US" sz="1900" dirty="0"/>
              <a:t>to prevent the work from being copied; or to reduce the quality of any </a:t>
            </a:r>
            <a:r>
              <a:rPr lang="en-US" sz="1900" dirty="0" smtClean="0"/>
              <a:t>copies made</a:t>
            </a:r>
            <a:r>
              <a:rPr lang="en-US" sz="1900" dirty="0"/>
              <a:t>; or to identify works, performances and rights owners through electronic </a:t>
            </a:r>
            <a:r>
              <a:rPr lang="en-US" sz="1900" dirty="0" smtClean="0"/>
              <a:t>rights management </a:t>
            </a:r>
            <a:r>
              <a:rPr lang="en-US" sz="1900" dirty="0"/>
              <a:t>systems.</a:t>
            </a:r>
            <a:endParaRPr lang="en-US" sz="1900" b="1" i="1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42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3206"/>
            <a:ext cx="10515600" cy="5895833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en-US" sz="1400" b="1" dirty="0">
                <a:solidFill>
                  <a:srgbClr val="00B050"/>
                </a:solidFill>
              </a:rPr>
              <a:t>6.4 Acts permitted in relation to copyright </a:t>
            </a:r>
            <a:r>
              <a:rPr lang="en-US" sz="1400" b="1" dirty="0" smtClean="0">
                <a:solidFill>
                  <a:srgbClr val="00B050"/>
                </a:solidFill>
              </a:rPr>
              <a:t>works</a:t>
            </a:r>
          </a:p>
          <a:p>
            <a:r>
              <a:rPr lang="en-US" sz="1400" dirty="0"/>
              <a:t>It is not proposed to discuss all </a:t>
            </a:r>
            <a:r>
              <a:rPr lang="en-US" sz="1400" dirty="0" smtClean="0"/>
              <a:t>of the </a:t>
            </a:r>
            <a:r>
              <a:rPr lang="en-US" sz="1400" dirty="0"/>
              <a:t>acts permitted by the 1988 Act, but rather to select those of greatest importance </a:t>
            </a:r>
            <a:r>
              <a:rPr lang="en-US" sz="1400" dirty="0" smtClean="0"/>
              <a:t>for software </a:t>
            </a:r>
            <a:r>
              <a:rPr lang="en-US" sz="1400" dirty="0"/>
              <a:t>engineers.</a:t>
            </a:r>
            <a:endParaRPr lang="en-US" sz="1400" b="1" dirty="0">
              <a:solidFill>
                <a:srgbClr val="00B050"/>
              </a:solidFill>
            </a:endParaRPr>
          </a:p>
          <a:p>
            <a:pPr marL="457200" lvl="1" indent="0" algn="just">
              <a:buNone/>
            </a:pPr>
            <a:r>
              <a:rPr lang="en-US" sz="1400" b="1" i="1" dirty="0">
                <a:solidFill>
                  <a:srgbClr val="FF0000"/>
                </a:solidFill>
              </a:rPr>
              <a:t>6.4.1 Fair </a:t>
            </a:r>
            <a:r>
              <a:rPr lang="en-US" sz="1400" b="1" i="1" dirty="0" smtClean="0">
                <a:solidFill>
                  <a:srgbClr val="FF0000"/>
                </a:solidFill>
              </a:rPr>
              <a:t>dealing</a:t>
            </a:r>
          </a:p>
          <a:p>
            <a:pPr marL="0" indent="0">
              <a:buNone/>
            </a:pPr>
            <a:r>
              <a:rPr lang="en-US" sz="1400" dirty="0"/>
              <a:t>To fall within the fair dealing provisions and thus not to infringe copyright, copying </a:t>
            </a:r>
            <a:r>
              <a:rPr lang="en-US" sz="1400" dirty="0" smtClean="0"/>
              <a:t>must be </a:t>
            </a:r>
            <a:r>
              <a:rPr lang="en-US" sz="1400" dirty="0"/>
              <a:t>for one of the following purposes:</a:t>
            </a:r>
          </a:p>
          <a:p>
            <a:pPr marL="0" indent="0">
              <a:buNone/>
            </a:pPr>
            <a:r>
              <a:rPr lang="en-US" sz="1400" dirty="0"/>
              <a:t>• private study, or research;</a:t>
            </a:r>
          </a:p>
          <a:p>
            <a:pPr marL="0" indent="0">
              <a:buNone/>
            </a:pPr>
            <a:r>
              <a:rPr lang="en-US" sz="1400" dirty="0"/>
              <a:t>• criticism or review;</a:t>
            </a:r>
          </a:p>
          <a:p>
            <a:pPr marL="0" indent="0">
              <a:buNone/>
            </a:pPr>
            <a:r>
              <a:rPr lang="en-US" sz="1400" dirty="0"/>
              <a:t>• reporting current events.</a:t>
            </a:r>
            <a:endParaRPr lang="en-US" sz="1400" b="1" i="1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r>
              <a:rPr lang="en-US" sz="1400" b="1" i="1" dirty="0">
                <a:solidFill>
                  <a:srgbClr val="FF0000"/>
                </a:solidFill>
              </a:rPr>
              <a:t>6.4.2 Making back-up copies of computer </a:t>
            </a:r>
            <a:r>
              <a:rPr lang="en-US" sz="1400" b="1" i="1" dirty="0" smtClean="0">
                <a:solidFill>
                  <a:srgbClr val="FF0000"/>
                </a:solidFill>
              </a:rPr>
              <a:t>programs</a:t>
            </a:r>
          </a:p>
          <a:p>
            <a:r>
              <a:rPr lang="en-US" sz="1400" dirty="0"/>
              <a:t>Section 50A of the 1988 Act provides </a:t>
            </a:r>
            <a:r>
              <a:rPr lang="en-US" sz="1400" dirty="0" smtClean="0"/>
              <a:t>that: It </a:t>
            </a:r>
            <a:r>
              <a:rPr lang="en-US" sz="1400" dirty="0"/>
              <a:t>is not an infringement of copyright for a lawful user of a copy of a </a:t>
            </a:r>
            <a:r>
              <a:rPr lang="en-US" sz="1400" dirty="0" smtClean="0"/>
              <a:t>computer program </a:t>
            </a:r>
            <a:r>
              <a:rPr lang="en-US" sz="1400" dirty="0"/>
              <a:t>to make a back-up copy of it which is necessary for him to have for </a:t>
            </a:r>
            <a:r>
              <a:rPr lang="en-US" sz="1400" dirty="0" smtClean="0"/>
              <a:t>the purpose </a:t>
            </a:r>
            <a:r>
              <a:rPr lang="en-US" sz="1400" dirty="0"/>
              <a:t>of lawful use.</a:t>
            </a:r>
            <a:endParaRPr lang="en-US" sz="1400" b="1" i="1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r>
              <a:rPr lang="en-US" sz="1400" b="1" i="1" dirty="0">
                <a:solidFill>
                  <a:srgbClr val="FF0000"/>
                </a:solidFill>
              </a:rPr>
              <a:t>6.4.3 Transfers of works in electronic </a:t>
            </a:r>
            <a:r>
              <a:rPr lang="en-US" sz="1400" b="1" i="1" dirty="0" smtClean="0">
                <a:solidFill>
                  <a:srgbClr val="FF0000"/>
                </a:solidFill>
              </a:rPr>
              <a:t>form</a:t>
            </a:r>
          </a:p>
          <a:p>
            <a:r>
              <a:rPr lang="en-US" sz="1400" dirty="0"/>
              <a:t>Section 56 provides that if A had express or implied permission to use, copy or </a:t>
            </a:r>
            <a:r>
              <a:rPr lang="en-US" sz="1400" dirty="0" smtClean="0"/>
              <a:t>adapt an </a:t>
            </a:r>
            <a:r>
              <a:rPr lang="en-US" sz="1400" dirty="0"/>
              <a:t>electronic work (e.g. to translate it into another computer language), or to make </a:t>
            </a:r>
            <a:r>
              <a:rPr lang="en-US" sz="1400" dirty="0" smtClean="0"/>
              <a:t>copies of </a:t>
            </a:r>
            <a:r>
              <a:rPr lang="en-US" sz="1400" dirty="0"/>
              <a:t>an adaptation, then unless there are express terms to the contrary in the </a:t>
            </a:r>
            <a:r>
              <a:rPr lang="en-US" sz="1400" dirty="0" smtClean="0"/>
              <a:t>original </a:t>
            </a:r>
            <a:r>
              <a:rPr lang="en-US" sz="1400" dirty="0" err="1" smtClean="0"/>
              <a:t>licence</a:t>
            </a:r>
            <a:r>
              <a:rPr lang="en-US" sz="1400" dirty="0"/>
              <a:t>, B is entitled to do the same.</a:t>
            </a:r>
            <a:endParaRPr lang="en-US" sz="1400" b="1" i="1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r>
              <a:rPr lang="en-US" sz="1400" b="1" i="1" dirty="0">
                <a:solidFill>
                  <a:srgbClr val="FF0000"/>
                </a:solidFill>
              </a:rPr>
              <a:t>6.4.4 </a:t>
            </a:r>
            <a:r>
              <a:rPr lang="en-US" sz="1400" b="1" i="1" dirty="0" err="1">
                <a:solidFill>
                  <a:srgbClr val="FF0000"/>
                </a:solidFill>
              </a:rPr>
              <a:t>Decompilation</a:t>
            </a:r>
            <a:r>
              <a:rPr lang="en-US" sz="1400" b="1" i="1" dirty="0">
                <a:solidFill>
                  <a:srgbClr val="FF0000"/>
                </a:solidFill>
              </a:rPr>
              <a:t> for the purpose of </a:t>
            </a:r>
            <a:r>
              <a:rPr lang="en-US" sz="1400" b="1" i="1" dirty="0" smtClean="0">
                <a:solidFill>
                  <a:srgbClr val="FF0000"/>
                </a:solidFill>
              </a:rPr>
              <a:t>interoperability</a:t>
            </a:r>
          </a:p>
          <a:p>
            <a:r>
              <a:rPr lang="en-US" sz="1400" dirty="0"/>
              <a:t>One type of advance which steers a course between protection </a:t>
            </a:r>
            <a:r>
              <a:rPr lang="en-US" sz="1400" dirty="0" smtClean="0"/>
              <a:t>and development </a:t>
            </a:r>
            <a:r>
              <a:rPr lang="en-US" sz="1400" dirty="0"/>
              <a:t>is the production of programs which are interoperable. The original </a:t>
            </a:r>
            <a:r>
              <a:rPr lang="en-US" sz="1400" dirty="0" smtClean="0"/>
              <a:t>program is </a:t>
            </a:r>
            <a:r>
              <a:rPr lang="en-US" sz="1400" dirty="0"/>
              <a:t>protected, yet new ones can be </a:t>
            </a:r>
            <a:r>
              <a:rPr lang="en-US" sz="1400" dirty="0" err="1" smtClean="0"/>
              <a:t>spawned.If</a:t>
            </a:r>
            <a:r>
              <a:rPr lang="en-US" sz="1400" dirty="0" smtClean="0"/>
              <a:t> </a:t>
            </a:r>
            <a:r>
              <a:rPr lang="en-US" sz="1400" dirty="0"/>
              <a:t>the </a:t>
            </a:r>
            <a:r>
              <a:rPr lang="en-US" sz="1400" dirty="0" err="1"/>
              <a:t>decompilation</a:t>
            </a:r>
            <a:r>
              <a:rPr lang="en-US" sz="1400" dirty="0"/>
              <a:t> is for the purpose of interoperability, a lawful user may </a:t>
            </a:r>
            <a:r>
              <a:rPr lang="en-US" sz="1400" dirty="0" smtClean="0"/>
              <a:t>do either </a:t>
            </a:r>
            <a:r>
              <a:rPr lang="en-US" sz="1400" dirty="0"/>
              <a:t>of these acts provided:</a:t>
            </a:r>
          </a:p>
          <a:p>
            <a:pPr marL="0" indent="0">
              <a:buNone/>
            </a:pPr>
            <a:r>
              <a:rPr lang="en-US" sz="1400" dirty="0"/>
              <a:t>(a) it is </a:t>
            </a:r>
            <a:r>
              <a:rPr lang="en-US" sz="1400" i="1" dirty="0"/>
              <a:t>necessary </a:t>
            </a:r>
            <a:r>
              <a:rPr lang="en-US" sz="1400" dirty="0"/>
              <a:t>to decompile the program to obtain the information </a:t>
            </a:r>
            <a:r>
              <a:rPr lang="en-US" sz="1400" i="1" dirty="0"/>
              <a:t>necessary </a:t>
            </a:r>
            <a:r>
              <a:rPr lang="en-US" sz="1400" dirty="0"/>
              <a:t>to </a:t>
            </a:r>
            <a:r>
              <a:rPr lang="en-US" sz="1400" dirty="0" smtClean="0"/>
              <a:t>create an </a:t>
            </a:r>
            <a:r>
              <a:rPr lang="en-US" sz="1400" dirty="0"/>
              <a:t>independent program which can be operated with the program decompiled or </a:t>
            </a:r>
            <a:r>
              <a:rPr lang="en-US" sz="1400" dirty="0" smtClean="0"/>
              <a:t>with another </a:t>
            </a:r>
            <a:r>
              <a:rPr lang="en-US" sz="1400" dirty="0"/>
              <a:t>program (the permitted objective); and</a:t>
            </a:r>
          </a:p>
          <a:p>
            <a:pPr marL="0" indent="0">
              <a:buNone/>
            </a:pPr>
            <a:r>
              <a:rPr lang="en-US" sz="1400" dirty="0"/>
              <a:t>(b) the information so obtained is </a:t>
            </a:r>
            <a:r>
              <a:rPr lang="en-US" sz="1400" i="1" dirty="0"/>
              <a:t>not used for any other purpose </a:t>
            </a:r>
            <a:r>
              <a:rPr lang="en-US" sz="1400" dirty="0"/>
              <a:t>than the </a:t>
            </a:r>
            <a:r>
              <a:rPr lang="en-US" sz="1400" dirty="0" smtClean="0"/>
              <a:t>permitted objective.</a:t>
            </a:r>
            <a:endParaRPr lang="en-US" sz="1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588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5093"/>
            <a:ext cx="10515600" cy="5521870"/>
          </a:xfrm>
        </p:spPr>
        <p:txBody>
          <a:bodyPr>
            <a:normAutofit lnSpcReduction="10000"/>
          </a:bodyPr>
          <a:lstStyle/>
          <a:p>
            <a:pPr marL="457200" lvl="1" indent="0" algn="just">
              <a:buNone/>
            </a:pPr>
            <a:r>
              <a:rPr lang="en-US" b="1" i="1" dirty="0">
                <a:solidFill>
                  <a:srgbClr val="FF0000"/>
                </a:solidFill>
              </a:rPr>
              <a:t>6.4.5 Error </a:t>
            </a:r>
            <a:r>
              <a:rPr lang="en-US" b="1" i="1" dirty="0" smtClean="0">
                <a:solidFill>
                  <a:srgbClr val="FF0000"/>
                </a:solidFill>
              </a:rPr>
              <a:t>correction</a:t>
            </a:r>
          </a:p>
          <a:p>
            <a:r>
              <a:rPr lang="en-US" dirty="0"/>
              <a:t>Section 50C is widely drafted, but it is stated that in particular it allows a lawful user </a:t>
            </a:r>
            <a:r>
              <a:rPr lang="en-US" dirty="0" smtClean="0"/>
              <a:t>to copy </a:t>
            </a:r>
            <a:r>
              <a:rPr lang="en-US" dirty="0"/>
              <a:t>or adapt a program in order to correct errors. This is rather like the general right </a:t>
            </a:r>
            <a:r>
              <a:rPr lang="en-US" dirty="0" smtClean="0"/>
              <a:t>to repair </a:t>
            </a:r>
            <a:r>
              <a:rPr lang="en-US" dirty="0"/>
              <a:t>property, e.g. a car.</a:t>
            </a:r>
            <a:endParaRPr lang="en-US" b="1" i="1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r>
              <a:rPr lang="en-US" b="1" i="1" dirty="0">
                <a:solidFill>
                  <a:srgbClr val="FF0000"/>
                </a:solidFill>
              </a:rPr>
              <a:t>6.4.6 </a:t>
            </a:r>
            <a:r>
              <a:rPr lang="en-US" b="1" i="1" dirty="0" smtClean="0">
                <a:solidFill>
                  <a:srgbClr val="FF0000"/>
                </a:solidFill>
              </a:rPr>
              <a:t>Databases</a:t>
            </a:r>
          </a:p>
          <a:p>
            <a:r>
              <a:rPr lang="en-US" dirty="0"/>
              <a:t>The Database Regulations 1997 introduced a new Section 50D into the 1988 Act. </a:t>
            </a:r>
            <a:r>
              <a:rPr lang="en-US" dirty="0" smtClean="0"/>
              <a:t>This provides </a:t>
            </a:r>
            <a:r>
              <a:rPr lang="en-US" dirty="0"/>
              <a:t>that it is not an infringement of copyright in a database for a person who has </a:t>
            </a:r>
            <a:r>
              <a:rPr lang="en-US" dirty="0" smtClean="0"/>
              <a:t>a right </a:t>
            </a:r>
            <a:r>
              <a:rPr lang="en-US" dirty="0"/>
              <a:t>to use the database to do anything which is necessary for the purposes of access </a:t>
            </a:r>
            <a:r>
              <a:rPr lang="en-US" dirty="0" smtClean="0"/>
              <a:t>to or </a:t>
            </a:r>
            <a:r>
              <a:rPr lang="en-US" dirty="0"/>
              <a:t>use of the contents of the database or any part of it. This means that it will not </a:t>
            </a:r>
            <a:r>
              <a:rPr lang="en-US" dirty="0" smtClean="0"/>
              <a:t>infringe copyright </a:t>
            </a:r>
            <a:r>
              <a:rPr lang="en-US" dirty="0"/>
              <a:t>if a licensee </a:t>
            </a:r>
            <a:r>
              <a:rPr lang="en-US" dirty="0" smtClean="0"/>
              <a:t>downloads.</a:t>
            </a:r>
          </a:p>
          <a:p>
            <a:r>
              <a:rPr lang="en-US" dirty="0"/>
              <a:t>1988 Act is Section 29(5) which provides that “</a:t>
            </a:r>
            <a:r>
              <a:rPr lang="en-US" dirty="0" smtClean="0"/>
              <a:t>The doing </a:t>
            </a:r>
            <a:r>
              <a:rPr lang="en-US" dirty="0"/>
              <a:t>of anything in relation to a database for the purposes of research for a </a:t>
            </a:r>
            <a:r>
              <a:rPr lang="en-US" dirty="0" smtClean="0"/>
              <a:t>commercial purpose </a:t>
            </a:r>
            <a:r>
              <a:rPr lang="en-US" dirty="0"/>
              <a:t>is not fair dealing with the database”.</a:t>
            </a:r>
            <a:endParaRPr lang="en-US" b="1" i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75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3081"/>
            <a:ext cx="10515600" cy="5753882"/>
          </a:xfrm>
        </p:spPr>
        <p:txBody>
          <a:bodyPr>
            <a:normAutofit fontScale="40000" lnSpcReduction="20000"/>
          </a:bodyPr>
          <a:lstStyle/>
          <a:p>
            <a:pPr marL="457200" lvl="1" indent="0" algn="just">
              <a:buNone/>
            </a:pPr>
            <a:r>
              <a:rPr lang="en-US" b="1" dirty="0">
                <a:solidFill>
                  <a:srgbClr val="00B050"/>
                </a:solidFill>
              </a:rPr>
              <a:t>6.5 Remedies for breach of </a:t>
            </a:r>
            <a:r>
              <a:rPr lang="en-US" b="1" dirty="0" smtClean="0">
                <a:solidFill>
                  <a:srgbClr val="00B050"/>
                </a:solidFill>
              </a:rPr>
              <a:t>copyright</a:t>
            </a:r>
          </a:p>
          <a:p>
            <a:r>
              <a:rPr lang="en-US" dirty="0"/>
              <a:t>At the other end of the scale, if the infringement is flagrant and the justice of the </a:t>
            </a:r>
            <a:r>
              <a:rPr lang="en-US" dirty="0" smtClean="0"/>
              <a:t>case requires </a:t>
            </a:r>
            <a:r>
              <a:rPr lang="en-US" dirty="0"/>
              <a:t>it, the court is given a discretion to award additional </a:t>
            </a:r>
            <a:r>
              <a:rPr lang="en-US" dirty="0" smtClean="0"/>
              <a:t>damages.</a:t>
            </a:r>
          </a:p>
          <a:p>
            <a:r>
              <a:rPr lang="en-US" dirty="0"/>
              <a:t>A copyright owner is also given an important power to enter premises without </a:t>
            </a:r>
            <a:r>
              <a:rPr lang="en-US" dirty="0" smtClean="0"/>
              <a:t>using force </a:t>
            </a:r>
            <a:r>
              <a:rPr lang="en-US" dirty="0"/>
              <a:t>in order to seize infringing copies, or articles specifically designed or adapted </a:t>
            </a:r>
            <a:r>
              <a:rPr lang="en-US" dirty="0" smtClean="0"/>
              <a:t>for making </a:t>
            </a:r>
            <a:r>
              <a:rPr lang="en-US" dirty="0"/>
              <a:t>copies, thus allowing seizure and </a:t>
            </a:r>
            <a:r>
              <a:rPr lang="en-US" dirty="0" smtClean="0"/>
              <a:t>confiscation.</a:t>
            </a:r>
            <a:endParaRPr lang="en-US" b="1" dirty="0">
              <a:solidFill>
                <a:srgbClr val="00B050"/>
              </a:solidFill>
            </a:endParaRPr>
          </a:p>
          <a:p>
            <a:pPr marL="457200" lvl="1" indent="0" algn="just">
              <a:buNone/>
            </a:pPr>
            <a:r>
              <a:rPr lang="en-US" b="1" dirty="0">
                <a:solidFill>
                  <a:srgbClr val="00B050"/>
                </a:solidFill>
              </a:rPr>
              <a:t>6.6 Licensing and assignment of </a:t>
            </a:r>
            <a:r>
              <a:rPr lang="en-US" b="1" dirty="0" smtClean="0">
                <a:solidFill>
                  <a:srgbClr val="00B050"/>
                </a:solidFill>
              </a:rPr>
              <a:t>copyright</a:t>
            </a:r>
          </a:p>
          <a:p>
            <a:pPr lvl="1" algn="just"/>
            <a:r>
              <a:rPr lang="en-US" dirty="0" smtClean="0"/>
              <a:t>Copyrights </a:t>
            </a:r>
            <a:r>
              <a:rPr lang="en-US" dirty="0"/>
              <a:t>can be licensed to others, called </a:t>
            </a:r>
            <a:r>
              <a:rPr lang="en-US" dirty="0" smtClean="0"/>
              <a:t>license.</a:t>
            </a:r>
          </a:p>
          <a:p>
            <a:r>
              <a:rPr lang="en-US" dirty="0"/>
              <a:t>An assignment is different. Here a copyright owner, called an assignor, transfers </a:t>
            </a:r>
            <a:r>
              <a:rPr lang="en-US" dirty="0" smtClean="0"/>
              <a:t>rights of </a:t>
            </a:r>
            <a:r>
              <a:rPr lang="en-US" dirty="0"/>
              <a:t>ownership to another person, called an assignee</a:t>
            </a:r>
            <a:r>
              <a:rPr lang="en-US" dirty="0" smtClean="0"/>
              <a:t>.</a:t>
            </a:r>
            <a:r>
              <a:rPr lang="en-US" dirty="0"/>
              <a:t> To give full legal title an </a:t>
            </a:r>
            <a:r>
              <a:rPr lang="en-US" dirty="0" smtClean="0"/>
              <a:t>assignment must </a:t>
            </a:r>
            <a:r>
              <a:rPr lang="en-US" dirty="0"/>
              <a:t>be in writing, and it must be signed by or on behalf of the assignor, that is </a:t>
            </a:r>
            <a:r>
              <a:rPr lang="en-US" dirty="0" smtClean="0"/>
              <a:t>the person </a:t>
            </a:r>
            <a:r>
              <a:rPr lang="en-US" dirty="0"/>
              <a:t>transferring the copyright.</a:t>
            </a:r>
            <a:endParaRPr lang="en-US" b="1" dirty="0">
              <a:solidFill>
                <a:srgbClr val="00B050"/>
              </a:solidFill>
            </a:endParaRPr>
          </a:p>
          <a:p>
            <a:pPr marL="457200" lvl="1" indent="0" algn="just">
              <a:buNone/>
            </a:pPr>
            <a:r>
              <a:rPr lang="en-US" b="1" dirty="0">
                <a:solidFill>
                  <a:srgbClr val="00B050"/>
                </a:solidFill>
              </a:rPr>
              <a:t>6.7 Moral </a:t>
            </a:r>
            <a:r>
              <a:rPr lang="en-US" b="1" dirty="0" smtClean="0">
                <a:solidFill>
                  <a:srgbClr val="00B050"/>
                </a:solidFill>
              </a:rPr>
              <a:t>rights</a:t>
            </a:r>
          </a:p>
          <a:p>
            <a:r>
              <a:rPr lang="en-US" dirty="0"/>
              <a:t>1988 Act gives to an author the right to be named </a:t>
            </a:r>
            <a:r>
              <a:rPr lang="en-US" dirty="0" smtClean="0"/>
              <a:t>as the </a:t>
            </a:r>
            <a:r>
              <a:rPr lang="en-US" dirty="0"/>
              <a:t>author of a work (known by </a:t>
            </a:r>
            <a:r>
              <a:rPr lang="en-US" dirty="0" smtClean="0"/>
              <a:t>the </a:t>
            </a:r>
            <a:r>
              <a:rPr lang="en-US" dirty="0"/>
              <a:t>term “paternity right”) and the right to object </a:t>
            </a:r>
            <a:r>
              <a:rPr lang="en-US" dirty="0" smtClean="0"/>
              <a:t>to any </a:t>
            </a:r>
            <a:r>
              <a:rPr lang="en-US" dirty="0"/>
              <a:t>modification which is prejudicial to the author’s </a:t>
            </a:r>
            <a:r>
              <a:rPr lang="en-US" dirty="0" smtClean="0"/>
              <a:t>honor </a:t>
            </a:r>
            <a:r>
              <a:rPr lang="en-US" dirty="0"/>
              <a:t>or reputation (the </a:t>
            </a:r>
            <a:r>
              <a:rPr lang="en-US" dirty="0" smtClean="0"/>
              <a:t>integrity right</a:t>
            </a:r>
            <a:r>
              <a:rPr lang="en-US" dirty="0"/>
              <a:t>). These are called moral rights.</a:t>
            </a:r>
            <a:endParaRPr lang="en-US" b="1" dirty="0">
              <a:solidFill>
                <a:srgbClr val="00B050"/>
              </a:solidFill>
            </a:endParaRPr>
          </a:p>
          <a:p>
            <a:pPr marL="457200" lvl="1" indent="0" algn="just">
              <a:buNone/>
            </a:pPr>
            <a:r>
              <a:rPr lang="en-US" b="1" dirty="0">
                <a:solidFill>
                  <a:srgbClr val="00B050"/>
                </a:solidFill>
              </a:rPr>
              <a:t>6.8 </a:t>
            </a:r>
            <a:r>
              <a:rPr lang="en-US" b="1" dirty="0" smtClean="0">
                <a:solidFill>
                  <a:srgbClr val="00B050"/>
                </a:solidFill>
              </a:rPr>
              <a:t>Designs</a:t>
            </a:r>
          </a:p>
          <a:p>
            <a:r>
              <a:rPr lang="en-US" dirty="0"/>
              <a:t>Drawing and designs, whether on paper, or on any other </a:t>
            </a:r>
            <a:r>
              <a:rPr lang="en-US" dirty="0" smtClean="0"/>
              <a:t>tangible medium</a:t>
            </a:r>
            <a:r>
              <a:rPr lang="en-US" dirty="0"/>
              <a:t>, or in the form of data stored in a computer, are frequently used to </a:t>
            </a:r>
            <a:r>
              <a:rPr lang="en-US" dirty="0" smtClean="0"/>
              <a:t>manufacture industrial </a:t>
            </a:r>
            <a:r>
              <a:rPr lang="en-US" dirty="0"/>
              <a:t>items, such as crockery, furniture, cars, </a:t>
            </a:r>
            <a:r>
              <a:rPr lang="en-US" dirty="0" smtClean="0"/>
              <a:t>aero planes, </a:t>
            </a:r>
            <a:r>
              <a:rPr lang="en-US" dirty="0"/>
              <a:t>ships etc. One aim </a:t>
            </a:r>
            <a:r>
              <a:rPr lang="en-US" dirty="0" smtClean="0"/>
              <a:t>of copyright </a:t>
            </a:r>
            <a:r>
              <a:rPr lang="en-US" dirty="0"/>
              <a:t>law is to prevent persons other than the copyright owner from copying </a:t>
            </a:r>
            <a:r>
              <a:rPr lang="en-US" dirty="0" smtClean="0"/>
              <a:t>either the </a:t>
            </a:r>
            <a:r>
              <a:rPr lang="en-US" dirty="0"/>
              <a:t>drawing or any three-dimensional model produced from the drawing.</a:t>
            </a:r>
            <a:endParaRPr lang="en-US" b="1" dirty="0">
              <a:solidFill>
                <a:srgbClr val="00B050"/>
              </a:solidFill>
            </a:endParaRPr>
          </a:p>
          <a:p>
            <a:pPr marL="457200" lvl="1" indent="0" algn="just">
              <a:buNone/>
            </a:pPr>
            <a:r>
              <a:rPr lang="en-US" b="1" i="1" dirty="0">
                <a:solidFill>
                  <a:srgbClr val="FF0000"/>
                </a:solidFill>
              </a:rPr>
              <a:t>6.8.1 Unregistered design </a:t>
            </a:r>
            <a:r>
              <a:rPr lang="en-US" b="1" i="1" dirty="0" smtClean="0">
                <a:solidFill>
                  <a:srgbClr val="FF0000"/>
                </a:solidFill>
              </a:rPr>
              <a:t>right</a:t>
            </a:r>
          </a:p>
          <a:p>
            <a:r>
              <a:rPr lang="en-US" dirty="0"/>
              <a:t>Section 213(3) provides that there can be no design right </a:t>
            </a:r>
            <a:r>
              <a:rPr lang="en-US" dirty="0" smtClean="0"/>
              <a:t>in: 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a) a method or principle of construction; or</a:t>
            </a:r>
          </a:p>
          <a:p>
            <a:pPr marL="0" indent="0">
              <a:buNone/>
            </a:pPr>
            <a:r>
              <a:rPr lang="en-US" dirty="0"/>
              <a:t>(b) features of shape or configuration of an article which:</a:t>
            </a: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 err="1"/>
              <a:t>i</a:t>
            </a:r>
            <a:r>
              <a:rPr lang="en-US" dirty="0"/>
              <a:t>) enable the article to be connected to, or placed in, around or against another </a:t>
            </a:r>
            <a:r>
              <a:rPr lang="en-US" dirty="0" smtClean="0"/>
              <a:t>article so </a:t>
            </a:r>
            <a:r>
              <a:rPr lang="en-US" dirty="0"/>
              <a:t>that either article may perform its function; or</a:t>
            </a: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/>
              <a:t>ii) are dependent upon the appearance of another article of which the article </a:t>
            </a:r>
            <a:r>
              <a:rPr lang="en-US" dirty="0" smtClean="0"/>
              <a:t>is intended </a:t>
            </a:r>
            <a:r>
              <a:rPr lang="en-US" dirty="0"/>
              <a:t>by the designer to form an integral part; or</a:t>
            </a:r>
          </a:p>
          <a:p>
            <a:r>
              <a:rPr lang="en-US" dirty="0"/>
              <a:t>(c) surface decoration.</a:t>
            </a:r>
            <a:endParaRPr lang="en-US" b="1" i="1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r>
              <a:rPr lang="en-US" b="1" i="1" dirty="0">
                <a:solidFill>
                  <a:srgbClr val="FF0000"/>
                </a:solidFill>
              </a:rPr>
              <a:t>6.8.2 Registered </a:t>
            </a:r>
            <a:r>
              <a:rPr lang="en-US" b="1" i="1" dirty="0" smtClean="0">
                <a:solidFill>
                  <a:srgbClr val="FF0000"/>
                </a:solidFill>
              </a:rPr>
              <a:t>designs</a:t>
            </a:r>
          </a:p>
          <a:p>
            <a:r>
              <a:rPr lang="en-US" dirty="0"/>
              <a:t>The Registered Designs Act 1949 provides a special regime of protection for designs </a:t>
            </a:r>
            <a:r>
              <a:rPr lang="en-US" dirty="0" smtClean="0"/>
              <a:t>of products </a:t>
            </a:r>
            <a:r>
              <a:rPr lang="en-US" dirty="0"/>
              <a:t>which are aesthetically pleasing</a:t>
            </a:r>
            <a:r>
              <a:rPr lang="en-US" dirty="0" smtClean="0"/>
              <a:t>.</a:t>
            </a:r>
          </a:p>
          <a:p>
            <a:r>
              <a:rPr lang="en-US" dirty="0"/>
              <a:t>Designs falling within the Act must be registered (hence the name, Registered </a:t>
            </a:r>
            <a:r>
              <a:rPr lang="en-US" dirty="0" smtClean="0"/>
              <a:t>Designs </a:t>
            </a:r>
            <a:r>
              <a:rPr lang="en-US" dirty="0"/>
              <a:t>)</a:t>
            </a:r>
            <a:r>
              <a:rPr lang="en-US" dirty="0" smtClean="0"/>
              <a:t>They </a:t>
            </a:r>
            <a:r>
              <a:rPr lang="en-US" dirty="0"/>
              <a:t>can be protected for 25 years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smtClean="0"/>
              <a:t>EU Designs </a:t>
            </a:r>
            <a:r>
              <a:rPr lang="en-US" dirty="0"/>
              <a:t>Regulation 28 will create a new European registered design right </a:t>
            </a:r>
            <a:r>
              <a:rPr lang="en-US" dirty="0" smtClean="0"/>
              <a:t>conferring protection </a:t>
            </a:r>
            <a:r>
              <a:rPr lang="en-US" dirty="0"/>
              <a:t>across the whole of the European Union. There will then be a choice </a:t>
            </a:r>
            <a:r>
              <a:rPr lang="en-US" dirty="0" smtClean="0"/>
              <a:t>of registering </a:t>
            </a:r>
            <a:r>
              <a:rPr lang="en-US" dirty="0"/>
              <a:t>design rights in each country separately (the national route) or registering </a:t>
            </a:r>
            <a:r>
              <a:rPr lang="en-US" dirty="0" smtClean="0"/>
              <a:t>atone </a:t>
            </a:r>
            <a:r>
              <a:rPr lang="en-US" dirty="0"/>
              <a:t>central office for the whole EU (the European route).</a:t>
            </a:r>
            <a:endParaRPr lang="en-US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13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7672"/>
            <a:ext cx="10515600" cy="5699291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en-US" sz="1400" b="1" dirty="0">
                <a:solidFill>
                  <a:srgbClr val="00B050"/>
                </a:solidFill>
              </a:rPr>
              <a:t>6.9 Trade </a:t>
            </a:r>
            <a:r>
              <a:rPr lang="en-US" sz="1400" b="1" dirty="0" smtClean="0">
                <a:solidFill>
                  <a:srgbClr val="00B050"/>
                </a:solidFill>
              </a:rPr>
              <a:t>marks</a:t>
            </a:r>
          </a:p>
          <a:p>
            <a:r>
              <a:rPr lang="en-US" sz="1400" dirty="0"/>
              <a:t>Trade marks, trade names and distinctive get-up (such as the appearance of a </a:t>
            </a:r>
            <a:r>
              <a:rPr lang="en-US" sz="1400" dirty="0" smtClean="0"/>
              <a:t>McDonald’s restaurant </a:t>
            </a:r>
            <a:r>
              <a:rPr lang="en-US" sz="1400" dirty="0"/>
              <a:t>and the characteristic golden “M” or double arches</a:t>
            </a:r>
            <a:r>
              <a:rPr lang="en-US" sz="1400" dirty="0" smtClean="0"/>
              <a:t>).</a:t>
            </a:r>
          </a:p>
          <a:p>
            <a:r>
              <a:rPr lang="en-US" sz="1400" dirty="0"/>
              <a:t>There are two ways of protecting trade marks: firstly, under the Trade Marks Act </a:t>
            </a:r>
            <a:r>
              <a:rPr lang="en-US" sz="1400" dirty="0" smtClean="0"/>
              <a:t>1994; and </a:t>
            </a:r>
            <a:r>
              <a:rPr lang="en-US" sz="1400" dirty="0"/>
              <a:t>secondly, protection at common law, under the tort of passing off.</a:t>
            </a:r>
            <a:endParaRPr lang="en-US" sz="1400" b="1" dirty="0">
              <a:solidFill>
                <a:srgbClr val="00B050"/>
              </a:solidFill>
            </a:endParaRPr>
          </a:p>
          <a:p>
            <a:pPr marL="457200" lvl="1" indent="0" algn="just">
              <a:buNone/>
            </a:pPr>
            <a:r>
              <a:rPr lang="en-US" sz="1400" b="1" i="1" dirty="0">
                <a:solidFill>
                  <a:srgbClr val="FF0000"/>
                </a:solidFill>
              </a:rPr>
              <a:t>6.9.1 Registered trade </a:t>
            </a:r>
            <a:r>
              <a:rPr lang="en-US" sz="1400" b="1" i="1" dirty="0" smtClean="0">
                <a:solidFill>
                  <a:srgbClr val="FF0000"/>
                </a:solidFill>
              </a:rPr>
              <a:t>marks</a:t>
            </a:r>
          </a:p>
          <a:p>
            <a:r>
              <a:rPr lang="en-US" sz="1400" dirty="0"/>
              <a:t>any sign capable of being represented graphically which is capable </a:t>
            </a:r>
            <a:r>
              <a:rPr lang="en-US" sz="1400" dirty="0" smtClean="0"/>
              <a:t>of distinguishing </a:t>
            </a:r>
            <a:r>
              <a:rPr lang="en-US" sz="1400" dirty="0"/>
              <a:t>goods or services of one undertaking from those of </a:t>
            </a:r>
            <a:r>
              <a:rPr lang="en-US" sz="1400" dirty="0" smtClean="0"/>
              <a:t>other undertakings</a:t>
            </a:r>
            <a:r>
              <a:rPr lang="en-US" sz="1400" dirty="0"/>
              <a:t>. A trade mark may, in particular, consist of words (</a:t>
            </a:r>
            <a:r>
              <a:rPr lang="en-US" sz="1400" dirty="0" smtClean="0"/>
              <a:t>including personal </a:t>
            </a:r>
            <a:r>
              <a:rPr lang="en-US" sz="1400" dirty="0"/>
              <a:t>names), designs, letters, numerals or the shape of goods or </a:t>
            </a:r>
            <a:r>
              <a:rPr lang="en-US" sz="1400" dirty="0" smtClean="0"/>
              <a:t>their packaging</a:t>
            </a:r>
            <a:r>
              <a:rPr lang="en-US" sz="1400" dirty="0"/>
              <a:t>.</a:t>
            </a:r>
            <a:endParaRPr lang="en-US" sz="1400" b="1" i="1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r>
              <a:rPr lang="en-US" sz="1400" b="1" i="1" dirty="0">
                <a:solidFill>
                  <a:srgbClr val="FF0000"/>
                </a:solidFill>
              </a:rPr>
              <a:t>6.9.2 Grounds for refusal of </a:t>
            </a:r>
            <a:r>
              <a:rPr lang="en-US" sz="1400" b="1" i="1" dirty="0" smtClean="0">
                <a:solidFill>
                  <a:srgbClr val="FF0000"/>
                </a:solidFill>
              </a:rPr>
              <a:t>registration</a:t>
            </a:r>
          </a:p>
          <a:p>
            <a:r>
              <a:rPr lang="en-US" sz="1400" dirty="0"/>
              <a:t>The grounds for refusal to register a trade mark are divided into two </a:t>
            </a:r>
            <a:r>
              <a:rPr lang="en-US" sz="1400" dirty="0" smtClean="0"/>
              <a:t>categories: absolute </a:t>
            </a:r>
            <a:r>
              <a:rPr lang="en-US" sz="1400" dirty="0"/>
              <a:t>(section 3) and relative (section 5). </a:t>
            </a:r>
            <a:endParaRPr lang="en-US" sz="1400" dirty="0" smtClean="0"/>
          </a:p>
          <a:p>
            <a:r>
              <a:rPr lang="en-US" sz="1400" dirty="0" smtClean="0"/>
              <a:t>Firstly</a:t>
            </a:r>
            <a:r>
              <a:rPr lang="en-US" sz="1400" dirty="0"/>
              <a:t>, Section 3(1) provides that a </a:t>
            </a:r>
            <a:r>
              <a:rPr lang="en-US" sz="1400" dirty="0" smtClean="0"/>
              <a:t>sign which </a:t>
            </a:r>
            <a:r>
              <a:rPr lang="en-US" sz="1400" dirty="0"/>
              <a:t>does not satisfy the definition of a trade mark in Section 1 (above) shall not </a:t>
            </a:r>
            <a:r>
              <a:rPr lang="en-US" sz="1400" dirty="0" smtClean="0"/>
              <a:t>be registered</a:t>
            </a:r>
            <a:r>
              <a:rPr lang="en-US" sz="1400" dirty="0"/>
              <a:t>. One of the elements of the definition was that the sign must be capable </a:t>
            </a:r>
            <a:r>
              <a:rPr lang="en-US" sz="1400" dirty="0" smtClean="0"/>
              <a:t>of being </a:t>
            </a:r>
            <a:r>
              <a:rPr lang="en-US" sz="1400" dirty="0"/>
              <a:t>represented graphically, which includes being described in writing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Secondly, trade marks which are devoid of any distinctive character will not </a:t>
            </a:r>
            <a:r>
              <a:rPr lang="en-US" sz="1400" dirty="0" smtClean="0"/>
              <a:t>be registered</a:t>
            </a:r>
            <a:r>
              <a:rPr lang="en-US" sz="1400" dirty="0"/>
              <a:t>, unless they have acquired a distinctive character through use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Thirdly, trade marks will not be registered if they consist exclusively of signs </a:t>
            </a:r>
            <a:r>
              <a:rPr lang="en-US" sz="1400" dirty="0" smtClean="0"/>
              <a:t>or indications </a:t>
            </a:r>
            <a:r>
              <a:rPr lang="en-US" sz="1400" dirty="0"/>
              <a:t>which serve to designate the kind, quality, quantity, intended purpose, </a:t>
            </a:r>
            <a:r>
              <a:rPr lang="en-US" sz="1400" dirty="0" smtClean="0"/>
              <a:t>value, geographical </a:t>
            </a:r>
            <a:r>
              <a:rPr lang="en-US" sz="1400" dirty="0"/>
              <a:t>origin, the time of production of goods or of rendering services, or </a:t>
            </a:r>
            <a:r>
              <a:rPr lang="en-US" sz="1400" dirty="0" smtClean="0"/>
              <a:t>other characteristics </a:t>
            </a:r>
            <a:r>
              <a:rPr lang="en-US" sz="1400" dirty="0"/>
              <a:t>of goods or services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Section 5 sets out the relative grounds for refusal to register a trade mark. </a:t>
            </a:r>
            <a:r>
              <a:rPr lang="en-US" sz="1400" dirty="0" smtClean="0"/>
              <a:t>Basically, these </a:t>
            </a:r>
            <a:r>
              <a:rPr lang="en-US" sz="1400" dirty="0"/>
              <a:t>prevent registration of a mark which is the same or similar to the mark already </a:t>
            </a:r>
            <a:r>
              <a:rPr lang="en-US" sz="1400" dirty="0" smtClean="0"/>
              <a:t>used by </a:t>
            </a:r>
            <a:r>
              <a:rPr lang="en-US" sz="1400" dirty="0"/>
              <a:t>another trader.</a:t>
            </a:r>
            <a:endParaRPr lang="en-US" sz="1400" b="1" i="1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r>
              <a:rPr lang="en-US" sz="1400" b="1" i="1" dirty="0">
                <a:solidFill>
                  <a:srgbClr val="FF0000"/>
                </a:solidFill>
              </a:rPr>
              <a:t>6.9.3 Infringement of a registered trade </a:t>
            </a:r>
            <a:r>
              <a:rPr lang="en-US" sz="1400" b="1" i="1" dirty="0" smtClean="0">
                <a:solidFill>
                  <a:srgbClr val="FF0000"/>
                </a:solidFill>
              </a:rPr>
              <a:t>mark</a:t>
            </a:r>
          </a:p>
          <a:p>
            <a:r>
              <a:rPr lang="en-US" sz="1400" dirty="0"/>
              <a:t>Registration of a trade mark gives an exclusive right to use the mark and the right to </a:t>
            </a:r>
            <a:r>
              <a:rPr lang="en-US" sz="1400" dirty="0" smtClean="0"/>
              <a:t>sue others </a:t>
            </a:r>
            <a:r>
              <a:rPr lang="en-US" sz="1400" dirty="0"/>
              <a:t>if they make improper use of it</a:t>
            </a:r>
            <a:r>
              <a:rPr lang="en-US" sz="1400" dirty="0" smtClean="0"/>
              <a:t>.</a:t>
            </a:r>
            <a:endParaRPr lang="en-US" sz="1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578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3081"/>
            <a:ext cx="10515600" cy="5753882"/>
          </a:xfrm>
        </p:spPr>
        <p:txBody>
          <a:bodyPr>
            <a:normAutofit fontScale="62500" lnSpcReduction="20000"/>
          </a:bodyPr>
          <a:lstStyle/>
          <a:p>
            <a:pPr marL="457200" lvl="1" indent="0" algn="just">
              <a:buNone/>
            </a:pPr>
            <a:r>
              <a:rPr lang="en-US" b="1" i="1" dirty="0">
                <a:solidFill>
                  <a:srgbClr val="FF0000"/>
                </a:solidFill>
              </a:rPr>
              <a:t>6.9.4 Comparative </a:t>
            </a:r>
            <a:r>
              <a:rPr lang="en-US" b="1" i="1" dirty="0" smtClean="0">
                <a:solidFill>
                  <a:srgbClr val="FF0000"/>
                </a:solidFill>
              </a:rPr>
              <a:t>advertising</a:t>
            </a:r>
          </a:p>
          <a:p>
            <a:r>
              <a:rPr lang="en-US" dirty="0"/>
              <a:t>Comparative advertising was severely restricted by the previous Trade Marks Act </a:t>
            </a:r>
            <a:r>
              <a:rPr lang="en-US" dirty="0" smtClean="0"/>
              <a:t>of 1938</a:t>
            </a:r>
            <a:r>
              <a:rPr lang="en-US" dirty="0"/>
              <a:t>, which provided that it was an infringement to “import a reference” to a </a:t>
            </a:r>
            <a:r>
              <a:rPr lang="en-US" dirty="0" smtClean="0"/>
              <a:t>registered mark.</a:t>
            </a:r>
          </a:p>
          <a:p>
            <a:r>
              <a:rPr lang="en-US" dirty="0"/>
              <a:t>Greater liberty in comparative advertising is allowed. A trade mark owner will be able </a:t>
            </a:r>
            <a:r>
              <a:rPr lang="en-US" dirty="0" smtClean="0"/>
              <a:t>to restrain </a:t>
            </a:r>
            <a:r>
              <a:rPr lang="en-US" dirty="0"/>
              <a:t>use of a trade </a:t>
            </a:r>
            <a:r>
              <a:rPr lang="en-US" dirty="0" smtClean="0"/>
              <a:t>mark if any unfair practice is found.</a:t>
            </a:r>
            <a:endParaRPr lang="en-US" b="1" i="1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r>
              <a:rPr lang="en-US" b="1" i="1" dirty="0">
                <a:solidFill>
                  <a:srgbClr val="FF0000"/>
                </a:solidFill>
              </a:rPr>
              <a:t>6.9.5 Other non-infringing </a:t>
            </a:r>
            <a:r>
              <a:rPr lang="en-US" b="1" i="1" dirty="0" smtClean="0">
                <a:solidFill>
                  <a:srgbClr val="FF0000"/>
                </a:solidFill>
              </a:rPr>
              <a:t>acts</a:t>
            </a:r>
          </a:p>
          <a:p>
            <a:r>
              <a:rPr lang="en-US" dirty="0"/>
              <a:t>A trade mark is not infringed by the use by someone of his own name or address; or </a:t>
            </a:r>
            <a:r>
              <a:rPr lang="en-US" dirty="0" smtClean="0"/>
              <a:t>of indications </a:t>
            </a:r>
            <a:r>
              <a:rPr lang="en-US" dirty="0"/>
              <a:t>describing amongst other things, the kind, quality, quantity, intended </a:t>
            </a:r>
            <a:r>
              <a:rPr lang="en-US" dirty="0" smtClean="0"/>
              <a:t>purpose or </a:t>
            </a:r>
            <a:r>
              <a:rPr lang="en-US" dirty="0"/>
              <a:t>geographical origin of his or her goods or services; or from using a trade mark </a:t>
            </a:r>
            <a:r>
              <a:rPr lang="en-US" dirty="0" smtClean="0"/>
              <a:t>to describe </a:t>
            </a:r>
            <a:r>
              <a:rPr lang="en-US" dirty="0"/>
              <a:t>the intended purpose of accessories or spare parts, providing in each of </a:t>
            </a:r>
            <a:r>
              <a:rPr lang="en-US" dirty="0" smtClean="0"/>
              <a:t>these cases </a:t>
            </a:r>
            <a:r>
              <a:rPr lang="en-US" dirty="0"/>
              <a:t>the use is in accordance with honest practice and is not such as to take </a:t>
            </a:r>
            <a:r>
              <a:rPr lang="en-US" dirty="0" smtClean="0"/>
              <a:t>unfair advantage </a:t>
            </a:r>
            <a:r>
              <a:rPr lang="en-US" dirty="0"/>
              <a:t>of, or be detrimental to, the distinctive character or repute of the trade mark</a:t>
            </a:r>
            <a:endParaRPr lang="en-US" b="1" i="1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r>
              <a:rPr lang="en-US" b="1" i="1" dirty="0">
                <a:solidFill>
                  <a:srgbClr val="FF0000"/>
                </a:solidFill>
              </a:rPr>
              <a:t>6.9.6 Pirated goods and criminal </a:t>
            </a:r>
            <a:r>
              <a:rPr lang="en-US" b="1" i="1" dirty="0" smtClean="0">
                <a:solidFill>
                  <a:srgbClr val="FF0000"/>
                </a:solidFill>
              </a:rPr>
              <a:t>offences</a:t>
            </a:r>
          </a:p>
          <a:p>
            <a:r>
              <a:rPr lang="en-US" dirty="0"/>
              <a:t>Piracy is endemic in </a:t>
            </a:r>
            <a:r>
              <a:rPr lang="en-US" dirty="0" smtClean="0"/>
              <a:t>countries such </a:t>
            </a:r>
            <a:r>
              <a:rPr lang="en-US" dirty="0"/>
              <a:t>as Malaysia and Thailand. This harms software houses from other countries and </a:t>
            </a:r>
            <a:r>
              <a:rPr lang="en-US" dirty="0" smtClean="0"/>
              <a:t>thus other </a:t>
            </a:r>
            <a:r>
              <a:rPr lang="en-US" dirty="0"/>
              <a:t>economies, but it also harms the local economy for it inhibits the development </a:t>
            </a:r>
            <a:r>
              <a:rPr lang="en-US" dirty="0" smtClean="0"/>
              <a:t>in those </a:t>
            </a:r>
            <a:r>
              <a:rPr lang="en-US" dirty="0"/>
              <a:t>states of industries such as publishing, film making, the sound recording </a:t>
            </a:r>
            <a:r>
              <a:rPr lang="en-US" dirty="0" smtClean="0"/>
              <a:t>industry and </a:t>
            </a:r>
            <a:r>
              <a:rPr lang="en-US" dirty="0"/>
              <a:t>the writing of computer software</a:t>
            </a:r>
            <a:r>
              <a:rPr lang="en-US" dirty="0" smtClean="0"/>
              <a:t>.</a:t>
            </a:r>
          </a:p>
          <a:p>
            <a:r>
              <a:rPr lang="en-US" dirty="0"/>
              <a:t>F</a:t>
            </a:r>
            <a:r>
              <a:rPr lang="en-US" dirty="0" smtClean="0"/>
              <a:t>ollowing without the </a:t>
            </a:r>
            <a:r>
              <a:rPr lang="en-US" dirty="0"/>
              <a:t>consent of a trade mark owner:</a:t>
            </a:r>
          </a:p>
          <a:p>
            <a:pPr marL="0" indent="0">
              <a:buNone/>
            </a:pPr>
            <a:r>
              <a:rPr lang="en-US" dirty="0" smtClean="0"/>
              <a:t>1) </a:t>
            </a:r>
            <a:r>
              <a:rPr lang="en-US" dirty="0"/>
              <a:t>apply a unauthorized trade mark to goods;</a:t>
            </a:r>
          </a:p>
          <a:p>
            <a:pPr marL="0" indent="0">
              <a:buNone/>
            </a:pPr>
            <a:r>
              <a:rPr lang="en-US" dirty="0" smtClean="0"/>
              <a:t>2) </a:t>
            </a:r>
            <a:r>
              <a:rPr lang="en-US" dirty="0"/>
              <a:t>sell or let for hire, or offer or expose for sale or hire, goods or packaging which bear </a:t>
            </a:r>
            <a:r>
              <a:rPr lang="en-US" dirty="0" smtClean="0"/>
              <a:t>an unauthorized </a:t>
            </a:r>
            <a:r>
              <a:rPr lang="en-US" dirty="0"/>
              <a:t>trade mark;</a:t>
            </a:r>
          </a:p>
          <a:p>
            <a:pPr marL="0" indent="0">
              <a:buNone/>
            </a:pPr>
            <a:r>
              <a:rPr lang="en-US" dirty="0" smtClean="0"/>
              <a:t>3)have </a:t>
            </a:r>
            <a:r>
              <a:rPr lang="en-US" dirty="0"/>
              <a:t>in his possession, custody or control in the course of business, for sale or </a:t>
            </a:r>
            <a:r>
              <a:rPr lang="en-US" dirty="0" smtClean="0"/>
              <a:t>hire goods </a:t>
            </a:r>
            <a:r>
              <a:rPr lang="en-US" dirty="0"/>
              <a:t>(or packaging) which bear an unauthorized trade mark.</a:t>
            </a:r>
            <a:endParaRPr lang="en-US" b="1" i="1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84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1194"/>
            <a:ext cx="10515600" cy="5835769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US" b="1" dirty="0"/>
              <a:t> </a:t>
            </a:r>
            <a:r>
              <a:rPr lang="en-US" b="1" dirty="0" smtClean="0"/>
              <a:t>         Contents  </a:t>
            </a:r>
          </a:p>
          <a:p>
            <a:pPr marL="0" indent="0" algn="just">
              <a:buNone/>
            </a:pPr>
            <a:r>
              <a:rPr lang="en-US" b="1" dirty="0"/>
              <a:t> </a:t>
            </a:r>
            <a:r>
              <a:rPr lang="en-US" b="1" dirty="0" smtClean="0"/>
              <a:t>         </a:t>
            </a:r>
            <a:r>
              <a:rPr lang="en-US" b="1" dirty="0" smtClean="0">
                <a:solidFill>
                  <a:srgbClr val="00B050"/>
                </a:solidFill>
              </a:rPr>
              <a:t>6.1 </a:t>
            </a:r>
            <a:r>
              <a:rPr lang="en-US" b="1" dirty="0">
                <a:solidFill>
                  <a:srgbClr val="00B050"/>
                </a:solidFill>
              </a:rPr>
              <a:t>Confidential </a:t>
            </a:r>
            <a:r>
              <a:rPr lang="en-US" b="1" dirty="0" smtClean="0">
                <a:solidFill>
                  <a:srgbClr val="00B050"/>
                </a:solidFill>
              </a:rPr>
              <a:t>information</a:t>
            </a:r>
          </a:p>
          <a:p>
            <a:pPr lvl="1" algn="just"/>
            <a:r>
              <a:rPr lang="en-US" b="1" i="1" dirty="0">
                <a:solidFill>
                  <a:srgbClr val="FF0000"/>
                </a:solidFill>
              </a:rPr>
              <a:t>6.1.1 What is confidential information</a:t>
            </a:r>
            <a:r>
              <a:rPr lang="en-US" b="1" i="1" dirty="0" smtClean="0">
                <a:solidFill>
                  <a:srgbClr val="FF0000"/>
                </a:solidFill>
              </a:rPr>
              <a:t>?</a:t>
            </a:r>
          </a:p>
          <a:p>
            <a:pPr lvl="1" algn="just"/>
            <a:r>
              <a:rPr lang="en-US" b="1" i="1" dirty="0" smtClean="0">
                <a:solidFill>
                  <a:srgbClr val="FF0000"/>
                </a:solidFill>
              </a:rPr>
              <a:t>6.1.2 </a:t>
            </a:r>
            <a:r>
              <a:rPr lang="en-US" b="1" i="1" dirty="0">
                <a:solidFill>
                  <a:srgbClr val="FF0000"/>
                </a:solidFill>
              </a:rPr>
              <a:t>When will an obligation of confidence be imposed</a:t>
            </a:r>
            <a:r>
              <a:rPr lang="en-US" b="1" i="1" dirty="0" smtClean="0">
                <a:solidFill>
                  <a:srgbClr val="FF0000"/>
                </a:solidFill>
              </a:rPr>
              <a:t>?</a:t>
            </a:r>
          </a:p>
          <a:p>
            <a:pPr lvl="1" algn="just"/>
            <a:r>
              <a:rPr lang="en-US" b="1" i="1" dirty="0" smtClean="0">
                <a:solidFill>
                  <a:srgbClr val="FF0000"/>
                </a:solidFill>
              </a:rPr>
              <a:t>6.1.3 </a:t>
            </a:r>
            <a:r>
              <a:rPr lang="en-US" b="1" i="1" dirty="0">
                <a:solidFill>
                  <a:srgbClr val="FF0000"/>
                </a:solidFill>
              </a:rPr>
              <a:t>Sources of an obligation of </a:t>
            </a:r>
            <a:r>
              <a:rPr lang="en-US" b="1" i="1" dirty="0" smtClean="0">
                <a:solidFill>
                  <a:srgbClr val="FF0000"/>
                </a:solidFill>
              </a:rPr>
              <a:t>confidence</a:t>
            </a:r>
          </a:p>
          <a:p>
            <a:pPr lvl="1" algn="just"/>
            <a:r>
              <a:rPr lang="en-US" b="1" i="1" dirty="0">
                <a:solidFill>
                  <a:srgbClr val="FF0000"/>
                </a:solidFill>
              </a:rPr>
              <a:t>6.1.4 The position of third party recipients of confidential </a:t>
            </a:r>
            <a:r>
              <a:rPr lang="en-US" b="1" i="1" dirty="0" smtClean="0">
                <a:solidFill>
                  <a:srgbClr val="FF0000"/>
                </a:solidFill>
              </a:rPr>
              <a:t>information</a:t>
            </a:r>
          </a:p>
          <a:p>
            <a:pPr lvl="1" algn="just"/>
            <a:r>
              <a:rPr lang="en-US" b="1" i="1" dirty="0" smtClean="0">
                <a:solidFill>
                  <a:srgbClr val="FF0000"/>
                </a:solidFill>
              </a:rPr>
              <a:t>6.1.5 Public interest</a:t>
            </a:r>
          </a:p>
          <a:p>
            <a:pPr lvl="1" algn="just"/>
            <a:r>
              <a:rPr lang="en-US" b="1" i="1" dirty="0" smtClean="0">
                <a:solidFill>
                  <a:srgbClr val="FF0000"/>
                </a:solidFill>
              </a:rPr>
              <a:t>6.1.6 </a:t>
            </a:r>
            <a:r>
              <a:rPr lang="en-US" b="1" i="1" dirty="0">
                <a:solidFill>
                  <a:srgbClr val="FF0000"/>
                </a:solidFill>
              </a:rPr>
              <a:t>Confidential information and the criminal </a:t>
            </a:r>
            <a:r>
              <a:rPr lang="en-US" b="1" i="1" dirty="0" smtClean="0">
                <a:solidFill>
                  <a:srgbClr val="FF0000"/>
                </a:solidFill>
              </a:rPr>
              <a:t>law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r>
              <a:rPr lang="en-US" b="1" dirty="0" smtClean="0">
                <a:solidFill>
                  <a:srgbClr val="00B050"/>
                </a:solidFill>
              </a:rPr>
              <a:t>6.2 Copyright</a:t>
            </a:r>
          </a:p>
          <a:p>
            <a:pPr marL="457200" lvl="1" indent="0" algn="just">
              <a:buNone/>
            </a:pPr>
            <a:r>
              <a:rPr lang="en-US" b="1" i="1" dirty="0">
                <a:solidFill>
                  <a:srgbClr val="FF0000"/>
                </a:solidFill>
              </a:rPr>
              <a:t>6.2. 1 Copyright </a:t>
            </a:r>
            <a:r>
              <a:rPr lang="en-US" b="1" i="1" dirty="0" smtClean="0">
                <a:solidFill>
                  <a:srgbClr val="FF0000"/>
                </a:solidFill>
              </a:rPr>
              <a:t>works</a:t>
            </a:r>
          </a:p>
          <a:p>
            <a:pPr marL="457200" lvl="1" indent="0" algn="just">
              <a:buNone/>
            </a:pPr>
            <a:r>
              <a:rPr lang="en-US" b="1" i="1" dirty="0">
                <a:solidFill>
                  <a:srgbClr val="FF0000"/>
                </a:solidFill>
              </a:rPr>
              <a:t>6.2.2 Who owns copyright</a:t>
            </a:r>
            <a:r>
              <a:rPr lang="en-US" b="1" i="1" dirty="0" smtClean="0">
                <a:solidFill>
                  <a:srgbClr val="FF0000"/>
                </a:solidFill>
              </a:rPr>
              <a:t>?</a:t>
            </a:r>
          </a:p>
          <a:p>
            <a:pPr marL="457200" lvl="1" indent="0" algn="just">
              <a:buNone/>
            </a:pPr>
            <a:r>
              <a:rPr lang="en-US" b="1" i="1" dirty="0">
                <a:solidFill>
                  <a:srgbClr val="FF0000"/>
                </a:solidFill>
              </a:rPr>
              <a:t>6.2.3 Duration of </a:t>
            </a:r>
            <a:r>
              <a:rPr lang="en-US" b="1" i="1" dirty="0" smtClean="0">
                <a:solidFill>
                  <a:srgbClr val="FF0000"/>
                </a:solidFill>
              </a:rPr>
              <a:t>copyright</a:t>
            </a:r>
          </a:p>
          <a:p>
            <a:pPr marL="457200" lvl="1" indent="0" algn="just">
              <a:buNone/>
            </a:pPr>
            <a:r>
              <a:rPr lang="en-US" b="1" dirty="0">
                <a:solidFill>
                  <a:srgbClr val="00B050"/>
                </a:solidFill>
              </a:rPr>
              <a:t>6.3 Infringement of </a:t>
            </a:r>
            <a:r>
              <a:rPr lang="en-US" b="1" dirty="0" smtClean="0">
                <a:solidFill>
                  <a:srgbClr val="00B050"/>
                </a:solidFill>
              </a:rPr>
              <a:t>copyright</a:t>
            </a:r>
          </a:p>
          <a:p>
            <a:pPr marL="457200" lvl="1" indent="0" algn="just">
              <a:buNone/>
            </a:pPr>
            <a:r>
              <a:rPr lang="en-US" b="1" i="1" dirty="0">
                <a:solidFill>
                  <a:srgbClr val="FF0000"/>
                </a:solidFill>
              </a:rPr>
              <a:t>6.3.1 Primary </a:t>
            </a:r>
            <a:r>
              <a:rPr lang="en-US" b="1" i="1" dirty="0" smtClean="0">
                <a:solidFill>
                  <a:srgbClr val="FF0000"/>
                </a:solidFill>
              </a:rPr>
              <a:t>infringement</a:t>
            </a:r>
          </a:p>
          <a:p>
            <a:pPr marL="457200" lvl="1" indent="0" algn="just">
              <a:buNone/>
            </a:pPr>
            <a:r>
              <a:rPr lang="en-US" b="1" i="1" dirty="0">
                <a:solidFill>
                  <a:srgbClr val="FF0000"/>
                </a:solidFill>
              </a:rPr>
              <a:t>6.3.2 </a:t>
            </a:r>
            <a:r>
              <a:rPr lang="en-US" b="1" i="1" dirty="0" smtClean="0">
                <a:solidFill>
                  <a:srgbClr val="FF0000"/>
                </a:solidFill>
              </a:rPr>
              <a:t>Copying</a:t>
            </a:r>
          </a:p>
          <a:p>
            <a:pPr marL="457200" lvl="1" indent="0" algn="just">
              <a:buNone/>
            </a:pPr>
            <a:r>
              <a:rPr lang="en-US" b="1" i="1" dirty="0">
                <a:solidFill>
                  <a:srgbClr val="FF0000"/>
                </a:solidFill>
              </a:rPr>
              <a:t>6.3.3 Idea v </a:t>
            </a:r>
            <a:r>
              <a:rPr lang="en-US" b="1" i="1" dirty="0" smtClean="0">
                <a:solidFill>
                  <a:srgbClr val="FF0000"/>
                </a:solidFill>
              </a:rPr>
              <a:t>expression</a:t>
            </a:r>
          </a:p>
          <a:p>
            <a:pPr marL="457200" lvl="1" indent="0" algn="just">
              <a:buNone/>
            </a:pPr>
            <a:r>
              <a:rPr lang="en-US" b="1" i="1" dirty="0">
                <a:solidFill>
                  <a:srgbClr val="FF0000"/>
                </a:solidFill>
              </a:rPr>
              <a:t>6.3.4 Home </a:t>
            </a:r>
            <a:r>
              <a:rPr lang="en-US" b="1" i="1" dirty="0" smtClean="0">
                <a:solidFill>
                  <a:srgbClr val="FF0000"/>
                </a:solidFill>
              </a:rPr>
              <a:t>taping</a:t>
            </a:r>
          </a:p>
          <a:p>
            <a:pPr marL="457200" lvl="1" indent="0" algn="just">
              <a:buNone/>
            </a:pPr>
            <a:r>
              <a:rPr lang="en-US" b="1" i="1" dirty="0">
                <a:solidFill>
                  <a:srgbClr val="FF0000"/>
                </a:solidFill>
              </a:rPr>
              <a:t>6.3.5 </a:t>
            </a:r>
            <a:r>
              <a:rPr lang="en-US" b="1" i="1" dirty="0" smtClean="0">
                <a:solidFill>
                  <a:srgbClr val="FF0000"/>
                </a:solidFill>
              </a:rPr>
              <a:t>Adaptation</a:t>
            </a:r>
          </a:p>
          <a:p>
            <a:pPr marL="457200" lvl="1" indent="0" algn="just">
              <a:buNone/>
            </a:pPr>
            <a:r>
              <a:rPr lang="en-US" b="1" i="1" dirty="0">
                <a:solidFill>
                  <a:srgbClr val="FF0000"/>
                </a:solidFill>
              </a:rPr>
              <a:t>6.3.6 Rental </a:t>
            </a:r>
            <a:r>
              <a:rPr lang="en-US" b="1" i="1" dirty="0" smtClean="0">
                <a:solidFill>
                  <a:srgbClr val="FF0000"/>
                </a:solidFill>
              </a:rPr>
              <a:t>right</a:t>
            </a:r>
          </a:p>
          <a:p>
            <a:pPr marL="457200" lvl="1" indent="0" algn="just">
              <a:buNone/>
            </a:pPr>
            <a:r>
              <a:rPr lang="en-US" b="1" i="1" dirty="0">
                <a:solidFill>
                  <a:srgbClr val="FF0000"/>
                </a:solidFill>
              </a:rPr>
              <a:t>6.3.7 Secondary </a:t>
            </a:r>
            <a:r>
              <a:rPr lang="en-US" b="1" i="1" dirty="0" smtClean="0">
                <a:solidFill>
                  <a:srgbClr val="FF0000"/>
                </a:solidFill>
              </a:rPr>
              <a:t>infringement</a:t>
            </a:r>
          </a:p>
          <a:p>
            <a:pPr marL="457200" lvl="1" indent="0" algn="just">
              <a:buNone/>
            </a:pPr>
            <a:r>
              <a:rPr lang="en-US" b="1" i="1" dirty="0">
                <a:solidFill>
                  <a:srgbClr val="FF0000"/>
                </a:solidFill>
              </a:rPr>
              <a:t>6.3.8 Copy </a:t>
            </a:r>
            <a:r>
              <a:rPr lang="en-US" b="1" i="1" dirty="0" smtClean="0">
                <a:solidFill>
                  <a:srgbClr val="FF0000"/>
                </a:solidFill>
              </a:rPr>
              <a:t>protection</a:t>
            </a:r>
          </a:p>
          <a:p>
            <a:pPr marL="457200" lvl="1" indent="0" algn="just">
              <a:buNone/>
            </a:pPr>
            <a:r>
              <a:rPr lang="en-US" b="1" dirty="0">
                <a:solidFill>
                  <a:srgbClr val="00B050"/>
                </a:solidFill>
              </a:rPr>
              <a:t>6.4 Acts permitted in relation to copyright </a:t>
            </a:r>
            <a:r>
              <a:rPr lang="en-US" b="1" dirty="0" smtClean="0">
                <a:solidFill>
                  <a:srgbClr val="00B050"/>
                </a:solidFill>
              </a:rPr>
              <a:t>works</a:t>
            </a:r>
          </a:p>
          <a:p>
            <a:pPr marL="457200" lvl="1" indent="0" algn="just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6.4.1 Fair dealing</a:t>
            </a:r>
          </a:p>
          <a:p>
            <a:pPr marL="457200" lvl="1" indent="0" algn="just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6.4.2 Making back-up copies of computer programs</a:t>
            </a:r>
          </a:p>
          <a:p>
            <a:pPr marL="457200" lvl="1" indent="0" algn="just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6.4.3 Transfers of works in electronic form</a:t>
            </a:r>
          </a:p>
          <a:p>
            <a:pPr marL="457200" lvl="1" indent="0" algn="just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6.4.4 </a:t>
            </a:r>
            <a:r>
              <a:rPr lang="en-US" b="1" i="1" dirty="0" err="1" smtClean="0">
                <a:solidFill>
                  <a:srgbClr val="FF0000"/>
                </a:solidFill>
              </a:rPr>
              <a:t>Decompilation</a:t>
            </a:r>
            <a:r>
              <a:rPr lang="en-US" b="1" i="1" dirty="0" smtClean="0">
                <a:solidFill>
                  <a:srgbClr val="FF0000"/>
                </a:solidFill>
              </a:rPr>
              <a:t> for the purpose of interoperability</a:t>
            </a:r>
          </a:p>
          <a:p>
            <a:pPr marL="457200" lvl="1" indent="0" algn="just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6.4.5 Error correction</a:t>
            </a:r>
          </a:p>
          <a:p>
            <a:pPr marL="457200" lvl="1" indent="0" algn="just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6.4.6 Databases</a:t>
            </a:r>
          </a:p>
          <a:p>
            <a:pPr marL="457200" lvl="1" indent="0" algn="just">
              <a:buNone/>
            </a:pPr>
            <a:endParaRPr lang="en-US" b="1" i="1" dirty="0" smtClean="0"/>
          </a:p>
          <a:p>
            <a:pPr marL="457200" lvl="1" indent="0" algn="just">
              <a:buNone/>
            </a:pPr>
            <a:endParaRPr lang="en-US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261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0376"/>
            <a:ext cx="10515600" cy="6168788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en-US" sz="2000" b="1" dirty="0">
                <a:solidFill>
                  <a:srgbClr val="00B050"/>
                </a:solidFill>
              </a:rPr>
              <a:t>6.10 The tort of passing </a:t>
            </a:r>
            <a:r>
              <a:rPr lang="en-US" sz="2000" b="1" dirty="0" smtClean="0">
                <a:solidFill>
                  <a:srgbClr val="00B050"/>
                </a:solidFill>
              </a:rPr>
              <a:t>off</a:t>
            </a:r>
          </a:p>
          <a:p>
            <a:r>
              <a:rPr lang="en-US" sz="2000" dirty="0"/>
              <a:t>The second method of protecting trade marks and trade names is under the common </a:t>
            </a:r>
            <a:r>
              <a:rPr lang="en-US" sz="2000" dirty="0" smtClean="0"/>
              <a:t>law tort </a:t>
            </a:r>
            <a:r>
              <a:rPr lang="en-US" sz="2000" dirty="0"/>
              <a:t>of passing off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Passing off is an action used by one trader against another </a:t>
            </a:r>
            <a:r>
              <a:rPr lang="en-US" sz="2000" dirty="0" smtClean="0"/>
              <a:t>who imitates </a:t>
            </a:r>
            <a:r>
              <a:rPr lang="en-US" sz="2000" dirty="0"/>
              <a:t>the former’s trade mark, trade name, product get-up or trading style in a </a:t>
            </a:r>
            <a:r>
              <a:rPr lang="en-US" sz="2000" dirty="0" smtClean="0"/>
              <a:t>way which </a:t>
            </a:r>
            <a:r>
              <a:rPr lang="en-US" sz="2000" dirty="0"/>
              <a:t>causes actual or potential loss, and which causes confusion amongst </a:t>
            </a:r>
            <a:r>
              <a:rPr lang="en-US" sz="2000" dirty="0" smtClean="0"/>
              <a:t>the consuming </a:t>
            </a:r>
            <a:r>
              <a:rPr lang="en-US" sz="2000" dirty="0"/>
              <a:t>public as to the source of goods or services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Lord </a:t>
            </a:r>
            <a:r>
              <a:rPr lang="en-US" sz="2000" dirty="0" err="1"/>
              <a:t>Diplock</a:t>
            </a:r>
            <a:r>
              <a:rPr lang="en-US" sz="2000" dirty="0"/>
              <a:t> said there were five common elements in </a:t>
            </a:r>
            <a:r>
              <a:rPr lang="en-US" sz="2000" dirty="0" smtClean="0"/>
              <a:t>an action </a:t>
            </a:r>
            <a:r>
              <a:rPr lang="en-US" sz="2000" dirty="0"/>
              <a:t>for passing off</a:t>
            </a:r>
            <a:r>
              <a:rPr lang="en-US" sz="2000" dirty="0" smtClean="0"/>
              <a:t>: • </a:t>
            </a:r>
            <a:r>
              <a:rPr lang="en-US" sz="2000" dirty="0"/>
              <a:t>a </a:t>
            </a:r>
            <a:r>
              <a:rPr lang="en-US" sz="2000" dirty="0" smtClean="0"/>
              <a:t>misrepresentation• </a:t>
            </a:r>
            <a:r>
              <a:rPr lang="en-US" sz="2000" dirty="0"/>
              <a:t>made by a trader in the course of </a:t>
            </a:r>
            <a:r>
              <a:rPr lang="en-US" sz="2000" dirty="0" smtClean="0"/>
              <a:t>trade • </a:t>
            </a:r>
            <a:r>
              <a:rPr lang="en-US" sz="2000" dirty="0"/>
              <a:t>to prospective customers or ultimate </a:t>
            </a:r>
            <a:r>
              <a:rPr lang="en-US" sz="2000" dirty="0" smtClean="0"/>
              <a:t>consumers• </a:t>
            </a:r>
            <a:r>
              <a:rPr lang="en-US" sz="2000" dirty="0"/>
              <a:t>which is calculated to injure the goodwill or business of another, </a:t>
            </a:r>
            <a:r>
              <a:rPr lang="en-US" sz="2000" dirty="0" smtClean="0"/>
              <a:t>• </a:t>
            </a:r>
            <a:r>
              <a:rPr lang="en-US" sz="2000" dirty="0"/>
              <a:t>which causes actual damage to that other.</a:t>
            </a:r>
            <a:endParaRPr lang="en-US" sz="2000" b="1" dirty="0">
              <a:solidFill>
                <a:srgbClr val="00B050"/>
              </a:solidFill>
            </a:endParaRPr>
          </a:p>
          <a:p>
            <a:pPr marL="457200" lvl="1" indent="0" algn="just">
              <a:buNone/>
            </a:pPr>
            <a:r>
              <a:rPr lang="en-US" sz="2000" b="1" dirty="0">
                <a:solidFill>
                  <a:srgbClr val="00B050"/>
                </a:solidFill>
              </a:rPr>
              <a:t>6.11 Domain </a:t>
            </a:r>
            <a:r>
              <a:rPr lang="en-US" sz="2000" b="1" dirty="0" smtClean="0">
                <a:solidFill>
                  <a:srgbClr val="00B050"/>
                </a:solidFill>
              </a:rPr>
              <a:t>names</a:t>
            </a:r>
          </a:p>
          <a:p>
            <a:r>
              <a:rPr lang="en-US" sz="2000" dirty="0"/>
              <a:t>domain name is the same as the name under </a:t>
            </a:r>
            <a:r>
              <a:rPr lang="en-US" sz="2000" dirty="0" smtClean="0"/>
              <a:t>which it </a:t>
            </a:r>
            <a:r>
              <a:rPr lang="en-US" sz="2000" dirty="0"/>
              <a:t>trades, or is the same as its trade mark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These conflicts stretch the capacity of the judicial system to prevent unfair </a:t>
            </a:r>
            <a:r>
              <a:rPr lang="en-US" sz="2000" dirty="0" smtClean="0"/>
              <a:t>competition because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 smtClean="0"/>
              <a:t>• </a:t>
            </a:r>
            <a:r>
              <a:rPr lang="en-US" sz="2000" dirty="0"/>
              <a:t>trade mark laws are generally territorial, covering one country or, as in the case of </a:t>
            </a:r>
            <a:r>
              <a:rPr lang="en-US" sz="2000" dirty="0" smtClean="0"/>
              <a:t>the European </a:t>
            </a:r>
            <a:r>
              <a:rPr lang="en-US" sz="2000" dirty="0"/>
              <a:t>trade mark, a group of countries, whereas domain names operate in </a:t>
            </a:r>
            <a:r>
              <a:rPr lang="en-US" sz="2000" dirty="0" smtClean="0"/>
              <a:t>the global </a:t>
            </a:r>
            <a:r>
              <a:rPr lang="en-US" sz="2000" dirty="0"/>
              <a:t>market;</a:t>
            </a:r>
          </a:p>
          <a:p>
            <a:pPr marL="0" indent="0">
              <a:buNone/>
            </a:pPr>
            <a:r>
              <a:rPr lang="en-US" sz="2000" dirty="0"/>
              <a:t>• litigation can be slow and </a:t>
            </a:r>
            <a:r>
              <a:rPr lang="en-US" sz="2000" dirty="0" smtClean="0"/>
              <a:t>expensive;</a:t>
            </a:r>
          </a:p>
          <a:p>
            <a:pPr marL="0" indent="0">
              <a:buNone/>
            </a:pPr>
            <a:r>
              <a:rPr lang="en-US" sz="2000" dirty="0" smtClean="0"/>
              <a:t>• there are problems in enforcing judgments in cases with an international dimension and </a:t>
            </a:r>
            <a:r>
              <a:rPr lang="en-US" sz="2000" dirty="0"/>
              <a:t>where the infringers operate in a virtual world</a:t>
            </a:r>
            <a:r>
              <a:rPr lang="en-US" sz="2000" dirty="0" smtClean="0"/>
              <a:t>.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159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364"/>
            <a:ext cx="10515600" cy="6359857"/>
          </a:xfrm>
        </p:spPr>
        <p:txBody>
          <a:bodyPr>
            <a:no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sz="1200" b="1" dirty="0">
                <a:solidFill>
                  <a:srgbClr val="00B050"/>
                </a:solidFill>
              </a:rPr>
              <a:t>6.12 </a:t>
            </a:r>
            <a:r>
              <a:rPr lang="en-US" sz="1200" b="1" dirty="0" smtClean="0">
                <a:solidFill>
                  <a:srgbClr val="00B050"/>
                </a:solidFill>
              </a:rPr>
              <a:t>Patents</a:t>
            </a:r>
          </a:p>
          <a:p>
            <a:r>
              <a:rPr lang="en-US" sz="1200" dirty="0"/>
              <a:t>A patent gives to an inventor a monopoly in an invention. This means that the </a:t>
            </a:r>
            <a:r>
              <a:rPr lang="en-US" sz="1200" dirty="0" smtClean="0"/>
              <a:t>inventor is </a:t>
            </a:r>
            <a:r>
              <a:rPr lang="en-US" sz="1200" dirty="0"/>
              <a:t>given the exclusive right to use or exploit the invention for a defined period.</a:t>
            </a:r>
            <a:endParaRPr lang="en-US" sz="1200" b="1" dirty="0">
              <a:solidFill>
                <a:srgbClr val="00B050"/>
              </a:solidFill>
            </a:endParaRPr>
          </a:p>
          <a:p>
            <a:pPr marL="457200" lvl="1" indent="0" algn="just">
              <a:buNone/>
            </a:pPr>
            <a:r>
              <a:rPr lang="en-US" sz="1200" b="1" i="1" dirty="0">
                <a:solidFill>
                  <a:srgbClr val="FF0000"/>
                </a:solidFill>
              </a:rPr>
              <a:t>6.12.1 What can be </a:t>
            </a:r>
            <a:r>
              <a:rPr lang="en-US" sz="1200" b="1" i="1" dirty="0" smtClean="0">
                <a:solidFill>
                  <a:srgbClr val="FF0000"/>
                </a:solidFill>
              </a:rPr>
              <a:t>patented</a:t>
            </a:r>
          </a:p>
          <a:p>
            <a:r>
              <a:rPr lang="en-US" sz="1200" dirty="0"/>
              <a:t>Section 1 of the Patents Act 1977 provides that a patent may only </a:t>
            </a:r>
            <a:r>
              <a:rPr lang="en-US" sz="1200" dirty="0" smtClean="0"/>
              <a:t>be granted </a:t>
            </a:r>
            <a:r>
              <a:rPr lang="en-US" sz="1200" dirty="0"/>
              <a:t>if:</a:t>
            </a:r>
          </a:p>
          <a:p>
            <a:pPr marL="0" indent="0">
              <a:buNone/>
            </a:pPr>
            <a:r>
              <a:rPr lang="en-US" sz="1200" dirty="0" smtClean="0"/>
              <a:t>1)the </a:t>
            </a:r>
            <a:r>
              <a:rPr lang="en-US" sz="1200" dirty="0"/>
              <a:t>invention is new;</a:t>
            </a:r>
          </a:p>
          <a:p>
            <a:pPr marL="0" indent="0">
              <a:buNone/>
            </a:pPr>
            <a:r>
              <a:rPr lang="en-US" sz="1200" dirty="0" smtClean="0"/>
              <a:t>2)it </a:t>
            </a:r>
            <a:r>
              <a:rPr lang="en-US" sz="1200" dirty="0"/>
              <a:t>involves an inventive step;</a:t>
            </a:r>
          </a:p>
          <a:p>
            <a:pPr marL="0" indent="0">
              <a:buNone/>
            </a:pPr>
            <a:r>
              <a:rPr lang="en-US" sz="1200" dirty="0" smtClean="0"/>
              <a:t>3)it </a:t>
            </a:r>
            <a:r>
              <a:rPr lang="en-US" sz="1200" dirty="0"/>
              <a:t>is capable of industrial application;</a:t>
            </a:r>
          </a:p>
          <a:p>
            <a:pPr marL="0" indent="0">
              <a:buNone/>
            </a:pPr>
            <a:r>
              <a:rPr lang="en-US" sz="1200" dirty="0" smtClean="0"/>
              <a:t>4)the </a:t>
            </a:r>
            <a:r>
              <a:rPr lang="en-US" sz="1200" dirty="0"/>
              <a:t>subject matter of the invention does not fall within an excluded class.</a:t>
            </a:r>
            <a:endParaRPr lang="en-US" sz="1200" b="1" i="1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r>
              <a:rPr lang="en-US" sz="1200" b="1" i="1" dirty="0">
                <a:solidFill>
                  <a:srgbClr val="FF0000"/>
                </a:solidFill>
              </a:rPr>
              <a:t>6.12.2 The invention must be </a:t>
            </a:r>
            <a:r>
              <a:rPr lang="en-US" sz="1200" b="1" i="1" dirty="0" smtClean="0">
                <a:solidFill>
                  <a:srgbClr val="FF0000"/>
                </a:solidFill>
              </a:rPr>
              <a:t>new</a:t>
            </a:r>
          </a:p>
          <a:p>
            <a:r>
              <a:rPr lang="en-US" sz="1200" dirty="0"/>
              <a:t>This means that the invention must not have been disclosed or used publicly before </a:t>
            </a:r>
            <a:r>
              <a:rPr lang="en-US" sz="1200" dirty="0" smtClean="0"/>
              <a:t>the date </a:t>
            </a:r>
            <a:r>
              <a:rPr lang="en-US" sz="1200" dirty="0"/>
              <a:t>of filing the patent application.</a:t>
            </a:r>
            <a:endParaRPr lang="en-US" sz="1200" b="1" i="1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r>
              <a:rPr lang="en-US" sz="1200" b="1" i="1" dirty="0">
                <a:solidFill>
                  <a:srgbClr val="FF0000"/>
                </a:solidFill>
              </a:rPr>
              <a:t>6.12.3 The invention must involve an inventive </a:t>
            </a:r>
            <a:r>
              <a:rPr lang="en-US" sz="1200" b="1" i="1" dirty="0" smtClean="0">
                <a:solidFill>
                  <a:srgbClr val="FF0000"/>
                </a:solidFill>
              </a:rPr>
              <a:t>step</a:t>
            </a:r>
          </a:p>
          <a:p>
            <a:r>
              <a:rPr lang="en-US" sz="1200" dirty="0"/>
              <a:t>An inventive step is rather more difficult to describe. It means that the advance </a:t>
            </a:r>
            <a:r>
              <a:rPr lang="en-US" sz="1200" dirty="0" smtClean="0"/>
              <a:t>claimed in </a:t>
            </a:r>
            <a:r>
              <a:rPr lang="en-US" sz="1200" dirty="0"/>
              <a:t>the patent specification must not be </a:t>
            </a:r>
            <a:r>
              <a:rPr lang="en-US" sz="1200" dirty="0" smtClean="0"/>
              <a:t>obvious (not straightforward step).</a:t>
            </a:r>
            <a:endParaRPr lang="en-US" sz="1200" b="1" i="1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r>
              <a:rPr lang="en-US" sz="1200" b="1" i="1" dirty="0">
                <a:solidFill>
                  <a:srgbClr val="FF0000"/>
                </a:solidFill>
              </a:rPr>
              <a:t>6.12.4 The invention must be capable of industrial </a:t>
            </a:r>
            <a:r>
              <a:rPr lang="en-US" sz="1200" b="1" i="1" dirty="0" smtClean="0">
                <a:solidFill>
                  <a:srgbClr val="FF0000"/>
                </a:solidFill>
              </a:rPr>
              <a:t>application</a:t>
            </a:r>
          </a:p>
          <a:p>
            <a:pPr lvl="1" algn="just"/>
            <a:r>
              <a:rPr lang="en-US" sz="1200" dirty="0"/>
              <a:t>This simply means that the invention must have a practical application.</a:t>
            </a:r>
            <a:endParaRPr lang="en-US" sz="1200" b="1" i="1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r>
              <a:rPr lang="en-US" sz="1200" b="1" i="1" dirty="0">
                <a:solidFill>
                  <a:srgbClr val="FF0000"/>
                </a:solidFill>
              </a:rPr>
              <a:t>6.12.5 What is not patentable</a:t>
            </a:r>
            <a:r>
              <a:rPr lang="en-US" sz="1200" b="1" i="1" dirty="0" smtClean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r>
              <a:rPr lang="en-US" sz="1200" dirty="0"/>
              <a:t>The most important for </a:t>
            </a:r>
            <a:r>
              <a:rPr lang="en-US" sz="1200" dirty="0" smtClean="0"/>
              <a:t>present purposes </a:t>
            </a:r>
            <a:r>
              <a:rPr lang="en-US" sz="1200" dirty="0"/>
              <a:t>are:</a:t>
            </a:r>
          </a:p>
          <a:p>
            <a:pPr marL="0" indent="0">
              <a:buNone/>
            </a:pPr>
            <a:r>
              <a:rPr lang="en-US" sz="1200" dirty="0"/>
              <a:t>• a scientific theory, e.g. a law of physics, cannot be patented, but if a machine </a:t>
            </a:r>
            <a:r>
              <a:rPr lang="en-US" sz="1200" dirty="0" smtClean="0"/>
              <a:t>is invented </a:t>
            </a:r>
            <a:r>
              <a:rPr lang="en-US" sz="1200" dirty="0"/>
              <a:t>which is a practical application of the law, this may be patentable;</a:t>
            </a:r>
          </a:p>
          <a:p>
            <a:pPr marL="0" indent="0">
              <a:buNone/>
            </a:pPr>
            <a:r>
              <a:rPr lang="en-US" sz="1200" dirty="0"/>
              <a:t>• a mathematical method, e.g. a method of calculating a square root: this may be a </a:t>
            </a:r>
            <a:r>
              <a:rPr lang="en-US" sz="1200" dirty="0" smtClean="0"/>
              <a:t>very useful </a:t>
            </a:r>
            <a:r>
              <a:rPr lang="en-US" sz="1200" dirty="0"/>
              <a:t>idea, but again, unless it is embodied into, for example, a new machine, it is </a:t>
            </a:r>
            <a:r>
              <a:rPr lang="en-US" sz="1200" dirty="0" smtClean="0"/>
              <a:t>not patentable</a:t>
            </a:r>
            <a:r>
              <a:rPr lang="en-US" sz="1200" dirty="0"/>
              <a:t>, in much the same way as a scientific theory is not protected;</a:t>
            </a:r>
          </a:p>
          <a:p>
            <a:pPr marL="0" indent="0">
              <a:buNone/>
            </a:pPr>
            <a:r>
              <a:rPr lang="en-US" sz="1200" dirty="0"/>
              <a:t>• a literary, dramatic, musical or artistic work or any other aesthetic creation: these </a:t>
            </a:r>
            <a:r>
              <a:rPr lang="en-US" sz="1200" dirty="0" smtClean="0"/>
              <a:t>are protected </a:t>
            </a:r>
            <a:r>
              <a:rPr lang="en-US" sz="1200" dirty="0"/>
              <a:t>by copyright if reduced to a material form, e.g. written down or put onto </a:t>
            </a:r>
            <a:r>
              <a:rPr lang="en-US" sz="1200" dirty="0" smtClean="0"/>
              <a:t>film.</a:t>
            </a:r>
          </a:p>
          <a:p>
            <a:pPr marL="0" indent="0">
              <a:buNone/>
            </a:pPr>
            <a:r>
              <a:rPr lang="en-US" sz="1200" dirty="0"/>
              <a:t>• the presentation of information: again this is covered by the law of copyright; and </a:t>
            </a:r>
            <a:r>
              <a:rPr lang="en-US" sz="1200" dirty="0" smtClean="0"/>
              <a:t>most importantly</a:t>
            </a:r>
            <a:r>
              <a:rPr lang="en-US" sz="1200" dirty="0"/>
              <a:t>,</a:t>
            </a:r>
          </a:p>
          <a:p>
            <a:pPr marL="0" indent="0">
              <a:buNone/>
            </a:pPr>
            <a:r>
              <a:rPr lang="en-US" sz="1200" dirty="0"/>
              <a:t>• a scheme, rule or method for performing a mental act, playing a game or </a:t>
            </a:r>
            <a:r>
              <a:rPr lang="en-US" sz="1200" dirty="0" smtClean="0"/>
              <a:t>doing business</a:t>
            </a:r>
            <a:r>
              <a:rPr lang="en-US" sz="1200" dirty="0"/>
              <a:t>, or a </a:t>
            </a:r>
            <a:r>
              <a:rPr lang="en-US" sz="1200" i="1" dirty="0"/>
              <a:t>program for a computer</a:t>
            </a:r>
            <a:r>
              <a:rPr lang="en-US" sz="1200" dirty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86136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422"/>
            <a:ext cx="10515600" cy="6680578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en-US" sz="1400" b="1" i="1" dirty="0">
                <a:solidFill>
                  <a:srgbClr val="FF0000"/>
                </a:solidFill>
              </a:rPr>
              <a:t>6.12.6 Who may apply for a patent</a:t>
            </a:r>
            <a:r>
              <a:rPr lang="en-US" sz="1400" b="1" i="1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sz="1400" dirty="0"/>
              <a:t>In English law, anyone can apply for a patent, but it will only be granted to the </a:t>
            </a:r>
            <a:r>
              <a:rPr lang="en-US" sz="1400" dirty="0" smtClean="0"/>
              <a:t>inventor, or </a:t>
            </a:r>
            <a:r>
              <a:rPr lang="en-US" sz="1400" dirty="0"/>
              <a:t>subsequent assignees, i.e. the persons to whom the inventor has transferred </a:t>
            </a:r>
            <a:r>
              <a:rPr lang="en-US" sz="1400" dirty="0" smtClean="0"/>
              <a:t>patent rights</a:t>
            </a:r>
            <a:r>
              <a:rPr lang="en-US" sz="1400" dirty="0"/>
              <a:t>. This may have happened </a:t>
            </a:r>
            <a:r>
              <a:rPr lang="en-US" sz="1400" dirty="0" smtClean="0"/>
              <a:t>if.</a:t>
            </a:r>
            <a:endParaRPr lang="en-US" sz="1400" b="1" i="1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r>
              <a:rPr lang="en-US" sz="1400" b="1" i="1" dirty="0">
                <a:solidFill>
                  <a:srgbClr val="FF0000"/>
                </a:solidFill>
              </a:rPr>
              <a:t>6.12.7 Employee </a:t>
            </a:r>
            <a:r>
              <a:rPr lang="en-US" sz="1400" b="1" i="1" dirty="0" smtClean="0">
                <a:solidFill>
                  <a:srgbClr val="FF0000"/>
                </a:solidFill>
              </a:rPr>
              <a:t>inventors</a:t>
            </a:r>
          </a:p>
          <a:p>
            <a:pPr marL="0" indent="0">
              <a:buNone/>
            </a:pPr>
            <a:r>
              <a:rPr lang="en-US" sz="1400" dirty="0"/>
              <a:t>Under the Act, an invention </a:t>
            </a:r>
            <a:r>
              <a:rPr lang="en-US" sz="1400" dirty="0" smtClean="0"/>
              <a:t>will belong </a:t>
            </a:r>
            <a:r>
              <a:rPr lang="en-US" sz="1400" dirty="0"/>
              <a:t>to the employer only if:</a:t>
            </a:r>
          </a:p>
          <a:p>
            <a:pPr marL="0" indent="0">
              <a:buNone/>
            </a:pPr>
            <a:r>
              <a:rPr lang="en-US" sz="1400" dirty="0"/>
              <a:t>• the invention was made in the course of the normal duties of the employee, or in </a:t>
            </a:r>
            <a:r>
              <a:rPr lang="en-US" sz="1400" dirty="0" smtClean="0"/>
              <a:t>the course </a:t>
            </a:r>
            <a:r>
              <a:rPr lang="en-US" sz="1400" dirty="0"/>
              <a:t>of duties falling outside normal duties, but specifically assigned to </a:t>
            </a:r>
            <a:r>
              <a:rPr lang="en-US" sz="1400" dirty="0" smtClean="0"/>
              <a:t>the employee</a:t>
            </a:r>
            <a:r>
              <a:rPr lang="en-US" sz="1400" dirty="0"/>
              <a:t>, and the circumstances in either case were such that an invention </a:t>
            </a:r>
            <a:r>
              <a:rPr lang="en-US" sz="1400" dirty="0" smtClean="0"/>
              <a:t>might reasonably </a:t>
            </a:r>
            <a:r>
              <a:rPr lang="en-US" sz="1400" dirty="0"/>
              <a:t>be expected to result from the carrying out of the duties; or</a:t>
            </a:r>
          </a:p>
          <a:p>
            <a:pPr marL="0" indent="0">
              <a:buNone/>
            </a:pPr>
            <a:r>
              <a:rPr lang="en-US" sz="1400" dirty="0"/>
              <a:t>• the invention was made in the course of the duties of the employee and at the time </a:t>
            </a:r>
            <a:r>
              <a:rPr lang="en-US" sz="1400" dirty="0" smtClean="0"/>
              <a:t>of making </a:t>
            </a:r>
            <a:r>
              <a:rPr lang="en-US" sz="1400" dirty="0"/>
              <a:t>the invention, the employee had a special obligation to further the interests </a:t>
            </a:r>
            <a:r>
              <a:rPr lang="en-US" sz="1400" dirty="0" smtClean="0"/>
              <a:t>of the </a:t>
            </a:r>
            <a:r>
              <a:rPr lang="en-US" sz="1400" dirty="0"/>
              <a:t>employer’s undertaking. This will cover inventions made, for example, by </a:t>
            </a:r>
            <a:r>
              <a:rPr lang="en-US" sz="1400" dirty="0" smtClean="0"/>
              <a:t>senior management</a:t>
            </a:r>
            <a:r>
              <a:rPr lang="en-US" sz="1400" dirty="0"/>
              <a:t>.</a:t>
            </a:r>
            <a:endParaRPr lang="en-US" sz="1400" b="1" i="1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r>
              <a:rPr lang="en-US" sz="1400" b="1" i="1" dirty="0">
                <a:solidFill>
                  <a:srgbClr val="FF0000"/>
                </a:solidFill>
              </a:rPr>
              <a:t>6.12.8 Professional </a:t>
            </a:r>
            <a:r>
              <a:rPr lang="en-US" sz="1400" b="1" i="1" dirty="0" smtClean="0">
                <a:solidFill>
                  <a:srgbClr val="FF0000"/>
                </a:solidFill>
              </a:rPr>
              <a:t>advice</a:t>
            </a:r>
          </a:p>
          <a:p>
            <a:r>
              <a:rPr lang="en-US" sz="1400" dirty="0"/>
              <a:t>The owner of the patent can apply for a patent, draft the specification and prosecute </a:t>
            </a:r>
            <a:r>
              <a:rPr lang="en-US" sz="1400" dirty="0" smtClean="0"/>
              <a:t>the application </a:t>
            </a:r>
            <a:r>
              <a:rPr lang="en-US" sz="1400" dirty="0"/>
              <a:t>through all of its stages in the Patent Office</a:t>
            </a:r>
            <a:r>
              <a:rPr lang="en-US" sz="1400" dirty="0" smtClean="0"/>
              <a:t>.</a:t>
            </a:r>
            <a:r>
              <a:rPr lang="en-US" sz="1400" dirty="0"/>
              <a:t> Patenting is a </a:t>
            </a:r>
            <a:r>
              <a:rPr lang="en-US" sz="1400" dirty="0" smtClean="0"/>
              <a:t>highly specialized </a:t>
            </a:r>
            <a:r>
              <a:rPr lang="en-US" sz="1400" dirty="0"/>
              <a:t>business and is best dealt with by a patent agent. The names and addresses </a:t>
            </a:r>
            <a:r>
              <a:rPr lang="en-US" sz="1400" dirty="0" smtClean="0"/>
              <a:t>of local </a:t>
            </a:r>
            <a:r>
              <a:rPr lang="en-US" sz="1400" dirty="0"/>
              <a:t>patent agents can be obtained from the Yellow Pages of a telephone </a:t>
            </a:r>
            <a:r>
              <a:rPr lang="en-US" sz="1400" dirty="0" smtClean="0"/>
              <a:t>directory.</a:t>
            </a:r>
            <a:endParaRPr lang="en-US" sz="1400" b="1" i="1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r>
              <a:rPr lang="en-US" sz="1400" b="1" i="1" dirty="0">
                <a:solidFill>
                  <a:srgbClr val="FF0000"/>
                </a:solidFill>
              </a:rPr>
              <a:t>6.12.9 The patent application and foreign </a:t>
            </a:r>
            <a:r>
              <a:rPr lang="en-US" sz="1400" b="1" i="1" dirty="0" smtClean="0">
                <a:solidFill>
                  <a:srgbClr val="FF0000"/>
                </a:solidFill>
              </a:rPr>
              <a:t>filings</a:t>
            </a:r>
          </a:p>
          <a:p>
            <a:r>
              <a:rPr lang="en-US" sz="1400" dirty="0"/>
              <a:t>As a general rule, if an invention appears to be patentable and </a:t>
            </a:r>
            <a:r>
              <a:rPr lang="en-US" sz="1400" dirty="0" smtClean="0"/>
              <a:t>of commercial </a:t>
            </a:r>
            <a:r>
              <a:rPr lang="en-US" sz="1400" dirty="0"/>
              <a:t>interest, an application should be filed. If in doubt, apply. At this early </a:t>
            </a:r>
            <a:r>
              <a:rPr lang="en-US" sz="1400" dirty="0" smtClean="0"/>
              <a:t>stage, all </a:t>
            </a:r>
            <a:r>
              <a:rPr lang="en-US" sz="1400" dirty="0"/>
              <a:t>that need be filed at the British Patent Office is an indication that a patent will </a:t>
            </a:r>
            <a:r>
              <a:rPr lang="en-US" sz="1400" dirty="0" smtClean="0"/>
              <a:t>be sought</a:t>
            </a:r>
            <a:r>
              <a:rPr lang="en-US" sz="1400" dirty="0"/>
              <a:t>, a description of the invention and the filing fee.</a:t>
            </a:r>
            <a:endParaRPr lang="en-US" sz="1400" b="1" i="1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r>
              <a:rPr lang="en-US" sz="1400" b="1" i="1" dirty="0">
                <a:solidFill>
                  <a:srgbClr val="FF0000"/>
                </a:solidFill>
              </a:rPr>
              <a:t>6.12.10 Patenting in </a:t>
            </a:r>
            <a:r>
              <a:rPr lang="en-US" sz="1400" b="1" i="1" dirty="0" smtClean="0">
                <a:solidFill>
                  <a:srgbClr val="FF0000"/>
                </a:solidFill>
              </a:rPr>
              <a:t>Europe</a:t>
            </a:r>
          </a:p>
          <a:p>
            <a:r>
              <a:rPr lang="en-US" sz="1400" dirty="0"/>
              <a:t>The European patenting system is separate from </a:t>
            </a:r>
            <a:r>
              <a:rPr lang="en-US" sz="1400" dirty="0" smtClean="0"/>
              <a:t>the European </a:t>
            </a:r>
            <a:r>
              <a:rPr lang="en-US" sz="1400" dirty="0"/>
              <a:t>Union, although there is an inevitable overlap of membership. All members </a:t>
            </a:r>
            <a:r>
              <a:rPr lang="en-US" sz="1400" dirty="0" smtClean="0"/>
              <a:t>of the </a:t>
            </a:r>
            <a:r>
              <a:rPr lang="en-US" sz="1400" dirty="0"/>
              <a:t>European Union have signed the European Patent Convention, plus Switzerland </a:t>
            </a:r>
            <a:r>
              <a:rPr lang="en-US" sz="1400" dirty="0" smtClean="0"/>
              <a:t>and Norway.</a:t>
            </a:r>
          </a:p>
          <a:p>
            <a:r>
              <a:rPr lang="en-US" sz="1400" dirty="0"/>
              <a:t>As a general rule, if an applicant wants to patent an invention in more than three </a:t>
            </a:r>
            <a:r>
              <a:rPr lang="en-US" sz="1400" dirty="0" smtClean="0"/>
              <a:t>of these </a:t>
            </a:r>
            <a:r>
              <a:rPr lang="en-US" sz="1400" dirty="0"/>
              <a:t>countries, it is cheaper to use the European route than to apply for separate </a:t>
            </a:r>
            <a:r>
              <a:rPr lang="en-US" sz="1400" dirty="0" smtClean="0"/>
              <a:t>national patents</a:t>
            </a:r>
            <a:r>
              <a:rPr lang="en-US" sz="1400" dirty="0"/>
              <a:t>.</a:t>
            </a:r>
            <a:endParaRPr lang="en-US" sz="1400" b="1" i="1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r>
              <a:rPr lang="en-US" sz="1400" b="1" i="1" dirty="0">
                <a:solidFill>
                  <a:srgbClr val="FF0000"/>
                </a:solidFill>
              </a:rPr>
              <a:t>6.12.11 Patent co-operation </a:t>
            </a:r>
            <a:r>
              <a:rPr lang="en-US" sz="1400" b="1" i="1" dirty="0" smtClean="0">
                <a:solidFill>
                  <a:srgbClr val="FF0000"/>
                </a:solidFill>
              </a:rPr>
              <a:t>treaty</a:t>
            </a:r>
          </a:p>
          <a:p>
            <a:r>
              <a:rPr lang="en-US" sz="1400" dirty="0"/>
              <a:t>If a British applicant additionally wishes to obtain patents in countries outside </a:t>
            </a:r>
            <a:r>
              <a:rPr lang="en-US" sz="1400" dirty="0" smtClean="0"/>
              <a:t>Europe, another </a:t>
            </a:r>
            <a:r>
              <a:rPr lang="en-US" sz="1400" dirty="0"/>
              <a:t>international convention, the Patent Co-operation Treaty (PCT), can be used </a:t>
            </a:r>
            <a:r>
              <a:rPr lang="en-US" sz="1400" dirty="0" smtClean="0"/>
              <a:t>to further </a:t>
            </a:r>
            <a:r>
              <a:rPr lang="en-US" sz="1400" dirty="0"/>
              <a:t>simplify procedures and reduce costs.</a:t>
            </a:r>
            <a:endParaRPr lang="en-US" sz="1400" b="1" i="1" dirty="0">
              <a:solidFill>
                <a:srgbClr val="FF0000"/>
              </a:solidFill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319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5785"/>
            <a:ext cx="10515600" cy="5781178"/>
          </a:xfrm>
        </p:spPr>
        <p:txBody>
          <a:bodyPr>
            <a:normAutofit fontScale="55000" lnSpcReduction="20000"/>
          </a:bodyPr>
          <a:lstStyle/>
          <a:p>
            <a:pPr marL="457200" lvl="1" indent="0" algn="just">
              <a:buNone/>
            </a:pPr>
            <a:r>
              <a:rPr lang="en-US" b="1" dirty="0" smtClean="0">
                <a:solidFill>
                  <a:srgbClr val="00B050"/>
                </a:solidFill>
              </a:rPr>
              <a:t>6.5 Remedies for breach of copyright</a:t>
            </a:r>
          </a:p>
          <a:p>
            <a:pPr marL="457200" lvl="1" indent="0" algn="just">
              <a:buNone/>
            </a:pPr>
            <a:r>
              <a:rPr lang="en-US" b="1" dirty="0" smtClean="0">
                <a:solidFill>
                  <a:srgbClr val="00B050"/>
                </a:solidFill>
              </a:rPr>
              <a:t>6.6 Licensing and assignment of copyright</a:t>
            </a:r>
          </a:p>
          <a:p>
            <a:pPr marL="457200" lvl="1" indent="0" algn="just">
              <a:buNone/>
            </a:pPr>
            <a:r>
              <a:rPr lang="en-US" b="1" dirty="0" smtClean="0">
                <a:solidFill>
                  <a:srgbClr val="00B050"/>
                </a:solidFill>
              </a:rPr>
              <a:t>6.7 Moral rights</a:t>
            </a:r>
          </a:p>
          <a:p>
            <a:pPr marL="457200" lvl="1" indent="0" algn="just">
              <a:buNone/>
            </a:pPr>
            <a:r>
              <a:rPr lang="en-US" b="1" dirty="0" smtClean="0">
                <a:solidFill>
                  <a:srgbClr val="00B050"/>
                </a:solidFill>
              </a:rPr>
              <a:t>6.8 Designs</a:t>
            </a:r>
          </a:p>
          <a:p>
            <a:pPr marL="457200" lvl="1" indent="0" algn="just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6.8.1 Unregistered design right</a:t>
            </a:r>
          </a:p>
          <a:p>
            <a:pPr marL="457200" lvl="1" indent="0" algn="just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6.8.2 Registered designs</a:t>
            </a:r>
          </a:p>
          <a:p>
            <a:pPr marL="457200" lvl="1" indent="0" algn="just">
              <a:buNone/>
            </a:pPr>
            <a:r>
              <a:rPr lang="en-US" b="1" dirty="0" smtClean="0">
                <a:solidFill>
                  <a:srgbClr val="00B050"/>
                </a:solidFill>
              </a:rPr>
              <a:t>6.9 Trade marks</a:t>
            </a:r>
          </a:p>
          <a:p>
            <a:pPr marL="457200" lvl="1" indent="0" algn="just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6.9.1 Registered trade marks</a:t>
            </a:r>
          </a:p>
          <a:p>
            <a:pPr marL="457200" lvl="1" indent="0" algn="just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6.9.2 Grounds for refusal of registration</a:t>
            </a:r>
          </a:p>
          <a:p>
            <a:pPr marL="457200" lvl="1" indent="0" algn="just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6.9.3 Infringement of a registered trade mark</a:t>
            </a:r>
          </a:p>
          <a:p>
            <a:pPr marL="457200" lvl="1" indent="0" algn="just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6.9.4 Comparative advertising</a:t>
            </a:r>
          </a:p>
          <a:p>
            <a:pPr marL="457200" lvl="1" indent="0" algn="just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6.9.5 Other non-infringing acts</a:t>
            </a:r>
          </a:p>
          <a:p>
            <a:pPr marL="457200" lvl="1" indent="0" algn="just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6.9.6 Pirated goods and criminal offences</a:t>
            </a:r>
          </a:p>
          <a:p>
            <a:pPr marL="457200" lvl="1" indent="0" algn="just">
              <a:buNone/>
            </a:pPr>
            <a:r>
              <a:rPr lang="en-US" b="1" dirty="0" smtClean="0">
                <a:solidFill>
                  <a:srgbClr val="00B050"/>
                </a:solidFill>
              </a:rPr>
              <a:t>6.10 The tort of passing off</a:t>
            </a:r>
          </a:p>
          <a:p>
            <a:pPr marL="457200" lvl="1" indent="0" algn="just">
              <a:buNone/>
            </a:pPr>
            <a:r>
              <a:rPr lang="en-US" b="1" dirty="0" smtClean="0">
                <a:solidFill>
                  <a:srgbClr val="00B050"/>
                </a:solidFill>
              </a:rPr>
              <a:t>6.11 Domain names</a:t>
            </a:r>
          </a:p>
          <a:p>
            <a:pPr marL="457200" lvl="1" indent="0" algn="just">
              <a:buNone/>
            </a:pPr>
            <a:r>
              <a:rPr lang="en-US" b="1" dirty="0" smtClean="0">
                <a:solidFill>
                  <a:srgbClr val="00B050"/>
                </a:solidFill>
              </a:rPr>
              <a:t>6.12 Patents</a:t>
            </a:r>
          </a:p>
          <a:p>
            <a:pPr marL="457200" lvl="1" indent="0" algn="just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6.12.1 What can be patented</a:t>
            </a:r>
          </a:p>
          <a:p>
            <a:pPr marL="457200" lvl="1" indent="0" algn="just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6.12.2 The invention must be new</a:t>
            </a:r>
          </a:p>
          <a:p>
            <a:pPr marL="457200" lvl="1" indent="0" algn="just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6.12.3 The invention must involve an inventive step</a:t>
            </a:r>
          </a:p>
          <a:p>
            <a:pPr marL="457200" lvl="1" indent="0" algn="just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6.12.4 The invention must be capable of industrial application</a:t>
            </a:r>
          </a:p>
          <a:p>
            <a:pPr marL="457200" lvl="1" indent="0" algn="just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6.12.5 What is not patentable?</a:t>
            </a:r>
          </a:p>
          <a:p>
            <a:pPr marL="457200" lvl="1" indent="0" algn="just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6.12.6 Who may apply for a patent?</a:t>
            </a:r>
          </a:p>
          <a:p>
            <a:pPr marL="457200" lvl="1" indent="0" algn="just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6.12.7 Employee inventors</a:t>
            </a:r>
          </a:p>
          <a:p>
            <a:pPr marL="457200" lvl="1" indent="0" algn="just">
              <a:buNone/>
            </a:pPr>
            <a:r>
              <a:rPr lang="en-US" b="1" i="1" dirty="0">
                <a:solidFill>
                  <a:srgbClr val="FF0000"/>
                </a:solidFill>
              </a:rPr>
              <a:t>6.12.8 Professional </a:t>
            </a:r>
            <a:r>
              <a:rPr lang="en-US" b="1" i="1" dirty="0" smtClean="0">
                <a:solidFill>
                  <a:srgbClr val="FF0000"/>
                </a:solidFill>
              </a:rPr>
              <a:t>advice</a:t>
            </a:r>
          </a:p>
          <a:p>
            <a:pPr marL="457200" lvl="1" indent="0" algn="just">
              <a:buNone/>
            </a:pPr>
            <a:r>
              <a:rPr lang="en-US" b="1" i="1" dirty="0">
                <a:solidFill>
                  <a:srgbClr val="FF0000"/>
                </a:solidFill>
              </a:rPr>
              <a:t>6.12.9 The patent application and foreign </a:t>
            </a:r>
            <a:r>
              <a:rPr lang="en-US" b="1" i="1" dirty="0" smtClean="0">
                <a:solidFill>
                  <a:srgbClr val="FF0000"/>
                </a:solidFill>
              </a:rPr>
              <a:t>filings</a:t>
            </a:r>
          </a:p>
          <a:p>
            <a:pPr marL="457200" lvl="1" indent="0" algn="just">
              <a:buNone/>
            </a:pPr>
            <a:r>
              <a:rPr lang="en-US" b="1" i="1" dirty="0">
                <a:solidFill>
                  <a:srgbClr val="FF0000"/>
                </a:solidFill>
              </a:rPr>
              <a:t>6.12.10 Patenting in </a:t>
            </a:r>
            <a:r>
              <a:rPr lang="en-US" b="1" i="1" dirty="0" smtClean="0">
                <a:solidFill>
                  <a:srgbClr val="FF0000"/>
                </a:solidFill>
              </a:rPr>
              <a:t>Europe</a:t>
            </a:r>
          </a:p>
          <a:p>
            <a:pPr marL="457200" lvl="1" indent="0" algn="just">
              <a:buNone/>
            </a:pPr>
            <a:r>
              <a:rPr lang="en-US" b="1" i="1" dirty="0">
                <a:solidFill>
                  <a:srgbClr val="FF0000"/>
                </a:solidFill>
              </a:rPr>
              <a:t>6.12.11 Patent co-operation treaty</a:t>
            </a:r>
            <a:endParaRPr lang="en-US" b="1" i="1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556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Intellectual property rights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Intellectual property rights are often the most valuable assets owned, used and </a:t>
            </a:r>
            <a:r>
              <a:rPr lang="en-US" dirty="0" smtClean="0"/>
              <a:t>developed by </a:t>
            </a:r>
            <a:r>
              <a:rPr lang="en-US" dirty="0"/>
              <a:t>a software house</a:t>
            </a:r>
            <a:r>
              <a:rPr lang="en-US" dirty="0" smtClean="0"/>
              <a:t>.</a:t>
            </a:r>
          </a:p>
          <a:p>
            <a:r>
              <a:rPr lang="en-US" dirty="0"/>
              <a:t>Intellectual </a:t>
            </a:r>
            <a:r>
              <a:rPr lang="en-US" dirty="0" smtClean="0"/>
              <a:t>property rights </a:t>
            </a:r>
            <a:r>
              <a:rPr lang="en-US" dirty="0"/>
              <a:t>include confidential information, patents, trade marks, designs and </a:t>
            </a:r>
            <a:r>
              <a:rPr lang="en-US" dirty="0" smtClean="0"/>
              <a:t>most importantly </a:t>
            </a:r>
            <a:r>
              <a:rPr lang="en-US" dirty="0"/>
              <a:t>the copyrights protecting computer programs</a:t>
            </a:r>
            <a:r>
              <a:rPr lang="en-US" dirty="0" smtClean="0"/>
              <a:t>.</a:t>
            </a:r>
          </a:p>
          <a:p>
            <a:r>
              <a:rPr lang="en-US" dirty="0"/>
              <a:t>The name under which a product is sold may </a:t>
            </a:r>
            <a:r>
              <a:rPr lang="en-US" dirty="0" smtClean="0"/>
              <a:t>be registered </a:t>
            </a:r>
            <a:r>
              <a:rPr lang="en-US" dirty="0"/>
              <a:t>as a trade </a:t>
            </a:r>
            <a:r>
              <a:rPr lang="en-US" dirty="0" smtClean="0"/>
              <a:t>mark.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hardware </a:t>
            </a:r>
            <a:r>
              <a:rPr lang="en-US" dirty="0" smtClean="0"/>
              <a:t>or a </a:t>
            </a:r>
            <a:r>
              <a:rPr lang="en-US" dirty="0"/>
              <a:t>process used in its manufacture may be protected by a </a:t>
            </a:r>
            <a:r>
              <a:rPr lang="en-US" dirty="0" smtClean="0"/>
              <a:t>patent . Software </a:t>
            </a:r>
            <a:r>
              <a:rPr lang="en-US" dirty="0"/>
              <a:t>can be protected by copyright, as </a:t>
            </a:r>
            <a:r>
              <a:rPr lang="en-US" dirty="0" smtClean="0"/>
              <a:t>can accompanying documentation.</a:t>
            </a:r>
          </a:p>
          <a:p>
            <a:r>
              <a:rPr lang="en-US" dirty="0"/>
              <a:t>General Agreement </a:t>
            </a:r>
            <a:r>
              <a:rPr lang="en-US" dirty="0" smtClean="0"/>
              <a:t>on Tariffs </a:t>
            </a:r>
            <a:r>
              <a:rPr lang="en-US" dirty="0"/>
              <a:t>and Trade (GATT) concerned the protection of intellectual property rights in </a:t>
            </a:r>
            <a:r>
              <a:rPr lang="en-US" dirty="0" smtClean="0"/>
              <a:t>the face </a:t>
            </a:r>
            <a:r>
              <a:rPr lang="en-US" dirty="0"/>
              <a:t>of widespread piracy of software products.</a:t>
            </a:r>
          </a:p>
        </p:txBody>
      </p:sp>
    </p:spTree>
    <p:extLst>
      <p:ext uri="{BB962C8B-B14F-4D97-AF65-F5344CB8AC3E}">
        <p14:creationId xmlns:p14="http://schemas.microsoft.com/office/powerpoint/2010/main" val="268441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6.1 Confidential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legal protection </a:t>
            </a:r>
            <a:r>
              <a:rPr lang="en-US" dirty="0" smtClean="0"/>
              <a:t>of confidential </a:t>
            </a:r>
            <a:r>
              <a:rPr lang="en-US" dirty="0"/>
              <a:t>information</a:t>
            </a:r>
            <a:r>
              <a:rPr lang="en-US" dirty="0" smtClean="0"/>
              <a:t>.</a:t>
            </a:r>
            <a:r>
              <a:rPr lang="en-US" dirty="0"/>
              <a:t> This can protect programs, data and ideas</a:t>
            </a:r>
            <a:r>
              <a:rPr lang="en-US" dirty="0" smtClean="0"/>
              <a:t>.</a:t>
            </a:r>
          </a:p>
          <a:p>
            <a:r>
              <a:rPr lang="en-US" dirty="0"/>
              <a:t>Every software house should consider inserting confidentiality clauses into </a:t>
            </a:r>
            <a:r>
              <a:rPr lang="en-US" dirty="0" smtClean="0"/>
              <a:t>contracts with </a:t>
            </a:r>
            <a:r>
              <a:rPr lang="en-US" dirty="0"/>
              <a:t>employees, consultants and clients</a:t>
            </a:r>
            <a:r>
              <a:rPr lang="en-US" dirty="0" smtClean="0"/>
              <a:t>.</a:t>
            </a:r>
          </a:p>
          <a:p>
            <a:r>
              <a:rPr lang="en-US" dirty="0"/>
              <a:t>Three conditions must be satisfied before an action for breach of confidence </a:t>
            </a:r>
            <a:r>
              <a:rPr lang="en-US" dirty="0" smtClean="0"/>
              <a:t>can succeed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1. the information must be confidential;</a:t>
            </a:r>
          </a:p>
          <a:p>
            <a:pPr marL="0" indent="0">
              <a:buNone/>
            </a:pPr>
            <a:r>
              <a:rPr lang="en-US" dirty="0"/>
              <a:t>2. the information must have been disclosed in circumstances which give rise to </a:t>
            </a:r>
            <a:r>
              <a:rPr lang="en-US" dirty="0" smtClean="0"/>
              <a:t>an obligation </a:t>
            </a:r>
            <a:r>
              <a:rPr lang="en-US" dirty="0"/>
              <a:t>of confidence;</a:t>
            </a:r>
          </a:p>
          <a:p>
            <a:pPr marL="0" indent="0">
              <a:buNone/>
            </a:pPr>
            <a:r>
              <a:rPr lang="en-US" dirty="0"/>
              <a:t>3. there must be an actual or anticipated unauthorized use or disclosure of </a:t>
            </a:r>
            <a:r>
              <a:rPr lang="en-US" dirty="0" smtClean="0"/>
              <a:t>the information.(Criminal Law)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53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6.1.1 What is confidential information?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/>
              <a:t>Lord </a:t>
            </a:r>
            <a:r>
              <a:rPr lang="en-US" dirty="0" smtClean="0"/>
              <a:t>Greene “which </a:t>
            </a:r>
            <a:r>
              <a:rPr lang="en-US" dirty="0"/>
              <a:t>is not </a:t>
            </a:r>
            <a:r>
              <a:rPr lang="en-US" dirty="0" smtClean="0"/>
              <a:t>public property </a:t>
            </a:r>
            <a:r>
              <a:rPr lang="en-US" dirty="0"/>
              <a:t>and public knowledge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Any category </a:t>
            </a:r>
            <a:r>
              <a:rPr lang="en-US" dirty="0"/>
              <a:t>of information, from personal confidences, to trade secrets and </a:t>
            </a:r>
            <a:r>
              <a:rPr lang="en-US" dirty="0" smtClean="0"/>
              <a:t>sensitive government </a:t>
            </a:r>
            <a:r>
              <a:rPr lang="en-US" dirty="0"/>
              <a:t>information, any or all of which a computer scientist might handle in </a:t>
            </a:r>
            <a:r>
              <a:rPr lang="en-US" dirty="0" smtClean="0"/>
              <a:t>the course </a:t>
            </a:r>
            <a:r>
              <a:rPr lang="en-US" dirty="0"/>
              <a:t>of his or her work, or all or any of which a firm may want to protect </a:t>
            </a:r>
            <a:r>
              <a:rPr lang="en-US" dirty="0" smtClean="0"/>
              <a:t>against unauthorized </a:t>
            </a:r>
            <a:r>
              <a:rPr lang="en-US" dirty="0"/>
              <a:t>use or disclosure by others.</a:t>
            </a:r>
          </a:p>
        </p:txBody>
      </p:sp>
    </p:spTree>
    <p:extLst>
      <p:ext uri="{BB962C8B-B14F-4D97-AF65-F5344CB8AC3E}">
        <p14:creationId xmlns:p14="http://schemas.microsoft.com/office/powerpoint/2010/main" val="96360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6.1.2 When will an obligation of confidence be imposed?</a:t>
            </a:r>
            <a:br>
              <a:rPr lang="en-US" b="1" i="1" dirty="0" smtClean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y </a:t>
            </a:r>
            <a:r>
              <a:rPr lang="en-US" dirty="0" err="1"/>
              <a:t>Mr</a:t>
            </a:r>
            <a:r>
              <a:rPr lang="en-US" dirty="0"/>
              <a:t> Justice </a:t>
            </a:r>
            <a:r>
              <a:rPr lang="en-US" dirty="0" err="1"/>
              <a:t>Megarry</a:t>
            </a:r>
            <a:r>
              <a:rPr lang="en-US" dirty="0"/>
              <a:t> </a:t>
            </a:r>
            <a:r>
              <a:rPr lang="en-US" dirty="0" smtClean="0"/>
              <a:t>He </a:t>
            </a:r>
            <a:r>
              <a:rPr lang="en-US" dirty="0"/>
              <a:t>said that, as a general rule, an obligation of confidence would lie whenever </a:t>
            </a:r>
            <a:r>
              <a:rPr lang="en-US" dirty="0" smtClean="0"/>
              <a:t>a reasonable </a:t>
            </a:r>
            <a:r>
              <a:rPr lang="en-US" dirty="0"/>
              <a:t>man standing in the shoes of the recipient of the information would realize </a:t>
            </a:r>
            <a:r>
              <a:rPr lang="en-US" dirty="0" smtClean="0"/>
              <a:t>on reasonable </a:t>
            </a:r>
            <a:r>
              <a:rPr lang="en-US" dirty="0"/>
              <a:t>grounds that the information was being given to him in confidence. He </a:t>
            </a:r>
            <a:r>
              <a:rPr lang="en-US" dirty="0" smtClean="0"/>
              <a:t>said that </a:t>
            </a:r>
            <a:r>
              <a:rPr lang="en-US" dirty="0"/>
              <a:t>where information of commercial or industrial value is given on a business-like </a:t>
            </a:r>
            <a:r>
              <a:rPr lang="en-US" dirty="0" smtClean="0"/>
              <a:t>basis or </a:t>
            </a:r>
            <a:r>
              <a:rPr lang="en-US" dirty="0"/>
              <a:t>with a common object in mind, such as a joint venture or the manufacture of </a:t>
            </a:r>
            <a:r>
              <a:rPr lang="en-US" dirty="0" smtClean="0"/>
              <a:t>articles by </a:t>
            </a:r>
            <a:r>
              <a:rPr lang="en-US" dirty="0"/>
              <a:t>one party for another, the recipient is under a heavy burden if he seeks to refute </a:t>
            </a:r>
            <a:r>
              <a:rPr lang="en-US" dirty="0" smtClean="0"/>
              <a:t>the contention </a:t>
            </a:r>
            <a:r>
              <a:rPr lang="en-US" dirty="0"/>
              <a:t>that he is bound by an obligation of confidence.</a:t>
            </a:r>
          </a:p>
        </p:txBody>
      </p:sp>
    </p:spTree>
    <p:extLst>
      <p:ext uri="{BB962C8B-B14F-4D97-AF65-F5344CB8AC3E}">
        <p14:creationId xmlns:p14="http://schemas.microsoft.com/office/powerpoint/2010/main" val="368829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6.1.3 Sources of an obligation of confidence</a:t>
            </a:r>
            <a:br>
              <a:rPr lang="en-US" b="1" i="1" dirty="0" smtClean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Express </a:t>
            </a:r>
            <a:r>
              <a:rPr lang="en-US" i="1" dirty="0" smtClean="0">
                <a:solidFill>
                  <a:srgbClr val="00B050"/>
                </a:solidFill>
              </a:rPr>
              <a:t>contract</a:t>
            </a:r>
          </a:p>
          <a:p>
            <a:r>
              <a:rPr lang="en-US" dirty="0"/>
              <a:t>The contract </a:t>
            </a:r>
            <a:r>
              <a:rPr lang="en-US" dirty="0" smtClean="0"/>
              <a:t>may deal </a:t>
            </a:r>
            <a:r>
              <a:rPr lang="en-US" dirty="0"/>
              <a:t>solely with confidentiality, or the term imposing the obligation may just be one </a:t>
            </a:r>
            <a:r>
              <a:rPr lang="en-US" dirty="0" smtClean="0"/>
              <a:t>term among </a:t>
            </a:r>
            <a:r>
              <a:rPr lang="en-US" dirty="0"/>
              <a:t>many dealing with other matters. Parties who are aware that information </a:t>
            </a:r>
            <a:r>
              <a:rPr lang="en-US" dirty="0" smtClean="0"/>
              <a:t>is confidential</a:t>
            </a:r>
            <a:r>
              <a:rPr lang="en-US" dirty="0"/>
              <a:t>, and that its unauthorized use or disclosure would be disadvantageous </a:t>
            </a:r>
            <a:r>
              <a:rPr lang="en-US" dirty="0" smtClean="0"/>
              <a:t>to them.</a:t>
            </a:r>
          </a:p>
          <a:p>
            <a:r>
              <a:rPr lang="en-US" dirty="0"/>
              <a:t>An express contract dealing with confidentiality may be oral or in writing, </a:t>
            </a:r>
            <a:r>
              <a:rPr lang="en-US" dirty="0" smtClean="0"/>
              <a:t>although writing </a:t>
            </a:r>
            <a:r>
              <a:rPr lang="en-US" dirty="0"/>
              <a:t>is clearly advantageous for evidential reasons.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Implied contractual </a:t>
            </a:r>
            <a:r>
              <a:rPr lang="en-US" i="1" dirty="0" smtClean="0">
                <a:solidFill>
                  <a:srgbClr val="00B050"/>
                </a:solidFill>
              </a:rPr>
              <a:t>obligations</a:t>
            </a:r>
          </a:p>
          <a:p>
            <a:r>
              <a:rPr lang="en-US" dirty="0"/>
              <a:t>An obligation of confidence may also be implied into a </a:t>
            </a:r>
            <a:r>
              <a:rPr lang="en-US" dirty="0" smtClean="0"/>
              <a:t>contract . On </a:t>
            </a:r>
            <a:r>
              <a:rPr lang="en-US" dirty="0"/>
              <a:t>the facts of the </a:t>
            </a:r>
            <a:r>
              <a:rPr lang="en-US" dirty="0" smtClean="0"/>
              <a:t>case, the </a:t>
            </a:r>
            <a:r>
              <a:rPr lang="en-US" dirty="0"/>
              <a:t>employee had been </a:t>
            </a:r>
            <a:r>
              <a:rPr lang="en-US" i="1" dirty="0"/>
              <a:t>using </a:t>
            </a:r>
            <a:r>
              <a:rPr lang="en-US" dirty="0"/>
              <a:t>the information for his own purposes, and not disclosing </a:t>
            </a:r>
            <a:r>
              <a:rPr lang="en-US" dirty="0" smtClean="0"/>
              <a:t>it to </a:t>
            </a:r>
            <a:r>
              <a:rPr lang="en-US" dirty="0"/>
              <a:t>others.</a:t>
            </a:r>
            <a:endParaRPr lang="en-US" i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Obligations of confidence owed by </a:t>
            </a:r>
            <a:r>
              <a:rPr lang="en-US" i="1" dirty="0" smtClean="0">
                <a:solidFill>
                  <a:srgbClr val="00B050"/>
                </a:solidFill>
              </a:rPr>
              <a:t>employees</a:t>
            </a:r>
          </a:p>
          <a:p>
            <a:r>
              <a:rPr lang="en-US" dirty="0"/>
              <a:t>After the termination of a contract of employment an ex-employee continues to </a:t>
            </a:r>
            <a:r>
              <a:rPr lang="en-US" dirty="0" smtClean="0"/>
              <a:t>be bound </a:t>
            </a:r>
            <a:r>
              <a:rPr lang="en-US" dirty="0"/>
              <a:t>to respect the confidentiality of information imparted in the course of the </a:t>
            </a:r>
            <a:r>
              <a:rPr lang="en-US" dirty="0" smtClean="0"/>
              <a:t>former employment called covenant </a:t>
            </a:r>
            <a:r>
              <a:rPr lang="en-US" dirty="0"/>
              <a:t>in restraint of trade, or in an implied contractual obligation, called the </a:t>
            </a:r>
            <a:r>
              <a:rPr lang="en-US" dirty="0" smtClean="0"/>
              <a:t>obligation of </a:t>
            </a:r>
            <a:r>
              <a:rPr lang="en-US" dirty="0"/>
              <a:t>good faith and fidelity</a:t>
            </a:r>
            <a:r>
              <a:rPr lang="en-US" dirty="0" smtClean="0"/>
              <a:t>.</a:t>
            </a:r>
          </a:p>
          <a:p>
            <a:r>
              <a:rPr lang="en-US" dirty="0"/>
              <a:t>skill, knowledge and experience acquired </a:t>
            </a:r>
            <a:r>
              <a:rPr lang="en-US" dirty="0" smtClean="0"/>
              <a:t>in the </a:t>
            </a:r>
            <a:r>
              <a:rPr lang="en-US" dirty="0"/>
              <a:t>course of his or her </a:t>
            </a:r>
            <a:r>
              <a:rPr lang="en-US" dirty="0" smtClean="0"/>
              <a:t>career can share and help others.</a:t>
            </a:r>
            <a:endParaRPr lang="en-US" i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Garden leave and long notice </a:t>
            </a:r>
            <a:r>
              <a:rPr lang="en-US" i="1" dirty="0" smtClean="0">
                <a:solidFill>
                  <a:srgbClr val="00B050"/>
                </a:solidFill>
              </a:rPr>
              <a:t>periods</a:t>
            </a:r>
          </a:p>
          <a:p>
            <a:r>
              <a:rPr lang="en-US" dirty="0"/>
              <a:t>newer option of “garden leave” </a:t>
            </a:r>
            <a:r>
              <a:rPr lang="en-US" dirty="0" smtClean="0"/>
              <a:t>plus a </a:t>
            </a:r>
            <a:r>
              <a:rPr lang="en-US" dirty="0"/>
              <a:t>prolonged period of notice which must be served before the employee can leave </a:t>
            </a:r>
            <a:r>
              <a:rPr lang="en-US" dirty="0" smtClean="0"/>
              <a:t>and work </a:t>
            </a:r>
            <a:r>
              <a:rPr lang="en-US" dirty="0"/>
              <a:t>for others</a:t>
            </a:r>
            <a:r>
              <a:rPr lang="en-US" dirty="0" smtClean="0"/>
              <a:t>.</a:t>
            </a:r>
            <a:r>
              <a:rPr lang="en-US" dirty="0"/>
              <a:t> The employer could require the employee to </a:t>
            </a:r>
            <a:r>
              <a:rPr lang="en-US" dirty="0" smtClean="0"/>
              <a:t>give, say </a:t>
            </a:r>
            <a:r>
              <a:rPr lang="en-US" dirty="0"/>
              <a:t>twelve months notice, during which time he or she could be switched to </a:t>
            </a:r>
            <a:r>
              <a:rPr lang="en-US" dirty="0" smtClean="0"/>
              <a:t>other interest.</a:t>
            </a:r>
            <a:endParaRPr lang="en-US" i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Obligations of confidence owed by independent </a:t>
            </a:r>
            <a:r>
              <a:rPr lang="en-US" i="1" dirty="0" smtClean="0">
                <a:solidFill>
                  <a:srgbClr val="00B050"/>
                </a:solidFill>
              </a:rPr>
              <a:t>contractors</a:t>
            </a:r>
          </a:p>
          <a:p>
            <a:r>
              <a:rPr lang="en-US" dirty="0"/>
              <a:t>There is an increasing trend in high-technology areas, particularly computing, for </a:t>
            </a:r>
            <a:r>
              <a:rPr lang="en-US" dirty="0" smtClean="0"/>
              <a:t>people to </a:t>
            </a:r>
            <a:r>
              <a:rPr lang="en-US" dirty="0"/>
              <a:t>be brought in to solve problems or to do particular jobs, not in the capacity </a:t>
            </a:r>
            <a:r>
              <a:rPr lang="en-US" dirty="0" smtClean="0"/>
              <a:t>of employees</a:t>
            </a:r>
            <a:r>
              <a:rPr lang="en-US" dirty="0"/>
              <a:t>, but to act as consultants, or independent contractors.</a:t>
            </a:r>
            <a:endParaRPr lang="en-US" i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Equity</a:t>
            </a:r>
          </a:p>
          <a:p>
            <a:r>
              <a:rPr lang="en-US" dirty="0"/>
              <a:t>If there is no contract imposing an obligation of confidence, all is not lost. A third </a:t>
            </a:r>
            <a:r>
              <a:rPr lang="en-US" dirty="0" smtClean="0"/>
              <a:t>source of </a:t>
            </a:r>
            <a:r>
              <a:rPr lang="en-US" dirty="0"/>
              <a:t>an obligation of confidence is another area of law called Equity</a:t>
            </a:r>
            <a:r>
              <a:rPr lang="en-US" dirty="0" smtClean="0"/>
              <a:t>.(not finalize deal still take care of info)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537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3331"/>
            <a:ext cx="10515600" cy="54536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6.1.4 The position of third party recipients of confidential information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what happens if </a:t>
            </a:r>
            <a:r>
              <a:rPr lang="en-US" dirty="0" smtClean="0"/>
              <a:t>the employee </a:t>
            </a:r>
            <a:r>
              <a:rPr lang="en-US" dirty="0"/>
              <a:t>passes the secret to another, e.g. to a rival concern? The rival is not in </a:t>
            </a:r>
            <a:r>
              <a:rPr lang="en-US" dirty="0" smtClean="0"/>
              <a:t>a  contractual </a:t>
            </a:r>
            <a:r>
              <a:rPr lang="en-US" dirty="0"/>
              <a:t>relationship to the employer and hence there can be no contractual </a:t>
            </a:r>
            <a:r>
              <a:rPr lang="en-US" dirty="0" smtClean="0"/>
              <a:t>obligation to </a:t>
            </a:r>
            <a:r>
              <a:rPr lang="en-US" dirty="0"/>
              <a:t>respect </a:t>
            </a:r>
            <a:r>
              <a:rPr lang="en-US" dirty="0" smtClean="0"/>
              <a:t>confidentiality (but still respect of confidentiality) </a:t>
            </a:r>
            <a:r>
              <a:rPr lang="en-US" dirty="0"/>
              <a:t>but thereafter may have to pay for its </a:t>
            </a:r>
            <a:r>
              <a:rPr lang="en-US" dirty="0" smtClean="0"/>
              <a:t>use (penalty).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6.1.5 Public interest</a:t>
            </a:r>
          </a:p>
          <a:p>
            <a:r>
              <a:rPr lang="en-US" dirty="0"/>
              <a:t>If it is in the </a:t>
            </a:r>
            <a:r>
              <a:rPr lang="en-US" dirty="0" smtClean="0"/>
              <a:t>public interest </a:t>
            </a:r>
            <a:r>
              <a:rPr lang="en-US" dirty="0"/>
              <a:t>that information should be disclosed, then it can be disclosed</a:t>
            </a:r>
            <a:r>
              <a:rPr lang="en-US" dirty="0" smtClean="0"/>
              <a:t>.</a:t>
            </a:r>
            <a:r>
              <a:rPr lang="en-US" dirty="0"/>
              <a:t> The Court said that in </a:t>
            </a:r>
            <a:r>
              <a:rPr lang="en-US" dirty="0" smtClean="0"/>
              <a:t>these circumstances </a:t>
            </a:r>
            <a:r>
              <a:rPr lang="en-US" dirty="0"/>
              <a:t>there was a “just cause or excuse” for disclosure.</a:t>
            </a:r>
            <a:endParaRPr lang="en-US" b="1" i="1" dirty="0" smtClean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6.1.6 Confidential information and the criminal law</a:t>
            </a:r>
          </a:p>
          <a:p>
            <a:r>
              <a:rPr lang="en-US" dirty="0"/>
              <a:t>When a </a:t>
            </a:r>
            <a:r>
              <a:rPr lang="en-US" dirty="0">
                <a:solidFill>
                  <a:srgbClr val="00B050"/>
                </a:solidFill>
              </a:rPr>
              <a:t>spy</a:t>
            </a:r>
            <a:r>
              <a:rPr lang="en-US" dirty="0"/>
              <a:t> obtains secret information without consent and by nefarious means, is he </a:t>
            </a:r>
            <a:r>
              <a:rPr lang="en-US" dirty="0" smtClean="0"/>
              <a:t>or she </a:t>
            </a:r>
            <a:r>
              <a:rPr lang="en-US" dirty="0"/>
              <a:t>committing a criminal offence? When a </a:t>
            </a:r>
            <a:r>
              <a:rPr lang="en-US" dirty="0">
                <a:solidFill>
                  <a:srgbClr val="00B050"/>
                </a:solidFill>
              </a:rPr>
              <a:t>former employee</a:t>
            </a:r>
            <a:r>
              <a:rPr lang="en-US" dirty="0"/>
              <a:t> leaves one job and goes </a:t>
            </a:r>
            <a:r>
              <a:rPr lang="en-US" dirty="0" smtClean="0"/>
              <a:t>to work </a:t>
            </a:r>
            <a:r>
              <a:rPr lang="en-US" dirty="0"/>
              <a:t>for another and tells the new employer the trade secrets of the former </a:t>
            </a:r>
            <a:r>
              <a:rPr lang="en-US" dirty="0" smtClean="0"/>
              <a:t>employer should </a:t>
            </a:r>
            <a:r>
              <a:rPr lang="en-US" dirty="0"/>
              <a:t>the employee be taken to court and fined or imprisoned?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02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4727</Words>
  <Application>Microsoft Office PowerPoint</Application>
  <PresentationFormat>Widescreen</PresentationFormat>
  <Paragraphs>256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                       Chap#6</vt:lpstr>
      <vt:lpstr>PowerPoint Presentation</vt:lpstr>
      <vt:lpstr>PowerPoint Presentation</vt:lpstr>
      <vt:lpstr>Intellectual property rights</vt:lpstr>
      <vt:lpstr> 6.1 Confidential information</vt:lpstr>
      <vt:lpstr>6.1.1 What is confidential information?</vt:lpstr>
      <vt:lpstr>6.1.2 When will an obligation of confidence be imposed? </vt:lpstr>
      <vt:lpstr>6.1.3 Sources of an obligation of confidence </vt:lpstr>
      <vt:lpstr>PowerPoint Presentation</vt:lpstr>
      <vt:lpstr>6.2 Copyright (The Copyright Act 1956 applies to works)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Chap#6</dc:title>
  <dc:creator>Microsoft account</dc:creator>
  <cp:lastModifiedBy>Microsoft account</cp:lastModifiedBy>
  <cp:revision>38</cp:revision>
  <dcterms:created xsi:type="dcterms:W3CDTF">2021-05-20T18:06:10Z</dcterms:created>
  <dcterms:modified xsi:type="dcterms:W3CDTF">2021-05-21T19:04:26Z</dcterms:modified>
</cp:coreProperties>
</file>