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40B2-02A1-4B2D-B89A-CD508DDBD829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C65F-3EF5-4765-8054-1E6B823C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8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40B2-02A1-4B2D-B89A-CD508DDBD829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C65F-3EF5-4765-8054-1E6B823C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8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40B2-02A1-4B2D-B89A-CD508DDBD829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C65F-3EF5-4765-8054-1E6B823C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40B2-02A1-4B2D-B89A-CD508DDBD829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C65F-3EF5-4765-8054-1E6B823C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3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40B2-02A1-4B2D-B89A-CD508DDBD829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C65F-3EF5-4765-8054-1E6B823C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5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40B2-02A1-4B2D-B89A-CD508DDBD829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C65F-3EF5-4765-8054-1E6B823C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2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40B2-02A1-4B2D-B89A-CD508DDBD829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C65F-3EF5-4765-8054-1E6B823C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4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40B2-02A1-4B2D-B89A-CD508DDBD829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C65F-3EF5-4765-8054-1E6B823C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1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40B2-02A1-4B2D-B89A-CD508DDBD829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C65F-3EF5-4765-8054-1E6B823C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6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40B2-02A1-4B2D-B89A-CD508DDBD829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C65F-3EF5-4765-8054-1E6B823C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2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40B2-02A1-4B2D-B89A-CD508DDBD829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C65F-3EF5-4765-8054-1E6B823C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5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D40B2-02A1-4B2D-B89A-CD508DDBD829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4C65F-3EF5-4765-8054-1E6B823C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Professional Practices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Chap#7</a:t>
            </a:r>
          </a:p>
          <a:p>
            <a:r>
              <a:rPr lang="en-US" sz="2000" b="1" dirty="0" smtClean="0"/>
              <a:t>The Framework of employee relations law and changing management practices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80660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4967"/>
            <a:ext cx="10515600" cy="5671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7.4.1 The social dimension of the European </a:t>
            </a:r>
            <a:r>
              <a:rPr lang="en-US" b="1" i="1" dirty="0" smtClean="0"/>
              <a:t>Union</a:t>
            </a:r>
          </a:p>
          <a:p>
            <a:r>
              <a:rPr lang="en-US" dirty="0"/>
              <a:t>It was effectively a direction </a:t>
            </a:r>
            <a:r>
              <a:rPr lang="en-US" dirty="0" smtClean="0"/>
              <a:t>to the </a:t>
            </a:r>
            <a:r>
              <a:rPr lang="en-US" dirty="0"/>
              <a:t>Commission to develop initiatives for the implementation of the rights listed in </a:t>
            </a:r>
            <a:r>
              <a:rPr lang="en-US" dirty="0" smtClean="0"/>
              <a:t>the Charter—using </a:t>
            </a:r>
            <a:r>
              <a:rPr lang="en-US" dirty="0"/>
              <a:t>the legal instruments available under the Treaty of Rome</a:t>
            </a:r>
            <a:r>
              <a:rPr lang="en-US" dirty="0" smtClean="0"/>
              <a:t>.</a:t>
            </a:r>
            <a:r>
              <a:rPr lang="en-US" dirty="0"/>
              <a:t> It is </a:t>
            </a:r>
            <a:r>
              <a:rPr lang="en-US" dirty="0" smtClean="0"/>
              <a:t>primarily intended </a:t>
            </a:r>
            <a:r>
              <a:rPr lang="en-US" dirty="0"/>
              <a:t>to set a floor of minimum standards in order to contain “social dumping”, </a:t>
            </a:r>
            <a:r>
              <a:rPr lang="en-US" dirty="0" smtClean="0"/>
              <a:t>which is </a:t>
            </a:r>
            <a:r>
              <a:rPr lang="en-US" dirty="0"/>
              <a:t>to say, unfair competition for investible funds by cutting wages and </a:t>
            </a:r>
            <a:r>
              <a:rPr lang="en-US" dirty="0" smtClean="0"/>
              <a:t>working conditions.</a:t>
            </a:r>
          </a:p>
          <a:p>
            <a:pPr marL="0" indent="0">
              <a:buNone/>
            </a:pPr>
            <a:r>
              <a:rPr lang="en-US" b="1" dirty="0"/>
              <a:t>7.5 Equal pay and sex </a:t>
            </a:r>
            <a:r>
              <a:rPr lang="en-US" b="1" dirty="0" smtClean="0"/>
              <a:t>discrimination</a:t>
            </a:r>
          </a:p>
          <a:p>
            <a:r>
              <a:rPr lang="en-US" dirty="0"/>
              <a:t>It was under European Community law that the UK was obliged to amend equal </a:t>
            </a:r>
            <a:r>
              <a:rPr lang="en-US" dirty="0" smtClean="0"/>
              <a:t>pay legislation </a:t>
            </a:r>
            <a:r>
              <a:rPr lang="en-US" dirty="0"/>
              <a:t>to equal pay for work of equal value and then to legislate on effective </a:t>
            </a:r>
            <a:r>
              <a:rPr lang="en-US" dirty="0" smtClean="0"/>
              <a:t>means of enforcement irrespective whether male/female.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204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4149"/>
            <a:ext cx="10515600" cy="55628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7.6 The decline of </a:t>
            </a:r>
            <a:r>
              <a:rPr lang="en-US" sz="2400" b="1" dirty="0" smtClean="0"/>
              <a:t>the </a:t>
            </a:r>
            <a:r>
              <a:rPr lang="en-US" sz="2400" b="1" dirty="0"/>
              <a:t>collective bargaining model of industrial </a:t>
            </a:r>
            <a:r>
              <a:rPr lang="en-US" sz="2400" b="1" dirty="0" smtClean="0"/>
              <a:t>relations</a:t>
            </a:r>
          </a:p>
          <a:p>
            <a:r>
              <a:rPr lang="en-US" sz="2400" dirty="0"/>
              <a:t>Reform of industrial relations had been a preoccupation of successive </a:t>
            </a:r>
            <a:r>
              <a:rPr lang="en-US" sz="2400" dirty="0" smtClean="0"/>
              <a:t>British governments </a:t>
            </a:r>
            <a:r>
              <a:rPr lang="en-US" sz="2400" dirty="0"/>
              <a:t>for over thirty years before the 1980 Employment Act. It is arguable that </a:t>
            </a:r>
            <a:r>
              <a:rPr lang="en-US" sz="2400" dirty="0" smtClean="0"/>
              <a:t>the relentless </a:t>
            </a:r>
            <a:r>
              <a:rPr lang="en-US" sz="2400" dirty="0"/>
              <a:t>anti-trade union legislation, deflationary economic policies and removal </a:t>
            </a:r>
            <a:r>
              <a:rPr lang="en-US" sz="2400" dirty="0" smtClean="0"/>
              <a:t>of public </a:t>
            </a:r>
            <a:r>
              <a:rPr lang="en-US" sz="2400" dirty="0"/>
              <a:t>support for collective bargaining in the next thirteen years had a much </a:t>
            </a:r>
            <a:r>
              <a:rPr lang="en-US" sz="2400" dirty="0" smtClean="0"/>
              <a:t>greater impact </a:t>
            </a:r>
            <a:r>
              <a:rPr lang="en-US" sz="2400" dirty="0"/>
              <a:t>than all the reform efforts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main cause of the reconstitution of </a:t>
            </a:r>
            <a:r>
              <a:rPr lang="en-US" sz="2400" dirty="0" smtClean="0"/>
              <a:t>management </a:t>
            </a:r>
            <a:r>
              <a:rPr lang="en-US" sz="2400" dirty="0" err="1" smtClean="0"/>
              <a:t>labour</a:t>
            </a:r>
            <a:r>
              <a:rPr lang="en-US" sz="2400" dirty="0" smtClean="0"/>
              <a:t> practices </a:t>
            </a:r>
            <a:r>
              <a:rPr lang="en-US" sz="2400" dirty="0"/>
              <a:t>during the 1980s were the deep recession and mass unemployment </a:t>
            </a:r>
            <a:r>
              <a:rPr lang="en-US" sz="2400" dirty="0" smtClean="0"/>
              <a:t>of 1979–81</a:t>
            </a:r>
            <a:r>
              <a:rPr lang="en-US" sz="2400" dirty="0"/>
              <a:t>, the acceleration of technical change and increased emphasis on </a:t>
            </a:r>
            <a:r>
              <a:rPr lang="en-US" sz="2400" dirty="0" smtClean="0"/>
              <a:t>inward investment</a:t>
            </a:r>
            <a:r>
              <a:rPr lang="en-US" sz="2400" dirty="0"/>
              <a:t>. Under the impact of intensified international competition, these factors led </a:t>
            </a:r>
            <a:r>
              <a:rPr lang="en-US" sz="2400" dirty="0" smtClean="0"/>
              <a:t>to a </a:t>
            </a:r>
            <a:r>
              <a:rPr lang="en-US" sz="2400" dirty="0"/>
              <a:t>reassertion of managerial prerogatives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/>
              <a:t>7.6.1 The flexible </a:t>
            </a:r>
            <a:r>
              <a:rPr lang="en-US" sz="2400" b="1" dirty="0" smtClean="0"/>
              <a:t>firm</a:t>
            </a:r>
          </a:p>
          <a:p>
            <a:r>
              <a:rPr lang="en-US" sz="2400" dirty="0" smtClean="0"/>
              <a:t>Flexibility</a:t>
            </a:r>
            <a:r>
              <a:rPr lang="en-US" sz="2400" dirty="0"/>
              <a:t>, in the sense of adaptability and willingness </a:t>
            </a:r>
            <a:r>
              <a:rPr lang="en-US" sz="2400" dirty="0" smtClean="0"/>
              <a:t>to change </a:t>
            </a:r>
            <a:r>
              <a:rPr lang="en-US" sz="2400" dirty="0"/>
              <a:t>work practices, became one of the most over-used words in the </a:t>
            </a:r>
            <a:r>
              <a:rPr lang="en-US" sz="2400" dirty="0" smtClean="0"/>
              <a:t>industrial relations </a:t>
            </a:r>
            <a:r>
              <a:rPr lang="en-US" sz="2400" dirty="0"/>
              <a:t>lexicon</a:t>
            </a:r>
            <a:r>
              <a:rPr lang="en-US" sz="2400" dirty="0" smtClean="0"/>
              <a:t>.</a:t>
            </a:r>
            <a:r>
              <a:rPr lang="en-US" sz="2400" dirty="0"/>
              <a:t> Flexibility, in general, tended to be an assertion of </a:t>
            </a:r>
            <a:r>
              <a:rPr lang="en-US" sz="2400" dirty="0" smtClean="0"/>
              <a:t>management prerogative </a:t>
            </a:r>
            <a:r>
              <a:rPr lang="en-US" sz="2400" dirty="0"/>
              <a:t>in a recessionary and volatile industrial relations climate.</a:t>
            </a:r>
          </a:p>
        </p:txBody>
      </p:sp>
    </p:spTree>
    <p:extLst>
      <p:ext uri="{BB962C8B-B14F-4D97-AF65-F5344CB8AC3E}">
        <p14:creationId xmlns:p14="http://schemas.microsoft.com/office/powerpoint/2010/main" val="3277186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2263"/>
            <a:ext cx="10515600" cy="56447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7.6.2 Just-in-time </a:t>
            </a:r>
            <a:r>
              <a:rPr lang="en-US" b="1" dirty="0" smtClean="0"/>
              <a:t>production</a:t>
            </a:r>
          </a:p>
          <a:p>
            <a:r>
              <a:rPr lang="en-US" dirty="0"/>
              <a:t>From this could be developed a detailed “Time </a:t>
            </a:r>
            <a:r>
              <a:rPr lang="en-US" dirty="0" smtClean="0"/>
              <a:t>Delivery Schedule</a:t>
            </a:r>
            <a:r>
              <a:rPr lang="en-US" dirty="0"/>
              <a:t>” requirement on a supplier, to provide pallets of given components, at a </a:t>
            </a:r>
            <a:r>
              <a:rPr lang="en-US" dirty="0" smtClean="0"/>
              <a:t>given time</a:t>
            </a:r>
            <a:r>
              <a:rPr lang="en-US" dirty="0"/>
              <a:t>, directly to the factory, as part of an agreed load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7.6.3 Precarious types of </a:t>
            </a:r>
            <a:r>
              <a:rPr lang="en-US" b="1" dirty="0" smtClean="0"/>
              <a:t>employment</a:t>
            </a:r>
          </a:p>
          <a:p>
            <a:r>
              <a:rPr lang="en-US" dirty="0"/>
              <a:t>The growth in </a:t>
            </a:r>
            <a:r>
              <a:rPr lang="en-US" dirty="0" err="1"/>
              <a:t>labour</a:t>
            </a:r>
            <a:r>
              <a:rPr lang="en-US" dirty="0"/>
              <a:t> market flexibility has become another way of </a:t>
            </a:r>
            <a:r>
              <a:rPr lang="en-US" dirty="0" smtClean="0"/>
              <a:t>describing the </a:t>
            </a:r>
            <a:r>
              <a:rPr lang="en-US" dirty="0"/>
              <a:t>erosion of trade union power and deregulation of employment </a:t>
            </a:r>
            <a:r>
              <a:rPr lang="en-US" dirty="0" smtClean="0"/>
              <a:t>conditions that </a:t>
            </a:r>
            <a:r>
              <a:rPr lang="en-US" dirty="0"/>
              <a:t>has characterized the last 14 years, and, with it, a growing proportion of </a:t>
            </a:r>
            <a:r>
              <a:rPr lang="en-US" dirty="0" smtClean="0"/>
              <a:t>the population </a:t>
            </a:r>
            <a:r>
              <a:rPr lang="en-US" dirty="0"/>
              <a:t>is finding that making a living is rough, tough and </a:t>
            </a:r>
            <a:r>
              <a:rPr lang="en-US" dirty="0" smtClean="0"/>
              <a:t>poorly-paid.</a:t>
            </a:r>
          </a:p>
          <a:p>
            <a:pPr marL="0" indent="0">
              <a:buNone/>
            </a:pPr>
            <a:r>
              <a:rPr lang="en-US" b="1" dirty="0"/>
              <a:t>7.6.4 The effect on collective </a:t>
            </a:r>
            <a:r>
              <a:rPr lang="en-US" b="1" dirty="0" smtClean="0"/>
              <a:t>bargaining</a:t>
            </a:r>
          </a:p>
          <a:p>
            <a:r>
              <a:rPr lang="en-US" dirty="0"/>
              <a:t>One reason is </a:t>
            </a:r>
            <a:r>
              <a:rPr lang="en-US" dirty="0" smtClean="0"/>
              <a:t>their relatively </a:t>
            </a:r>
            <a:r>
              <a:rPr lang="en-US" dirty="0"/>
              <a:t>high earnings due to their scarce skills</a:t>
            </a:r>
            <a:r>
              <a:rPr lang="en-US" dirty="0" smtClean="0"/>
              <a:t>.</a:t>
            </a:r>
          </a:p>
          <a:p>
            <a:r>
              <a:rPr lang="en-US" dirty="0"/>
              <a:t>However, it is worth </a:t>
            </a:r>
            <a:r>
              <a:rPr lang="en-US" dirty="0" smtClean="0"/>
              <a:t>emphasizing that </a:t>
            </a:r>
            <a:r>
              <a:rPr lang="en-US" dirty="0"/>
              <a:t>this piece of legislation is “rather a reflection of the industrial weakness of </a:t>
            </a:r>
            <a:r>
              <a:rPr lang="en-US" dirty="0" smtClean="0"/>
              <a:t>trade unions</a:t>
            </a:r>
            <a:r>
              <a:rPr lang="en-US" dirty="0"/>
              <a:t>” </a:t>
            </a:r>
            <a:r>
              <a:rPr lang="en-US" dirty="0" smtClean="0"/>
              <a:t>and </a:t>
            </a:r>
            <a:r>
              <a:rPr lang="en-US" dirty="0"/>
              <a:t>nothing to do with the EU social dimension, despite the fact that </a:t>
            </a:r>
            <a:r>
              <a:rPr lang="en-US" dirty="0" smtClean="0"/>
              <a:t>several EU </a:t>
            </a:r>
            <a:r>
              <a:rPr lang="en-US" dirty="0"/>
              <a:t>countries already had a national minimum wage</a:t>
            </a:r>
            <a:r>
              <a:rPr lang="en-US" dirty="0" smtClean="0"/>
              <a:t>.</a:t>
            </a:r>
          </a:p>
          <a:p>
            <a:r>
              <a:rPr lang="en-US" dirty="0"/>
              <a:t>C</a:t>
            </a:r>
            <a:r>
              <a:rPr lang="en-US" dirty="0" smtClean="0"/>
              <a:t>omplexity </a:t>
            </a:r>
            <a:r>
              <a:rPr lang="en-US" dirty="0"/>
              <a:t>of </a:t>
            </a:r>
            <a:r>
              <a:rPr lang="en-US" dirty="0" smtClean="0"/>
              <a:t>the legislation </a:t>
            </a:r>
            <a:r>
              <a:rPr lang="en-US" dirty="0"/>
              <a:t>has been increased both by the extension of the excluded categories of </a:t>
            </a:r>
            <a:r>
              <a:rPr lang="en-US" dirty="0" smtClean="0"/>
              <a:t>worker and </a:t>
            </a:r>
            <a:r>
              <a:rPr lang="en-US" dirty="0"/>
              <a:t>especially in the more elaborate, and in parts near incomprehensible drafting of </a:t>
            </a:r>
            <a:r>
              <a:rPr lang="en-US" dirty="0" smtClean="0"/>
              <a:t>the provisions </a:t>
            </a:r>
            <a:r>
              <a:rPr lang="en-US" dirty="0"/>
              <a:t>on identifying the working time in respect of which the NMW has to be </a:t>
            </a:r>
            <a:r>
              <a:rPr lang="en-US" dirty="0" smtClean="0"/>
              <a:t>paid.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831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1445"/>
            <a:ext cx="10515600" cy="55355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7.7 Summary and </a:t>
            </a:r>
            <a:r>
              <a:rPr lang="en-US" b="1" dirty="0" smtClean="0"/>
              <a:t>conclusions</a:t>
            </a:r>
          </a:p>
          <a:p>
            <a:r>
              <a:rPr lang="en-US" dirty="0"/>
              <a:t>The industrial relations environment facing the software professional has changed </a:t>
            </a:r>
            <a:r>
              <a:rPr lang="en-US" dirty="0" smtClean="0"/>
              <a:t>as dramatically </a:t>
            </a:r>
            <a:r>
              <a:rPr lang="en-US" dirty="0"/>
              <a:t>as technology in engineering</a:t>
            </a:r>
            <a:r>
              <a:rPr lang="en-US" dirty="0" smtClean="0"/>
              <a:t>.</a:t>
            </a:r>
          </a:p>
          <a:p>
            <a:r>
              <a:rPr lang="en-US" dirty="0"/>
              <a:t>Structural and technological changes have encouraged economic growth in areas </a:t>
            </a:r>
            <a:r>
              <a:rPr lang="en-US" dirty="0" smtClean="0"/>
              <a:t>where unions </a:t>
            </a:r>
            <a:r>
              <a:rPr lang="en-US" dirty="0"/>
              <a:t>are not strong</a:t>
            </a:r>
            <a:r>
              <a:rPr lang="en-US" dirty="0" smtClean="0"/>
              <a:t>.</a:t>
            </a:r>
          </a:p>
          <a:p>
            <a:r>
              <a:rPr lang="en-US" dirty="0"/>
              <a:t>There has been a concerted effort among managers to </a:t>
            </a:r>
            <a:r>
              <a:rPr lang="en-US" dirty="0" smtClean="0"/>
              <a:t>develop practices </a:t>
            </a:r>
            <a:r>
              <a:rPr lang="en-US" dirty="0"/>
              <a:t>that are more cost effective in their use of human resources, with emphasis </a:t>
            </a:r>
            <a:r>
              <a:rPr lang="en-US" dirty="0" smtClean="0"/>
              <a:t>on employment </a:t>
            </a:r>
            <a:r>
              <a:rPr lang="en-US" dirty="0"/>
              <a:t>planning, simpler management structures, performance appraisal </a:t>
            </a:r>
            <a:r>
              <a:rPr lang="en-US" dirty="0" smtClean="0"/>
              <a:t>and performance-related </a:t>
            </a:r>
            <a:r>
              <a:rPr lang="en-US" dirty="0"/>
              <a:t>pay, and non-unionism or restricted unionism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Research </a:t>
            </a:r>
            <a:r>
              <a:rPr lang="en-US" dirty="0"/>
              <a:t>findings on </a:t>
            </a:r>
            <a:r>
              <a:rPr lang="en-US" dirty="0" smtClean="0"/>
              <a:t>employee job </a:t>
            </a:r>
            <a:r>
              <a:rPr lang="en-US" dirty="0"/>
              <a:t>satisfaction, particularly those from the 1998 Workplace Employee Relations </a:t>
            </a:r>
            <a:r>
              <a:rPr lang="en-US" dirty="0" smtClean="0"/>
              <a:t>Survey, show </a:t>
            </a:r>
            <a:r>
              <a:rPr lang="en-US" dirty="0"/>
              <a:t>a clear association with effective employee consultation.</a:t>
            </a:r>
          </a:p>
        </p:txBody>
      </p:sp>
    </p:spTree>
    <p:extLst>
      <p:ext uri="{BB962C8B-B14F-4D97-AF65-F5344CB8AC3E}">
        <p14:creationId xmlns:p14="http://schemas.microsoft.com/office/powerpoint/2010/main" val="391255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2071"/>
            <a:ext cx="10515600" cy="50496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7.1 Employee </a:t>
            </a:r>
            <a:r>
              <a:rPr lang="en-US" b="1" dirty="0" smtClean="0"/>
              <a:t>relations</a:t>
            </a:r>
          </a:p>
          <a:p>
            <a:pPr marL="0" indent="0">
              <a:buNone/>
            </a:pPr>
            <a:r>
              <a:rPr lang="en-US" b="1" dirty="0"/>
              <a:t>	7.1.1 Importance of </a:t>
            </a:r>
            <a:r>
              <a:rPr lang="en-US" b="1" dirty="0" smtClean="0"/>
              <a:t>procedures</a:t>
            </a:r>
          </a:p>
          <a:p>
            <a:pPr marL="0" indent="0">
              <a:buNone/>
            </a:pPr>
            <a:r>
              <a:rPr lang="en-US" b="1" dirty="0" smtClean="0"/>
              <a:t>7.2 </a:t>
            </a:r>
            <a:r>
              <a:rPr lang="en-US" b="1" dirty="0"/>
              <a:t>The framework of collective </a:t>
            </a:r>
            <a:r>
              <a:rPr lang="en-US" b="1" dirty="0" smtClean="0"/>
              <a:t>labor law</a:t>
            </a:r>
          </a:p>
          <a:p>
            <a:pPr marL="0" indent="0">
              <a:buNone/>
            </a:pPr>
            <a:r>
              <a:rPr lang="en-US" b="1" dirty="0"/>
              <a:t>	7.2.1 Restraining the </a:t>
            </a:r>
            <a:r>
              <a:rPr lang="en-US" b="1" dirty="0" smtClean="0"/>
              <a:t>unions</a:t>
            </a:r>
          </a:p>
          <a:p>
            <a:pPr marL="0" indent="0">
              <a:buNone/>
            </a:pPr>
            <a:r>
              <a:rPr lang="en-US" b="1" dirty="0"/>
              <a:t>	7.2.2 The legislation </a:t>
            </a:r>
            <a:r>
              <a:rPr lang="en-US" b="1" dirty="0" smtClean="0"/>
              <a:t>consolidated</a:t>
            </a:r>
          </a:p>
          <a:p>
            <a:pPr marL="0" indent="0">
              <a:buNone/>
            </a:pPr>
            <a:r>
              <a:rPr lang="en-US" b="1" dirty="0"/>
              <a:t>	7.2.3 The European Union and British </a:t>
            </a:r>
            <a:r>
              <a:rPr lang="en-US" b="1" dirty="0" smtClean="0"/>
              <a:t>labor law</a:t>
            </a:r>
          </a:p>
          <a:p>
            <a:pPr marL="0" indent="0">
              <a:buNone/>
            </a:pPr>
            <a:r>
              <a:rPr lang="en-US" b="1" dirty="0"/>
              <a:t>7.3 Examples of the new </a:t>
            </a:r>
            <a:r>
              <a:rPr lang="en-US" b="1" dirty="0" smtClean="0"/>
              <a:t>labor </a:t>
            </a:r>
            <a:r>
              <a:rPr lang="en-US" b="1" dirty="0"/>
              <a:t>laws in </a:t>
            </a:r>
            <a:r>
              <a:rPr lang="en-US" b="1" dirty="0" smtClean="0"/>
              <a:t>action</a:t>
            </a:r>
          </a:p>
          <a:p>
            <a:pPr marL="0" indent="0">
              <a:buNone/>
            </a:pPr>
            <a:r>
              <a:rPr lang="en-US" b="1" dirty="0"/>
              <a:t>7.4 The framework of individual employment </a:t>
            </a:r>
            <a:r>
              <a:rPr lang="en-US" b="1" dirty="0" smtClean="0"/>
              <a:t>law</a:t>
            </a:r>
          </a:p>
          <a:p>
            <a:pPr marL="0" indent="0">
              <a:buNone/>
            </a:pPr>
            <a:r>
              <a:rPr lang="en-US" b="1" dirty="0"/>
              <a:t>	7.4.1 The social dimension of the European </a:t>
            </a:r>
            <a:r>
              <a:rPr lang="en-US" b="1" dirty="0" smtClean="0"/>
              <a:t>Union</a:t>
            </a:r>
          </a:p>
          <a:p>
            <a:pPr marL="0" indent="0">
              <a:buNone/>
            </a:pPr>
            <a:r>
              <a:rPr lang="en-US" b="1" dirty="0"/>
              <a:t>7.5 Equal pay and sex </a:t>
            </a:r>
            <a:r>
              <a:rPr lang="en-US" b="1" dirty="0" smtClean="0"/>
              <a:t>discrimination</a:t>
            </a:r>
          </a:p>
          <a:p>
            <a:pPr marL="0" indent="0">
              <a:buNone/>
            </a:pPr>
            <a:r>
              <a:rPr lang="en-US" b="1" dirty="0"/>
              <a:t>7.6 The decline of the collective bargaining model of industrial </a:t>
            </a:r>
            <a:r>
              <a:rPr lang="en-US" b="1" dirty="0" smtClean="0"/>
              <a:t>relations</a:t>
            </a:r>
          </a:p>
          <a:p>
            <a:pPr marL="0" indent="0">
              <a:buNone/>
            </a:pPr>
            <a:r>
              <a:rPr lang="en-US" b="1" dirty="0"/>
              <a:t>	7.6.1 The flexible </a:t>
            </a:r>
            <a:r>
              <a:rPr lang="en-US" b="1" dirty="0" smtClean="0"/>
              <a:t>firm</a:t>
            </a:r>
          </a:p>
          <a:p>
            <a:pPr marL="0" indent="0">
              <a:buNone/>
            </a:pPr>
            <a:r>
              <a:rPr lang="en-US" b="1" dirty="0"/>
              <a:t>	7.6.2 Just-in-time </a:t>
            </a:r>
            <a:r>
              <a:rPr lang="en-US" b="1" dirty="0" smtClean="0"/>
              <a:t>production</a:t>
            </a:r>
          </a:p>
          <a:p>
            <a:pPr marL="0" indent="0">
              <a:buNone/>
            </a:pPr>
            <a:r>
              <a:rPr lang="en-US" b="1" dirty="0"/>
              <a:t>	7.6.3 Precarious types of </a:t>
            </a:r>
            <a:r>
              <a:rPr lang="en-US" b="1" dirty="0" smtClean="0"/>
              <a:t>employment</a:t>
            </a:r>
          </a:p>
          <a:p>
            <a:pPr marL="0" indent="0">
              <a:buNone/>
            </a:pPr>
            <a:r>
              <a:rPr lang="en-US" b="1" dirty="0"/>
              <a:t>	7.6.4 The effect on collective </a:t>
            </a:r>
            <a:r>
              <a:rPr lang="en-US" b="1" dirty="0" smtClean="0"/>
              <a:t>bargaining</a:t>
            </a:r>
          </a:p>
          <a:p>
            <a:pPr marL="0" indent="0">
              <a:buNone/>
            </a:pPr>
            <a:r>
              <a:rPr lang="en-US" b="1" dirty="0"/>
              <a:t>7.7 Summary and conclusions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73842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5093"/>
            <a:ext cx="10515600" cy="552186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7.1 Employee relations</a:t>
            </a:r>
          </a:p>
          <a:p>
            <a:r>
              <a:rPr lang="en-US" dirty="0"/>
              <a:t>Employee relations is about the rules governing employment. Since people are </a:t>
            </a:r>
            <a:r>
              <a:rPr lang="en-US" dirty="0" smtClean="0"/>
              <a:t>employed to </a:t>
            </a:r>
            <a:r>
              <a:rPr lang="en-US" dirty="0"/>
              <a:t>produce goods or services and such production entails a process, we may further </a:t>
            </a:r>
            <a:r>
              <a:rPr lang="en-US" dirty="0" smtClean="0"/>
              <a:t>say that </a:t>
            </a:r>
            <a:r>
              <a:rPr lang="en-US" dirty="0"/>
              <a:t>employee relations is about the rules governing the work process</a:t>
            </a:r>
            <a:r>
              <a:rPr lang="en-US" dirty="0" smtClean="0"/>
              <a:t>.</a:t>
            </a:r>
          </a:p>
          <a:p>
            <a:r>
              <a:rPr lang="en-US" dirty="0"/>
              <a:t>It is a contract of service entailing a duty to perform that </a:t>
            </a:r>
            <a:r>
              <a:rPr lang="en-US" dirty="0" smtClean="0"/>
              <a:t>service in </a:t>
            </a:r>
            <a:r>
              <a:rPr lang="en-US" dirty="0"/>
              <a:t>return for payment of wages or salary</a:t>
            </a:r>
            <a:r>
              <a:rPr lang="en-US" dirty="0" smtClean="0"/>
              <a:t>.</a:t>
            </a:r>
          </a:p>
          <a:p>
            <a:r>
              <a:rPr lang="en-US" dirty="0"/>
              <a:t>Management is about control. Control necessitates effective organization of </a:t>
            </a:r>
            <a:r>
              <a:rPr lang="en-US" dirty="0" smtClean="0"/>
              <a:t>the work </a:t>
            </a:r>
            <a:r>
              <a:rPr lang="en-US" dirty="0"/>
              <a:t>process by the use of established procedures but also the ability to improvise </a:t>
            </a:r>
            <a:r>
              <a:rPr lang="en-US" dirty="0" smtClean="0"/>
              <a:t>by gaining </a:t>
            </a:r>
            <a:r>
              <a:rPr lang="en-US" dirty="0"/>
              <a:t>the co-operation of employees.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1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8740"/>
            <a:ext cx="10515600" cy="55082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7.1.1 Importance of procedures</a:t>
            </a:r>
          </a:p>
          <a:p>
            <a:r>
              <a:rPr lang="en-US" dirty="0"/>
              <a:t>The basic sort of collective agreement establishes a negotiating procedure by way </a:t>
            </a:r>
            <a:r>
              <a:rPr lang="en-US" dirty="0" smtClean="0"/>
              <a:t>of standing </a:t>
            </a:r>
            <a:r>
              <a:rPr lang="en-US" dirty="0"/>
              <a:t>committee and procedural rules, such as, what to do in the event of a failure </a:t>
            </a:r>
            <a:r>
              <a:rPr lang="en-US" dirty="0" smtClean="0"/>
              <a:t>to agree . The </a:t>
            </a:r>
            <a:r>
              <a:rPr lang="en-US" dirty="0"/>
              <a:t>procedural rules are utilized to </a:t>
            </a:r>
            <a:r>
              <a:rPr lang="en-US" dirty="0" smtClean="0"/>
              <a:t>arrive at </a:t>
            </a:r>
            <a:r>
              <a:rPr lang="en-US" dirty="0"/>
              <a:t>substantive rules relating to pay and conditions, such as hours of work, </a:t>
            </a:r>
            <a:r>
              <a:rPr lang="en-US" dirty="0" smtClean="0"/>
              <a:t>holiday entitlement</a:t>
            </a:r>
            <a:r>
              <a:rPr lang="en-US" dirty="0"/>
              <a:t>, shiftwork arrangements, overtime, bonuses and fringe benefits. </a:t>
            </a:r>
            <a:r>
              <a:rPr lang="en-US" dirty="0" smtClean="0"/>
              <a:t>Other procedures</a:t>
            </a:r>
            <a:r>
              <a:rPr lang="en-US" dirty="0"/>
              <a:t>, including importantly, disciplinary procedures </a:t>
            </a:r>
            <a:r>
              <a:rPr lang="en-US" dirty="0" smtClean="0"/>
              <a:t>and </a:t>
            </a:r>
            <a:r>
              <a:rPr lang="en-US" dirty="0"/>
              <a:t>appeals or </a:t>
            </a:r>
            <a:r>
              <a:rPr lang="en-US" dirty="0" smtClean="0"/>
              <a:t>grievance procedures are </a:t>
            </a:r>
            <a:r>
              <a:rPr lang="en-US" dirty="0"/>
              <a:t>a normal part of a collective bargaining relationship between an </a:t>
            </a:r>
            <a:r>
              <a:rPr lang="en-US" dirty="0" smtClean="0"/>
              <a:t>employer and </a:t>
            </a:r>
            <a:r>
              <a:rPr lang="en-US" dirty="0"/>
              <a:t>a trade union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event of a failure to agree, disputes procedures often have recourse </a:t>
            </a:r>
            <a:r>
              <a:rPr lang="en-US" dirty="0" smtClean="0"/>
              <a:t>to conciliation </a:t>
            </a:r>
            <a:r>
              <a:rPr lang="en-US" dirty="0"/>
              <a:t>and arbitration by third parties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Software </a:t>
            </a:r>
            <a:r>
              <a:rPr lang="en-US" dirty="0"/>
              <a:t>workers to know about </a:t>
            </a:r>
            <a:r>
              <a:rPr lang="en-US" dirty="0" smtClean="0"/>
              <a:t>the collective </a:t>
            </a:r>
            <a:r>
              <a:rPr lang="en-US" dirty="0"/>
              <a:t>bargaining/union model of employee relations because few </a:t>
            </a:r>
            <a:r>
              <a:rPr lang="en-US" dirty="0" smtClean="0"/>
              <a:t>companies </a:t>
            </a:r>
            <a:r>
              <a:rPr lang="en-US" dirty="0"/>
              <a:t>are now untouched by computers and in many the introduction </a:t>
            </a:r>
            <a:r>
              <a:rPr lang="en-US" dirty="0" smtClean="0"/>
              <a:t>of computerized </a:t>
            </a:r>
            <a:r>
              <a:rPr lang="en-US" dirty="0"/>
              <a:t>work processes may be a union-management issue. It is valuable </a:t>
            </a:r>
            <a:r>
              <a:rPr lang="en-US" dirty="0" smtClean="0"/>
              <a:t>to visualize </a:t>
            </a:r>
            <a:r>
              <a:rPr lang="en-US" dirty="0"/>
              <a:t>the user environment where a software program might affect </a:t>
            </a:r>
            <a:r>
              <a:rPr lang="en-US" dirty="0" smtClean="0"/>
              <a:t>employee relations</a:t>
            </a:r>
            <a:r>
              <a:rPr lang="en-US" dirty="0"/>
              <a:t>, as they frequently do.</a:t>
            </a:r>
          </a:p>
        </p:txBody>
      </p:sp>
    </p:spTree>
    <p:extLst>
      <p:ext uri="{BB962C8B-B14F-4D97-AF65-F5344CB8AC3E}">
        <p14:creationId xmlns:p14="http://schemas.microsoft.com/office/powerpoint/2010/main" val="408461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1319"/>
            <a:ext cx="10515600" cy="56856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7.2 The framework of collective labor law</a:t>
            </a:r>
          </a:p>
          <a:p>
            <a:r>
              <a:rPr lang="en-US" dirty="0" err="1"/>
              <a:t>Labour</a:t>
            </a:r>
            <a:r>
              <a:rPr lang="en-US" dirty="0"/>
              <a:t> law is that part of the </a:t>
            </a:r>
            <a:r>
              <a:rPr lang="en-US" dirty="0" smtClean="0"/>
              <a:t>law that </a:t>
            </a:r>
            <a:r>
              <a:rPr lang="en-US" dirty="0"/>
              <a:t>deals with individuals and legal persons in their capacity as employees or </a:t>
            </a:r>
            <a:r>
              <a:rPr lang="en-US" dirty="0" smtClean="0"/>
              <a:t>employers , it </a:t>
            </a:r>
            <a:r>
              <a:rPr lang="en-US" dirty="0"/>
              <a:t>is concerned with work and relationships arising from it. </a:t>
            </a:r>
            <a:r>
              <a:rPr lang="en-US" dirty="0" err="1"/>
              <a:t>Labour</a:t>
            </a:r>
            <a:r>
              <a:rPr lang="en-US" dirty="0"/>
              <a:t> law is concerned </a:t>
            </a:r>
            <a:r>
              <a:rPr lang="en-US" dirty="0" smtClean="0"/>
              <a:t>with both </a:t>
            </a:r>
            <a:r>
              <a:rPr lang="en-US" dirty="0"/>
              <a:t>the collective and the individual aspects of the employment relationship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7.2.1 Restraining the </a:t>
            </a:r>
            <a:r>
              <a:rPr lang="en-US" b="1" dirty="0" smtClean="0"/>
              <a:t>unions</a:t>
            </a:r>
          </a:p>
          <a:p>
            <a:r>
              <a:rPr lang="en-US" dirty="0"/>
              <a:t>The process of reining in the trade unions was begun with the 1980 Employment Act</a:t>
            </a:r>
            <a:r>
              <a:rPr lang="en-US" dirty="0" smtClean="0"/>
              <a:t>.</a:t>
            </a:r>
          </a:p>
          <a:p>
            <a:r>
              <a:rPr lang="en-US" dirty="0"/>
              <a:t>Pickets </a:t>
            </a:r>
            <a:r>
              <a:rPr lang="en-US" dirty="0" smtClean="0"/>
              <a:t>were permitted </a:t>
            </a:r>
            <a:r>
              <a:rPr lang="en-US" dirty="0"/>
              <a:t>to picket only their own place of work. Trade unions were encouraged to </a:t>
            </a:r>
            <a:r>
              <a:rPr lang="en-US" dirty="0" smtClean="0"/>
              <a:t>use ballots </a:t>
            </a:r>
            <a:r>
              <a:rPr lang="en-US" dirty="0"/>
              <a:t>of their members by entitlement to reimbursement from public funds for </a:t>
            </a:r>
            <a:r>
              <a:rPr lang="en-US" dirty="0" smtClean="0"/>
              <a:t>ballot costs</a:t>
            </a:r>
            <a:r>
              <a:rPr lang="en-US" dirty="0"/>
              <a:t>, though this was withdrawn in later legislation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blanket </a:t>
            </a:r>
            <a:r>
              <a:rPr lang="en-US" dirty="0"/>
              <a:t>immunity from legal action previously enjoyed by the unions was repealed. </a:t>
            </a:r>
            <a:r>
              <a:rPr lang="en-US" dirty="0" smtClean="0"/>
              <a:t>There were </a:t>
            </a:r>
            <a:r>
              <a:rPr lang="en-US" dirty="0"/>
              <a:t>limits on the damages that could be awarded, but several unions found </a:t>
            </a:r>
            <a:r>
              <a:rPr lang="en-US" dirty="0" smtClean="0"/>
              <a:t>themselves liable </a:t>
            </a:r>
            <a:r>
              <a:rPr lang="en-US" dirty="0"/>
              <a:t>to punitive damages and costs.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19721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6854"/>
            <a:ext cx="10515600" cy="55901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7.2.2 The legislation </a:t>
            </a:r>
            <a:r>
              <a:rPr lang="en-US" b="1" dirty="0" smtClean="0"/>
              <a:t>consolidated</a:t>
            </a:r>
          </a:p>
          <a:p>
            <a:r>
              <a:rPr lang="en-US" dirty="0"/>
              <a:t>Any individual is now allowed to </a:t>
            </a:r>
            <a:r>
              <a:rPr lang="en-US" dirty="0" smtClean="0"/>
              <a:t>seek an </a:t>
            </a:r>
            <a:r>
              <a:rPr lang="en-US" dirty="0"/>
              <a:t>injunction against a union where there is unlawful industrial action where the </a:t>
            </a:r>
            <a:r>
              <a:rPr lang="en-US" dirty="0" smtClean="0"/>
              <a:t>action will</a:t>
            </a:r>
            <a:r>
              <a:rPr lang="en-US" dirty="0"/>
              <a:t>, or is likely to, prevent or delay the supply of goods or services or reduce </a:t>
            </a:r>
            <a:r>
              <a:rPr lang="en-US" dirty="0" smtClean="0"/>
              <a:t>their quality.</a:t>
            </a:r>
            <a:r>
              <a:rPr lang="en-US" dirty="0"/>
              <a:t> Under a late amendment, the TURER Act allowed employers to deny pay rises </a:t>
            </a:r>
            <a:r>
              <a:rPr lang="en-US" dirty="0" smtClean="0"/>
              <a:t>or other </a:t>
            </a:r>
            <a:r>
              <a:rPr lang="en-US" dirty="0"/>
              <a:t>benefits to employees who refuse to sign personal contracts. In </a:t>
            </a:r>
            <a:r>
              <a:rPr lang="en-US" dirty="0" smtClean="0"/>
              <a:t>practice, consequently</a:t>
            </a:r>
            <a:r>
              <a:rPr lang="en-US" dirty="0"/>
              <a:t>, employers can bribe staff not to be union members, for there is less point </a:t>
            </a:r>
            <a:r>
              <a:rPr lang="en-US" dirty="0" smtClean="0"/>
              <a:t>in being </a:t>
            </a:r>
            <a:r>
              <a:rPr lang="en-US" dirty="0"/>
              <a:t>in a trade union if one is no longer part of a collective bargaining process</a:t>
            </a:r>
            <a:r>
              <a:rPr lang="en-US" dirty="0" smtClean="0"/>
              <a:t>.</a:t>
            </a:r>
          </a:p>
          <a:p>
            <a:r>
              <a:rPr lang="en-US" dirty="0"/>
              <a:t>The main theme of this legislation was an attack on the institutions of </a:t>
            </a:r>
            <a:r>
              <a:rPr lang="en-US" dirty="0" smtClean="0"/>
              <a:t>industrial relations</a:t>
            </a:r>
            <a:r>
              <a:rPr lang="en-US" dirty="0"/>
              <a:t>, especially collective bargaining. Not only have statutory supports been </a:t>
            </a:r>
            <a:r>
              <a:rPr lang="en-US" dirty="0" smtClean="0"/>
              <a:t>removed but </a:t>
            </a:r>
            <a:r>
              <a:rPr lang="en-US" dirty="0"/>
              <a:t>it has been decentralized and mainly confined to the enterprise or establishment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interaction </a:t>
            </a:r>
            <a:r>
              <a:rPr lang="en-US" dirty="0"/>
              <a:t>of </a:t>
            </a:r>
            <a:r>
              <a:rPr lang="en-US" dirty="0" err="1"/>
              <a:t>labour</a:t>
            </a:r>
            <a:r>
              <a:rPr lang="en-US" dirty="0"/>
              <a:t> law and deflationary economic policies has achieved this </a:t>
            </a:r>
            <a:r>
              <a:rPr lang="en-US" dirty="0" smtClean="0"/>
              <a:t>objective, although </a:t>
            </a:r>
            <a:r>
              <a:rPr lang="en-US" dirty="0"/>
              <a:t>the effect of structural decline in industries on union strength is difficult </a:t>
            </a:r>
            <a:r>
              <a:rPr lang="en-US" dirty="0" smtClean="0"/>
              <a:t>to separate </a:t>
            </a:r>
            <a:r>
              <a:rPr lang="en-US" dirty="0"/>
              <a:t>from the cautionary effect of the threat of fines and sequestration.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368508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7103"/>
            <a:ext cx="10515600" cy="5289859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7.2.3 The European Union and British </a:t>
            </a:r>
            <a:r>
              <a:rPr lang="en-US" b="1" i="1" dirty="0" err="1"/>
              <a:t>labour</a:t>
            </a:r>
            <a:r>
              <a:rPr lang="en-US" b="1" i="1" dirty="0"/>
              <a:t> </a:t>
            </a:r>
            <a:r>
              <a:rPr lang="en-US" b="1" i="1" dirty="0" smtClean="0"/>
              <a:t>law</a:t>
            </a:r>
          </a:p>
          <a:p>
            <a:r>
              <a:rPr lang="en-US" dirty="0"/>
              <a:t>Collective agreements between unions and employers are not legally binding</a:t>
            </a:r>
            <a:r>
              <a:rPr lang="en-US" dirty="0" smtClean="0"/>
              <a:t>.</a:t>
            </a:r>
          </a:p>
          <a:p>
            <a:r>
              <a:rPr lang="en-US" dirty="0"/>
              <a:t>The British state does offer a system of conciliation </a:t>
            </a:r>
            <a:r>
              <a:rPr lang="en-US" dirty="0" smtClean="0"/>
              <a:t>and arbitration </a:t>
            </a:r>
            <a:r>
              <a:rPr lang="en-US" dirty="0"/>
              <a:t>through the Advisory Conciliation and Arbitration Service (ACAS) but </a:t>
            </a:r>
            <a:r>
              <a:rPr lang="en-US" dirty="0" smtClean="0"/>
              <a:t>there is </a:t>
            </a:r>
            <a:r>
              <a:rPr lang="en-US" dirty="0"/>
              <a:t>no scope for the European distinction between disputes of interest </a:t>
            </a:r>
            <a:r>
              <a:rPr lang="en-US" dirty="0" smtClean="0"/>
              <a:t>and </a:t>
            </a:r>
            <a:r>
              <a:rPr lang="en-US" dirty="0"/>
              <a:t>disputes of </a:t>
            </a:r>
            <a:r>
              <a:rPr lang="en-US" dirty="0" smtClean="0"/>
              <a:t>right.</a:t>
            </a:r>
            <a:r>
              <a:rPr lang="en-US" dirty="0"/>
              <a:t> </a:t>
            </a:r>
            <a:r>
              <a:rPr lang="en-US" dirty="0" smtClean="0"/>
              <a:t>Member </a:t>
            </a:r>
            <a:r>
              <a:rPr lang="en-US" dirty="0"/>
              <a:t>states must set </a:t>
            </a:r>
            <a:r>
              <a:rPr lang="en-US" dirty="0" smtClean="0"/>
              <a:t>up European </a:t>
            </a:r>
            <a:r>
              <a:rPr lang="en-US" dirty="0"/>
              <a:t>Works councils to inform and consult worker representatives on issues </a:t>
            </a:r>
            <a:r>
              <a:rPr lang="en-US" dirty="0" smtClean="0"/>
              <a:t>of transnational </a:t>
            </a:r>
            <a:r>
              <a:rPr lang="en-US" dirty="0"/>
              <a:t>significance</a:t>
            </a:r>
            <a:r>
              <a:rPr lang="en-US" dirty="0" smtClean="0"/>
              <a:t>.</a:t>
            </a:r>
          </a:p>
          <a:p>
            <a:r>
              <a:rPr lang="en-US" dirty="0"/>
              <a:t>The councils also provide </a:t>
            </a:r>
            <a:r>
              <a:rPr lang="en-US" dirty="0" smtClean="0"/>
              <a:t>unprecedented opportunity </a:t>
            </a:r>
            <a:r>
              <a:rPr lang="en-US" dirty="0"/>
              <a:t>for employees to come together, network and adopt a common position.</a:t>
            </a:r>
          </a:p>
        </p:txBody>
      </p:sp>
    </p:spTree>
    <p:extLst>
      <p:ext uri="{BB962C8B-B14F-4D97-AF65-F5344CB8AC3E}">
        <p14:creationId xmlns:p14="http://schemas.microsoft.com/office/powerpoint/2010/main" val="57444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7922"/>
            <a:ext cx="10515600" cy="5399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7.3 Examples of the new labor laws in action</a:t>
            </a:r>
          </a:p>
          <a:p>
            <a:r>
              <a:rPr lang="en-US" dirty="0"/>
              <a:t>In 1988 legal action against the seafarers’ union further demonstrated how much </a:t>
            </a:r>
            <a:r>
              <a:rPr lang="en-US" dirty="0" smtClean="0"/>
              <a:t>the legislation </a:t>
            </a:r>
            <a:r>
              <a:rPr lang="en-US" dirty="0"/>
              <a:t>had achieved in enforcing the “right to manage”. The union, whose </a:t>
            </a:r>
            <a:r>
              <a:rPr lang="en-US" dirty="0" smtClean="0"/>
              <a:t>main dispute </a:t>
            </a:r>
            <a:r>
              <a:rPr lang="en-US" dirty="0"/>
              <a:t>was with the P&amp;O management’s aim to impose more exacting </a:t>
            </a:r>
            <a:r>
              <a:rPr lang="en-US" dirty="0" smtClean="0"/>
              <a:t>working conditions</a:t>
            </a:r>
            <a:r>
              <a:rPr lang="en-US" dirty="0"/>
              <a:t>, tried to extend the dispute nationally by striking against other </a:t>
            </a:r>
            <a:r>
              <a:rPr lang="en-US" dirty="0" smtClean="0"/>
              <a:t>ferry companies</a:t>
            </a:r>
            <a:r>
              <a:rPr lang="en-US" dirty="0"/>
              <a:t>. First fined </a:t>
            </a:r>
            <a:r>
              <a:rPr lang="en-US" i="1" dirty="0"/>
              <a:t>£</a:t>
            </a:r>
            <a:r>
              <a:rPr lang="en-US" dirty="0"/>
              <a:t>7,500 and then </a:t>
            </a:r>
            <a:r>
              <a:rPr lang="en-US" i="1" dirty="0"/>
              <a:t>£</a:t>
            </a:r>
            <a:r>
              <a:rPr lang="en-US" dirty="0"/>
              <a:t>150,000 for secondary action against </a:t>
            </a:r>
            <a:r>
              <a:rPr lang="en-US" dirty="0" smtClean="0"/>
              <a:t>Sea link, the </a:t>
            </a:r>
            <a:r>
              <a:rPr lang="en-US" dirty="0"/>
              <a:t>union soon incurred sequestration of its head office and paltry assets. The </a:t>
            </a:r>
            <a:r>
              <a:rPr lang="en-US" dirty="0" smtClean="0"/>
              <a:t>P&amp;O management </a:t>
            </a:r>
            <a:r>
              <a:rPr lang="en-US" dirty="0"/>
              <a:t>was therefore able to localize the dispute and ultimately crush the strike as </a:t>
            </a:r>
            <a:r>
              <a:rPr lang="en-US" dirty="0" smtClean="0"/>
              <a:t>a result </a:t>
            </a:r>
            <a:r>
              <a:rPr lang="en-US" dirty="0"/>
              <a:t>of the 1982 Act that narrowed the definition of a trade dispute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Many more examples in book with more detailed.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325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5910"/>
            <a:ext cx="10515600" cy="5631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7.4 The framework of individual employment law</a:t>
            </a:r>
          </a:p>
          <a:p>
            <a:r>
              <a:rPr lang="en-US" dirty="0"/>
              <a:t>individual employment law regulates the individual employment </a:t>
            </a:r>
            <a:r>
              <a:rPr lang="en-US" dirty="0" smtClean="0"/>
              <a:t>relationship as </a:t>
            </a:r>
            <a:r>
              <a:rPr lang="en-US" dirty="0"/>
              <a:t>it arises from the contract of employment</a:t>
            </a:r>
            <a:r>
              <a:rPr lang="en-US" dirty="0" smtClean="0"/>
              <a:t>.</a:t>
            </a:r>
          </a:p>
          <a:p>
            <a:r>
              <a:rPr lang="en-US" dirty="0"/>
              <a:t>The European Commission has proposed three directives to regulate the employment </a:t>
            </a:r>
            <a:r>
              <a:rPr lang="en-US" dirty="0" smtClean="0"/>
              <a:t>of part-time </a:t>
            </a:r>
            <a:r>
              <a:rPr lang="en-US" dirty="0"/>
              <a:t>and temporary employees. These include giving part-time workers a </a:t>
            </a:r>
            <a:r>
              <a:rPr lang="en-US" i="1" dirty="0"/>
              <a:t>pro </a:t>
            </a:r>
            <a:r>
              <a:rPr lang="en-US" i="1" dirty="0" smtClean="0"/>
              <a:t>rata </a:t>
            </a:r>
            <a:r>
              <a:rPr lang="en-US" dirty="0" smtClean="0"/>
              <a:t>right </a:t>
            </a:r>
            <a:r>
              <a:rPr lang="en-US" dirty="0"/>
              <a:t>to holiday, seniority and dismissal allowances. They would also have the right to </a:t>
            </a:r>
            <a:r>
              <a:rPr lang="en-US" i="1" dirty="0" smtClean="0"/>
              <a:t>pro rata </a:t>
            </a:r>
            <a:r>
              <a:rPr lang="en-US" dirty="0"/>
              <a:t>treatment in respect of pensions and sick pay, as well as access to any social </a:t>
            </a:r>
            <a:r>
              <a:rPr lang="en-US" dirty="0" smtClean="0"/>
              <a:t>services and </a:t>
            </a:r>
            <a:r>
              <a:rPr lang="en-US" dirty="0"/>
              <a:t>training provided by the employer. It also proposed that part-time employees </a:t>
            </a:r>
            <a:r>
              <a:rPr lang="en-US" dirty="0" smtClean="0"/>
              <a:t>who work </a:t>
            </a:r>
            <a:r>
              <a:rPr lang="en-US" dirty="0"/>
              <a:t>at least eight hours per week should come within the National Insurance </a:t>
            </a:r>
            <a:r>
              <a:rPr lang="en-US" dirty="0" smtClean="0"/>
              <a:t>scheme, regardless </a:t>
            </a:r>
            <a:r>
              <a:rPr lang="en-US" dirty="0"/>
              <a:t>of how little they earn.</a:t>
            </a:r>
          </a:p>
        </p:txBody>
      </p:sp>
    </p:spTree>
    <p:extLst>
      <p:ext uri="{BB962C8B-B14F-4D97-AF65-F5344CB8AC3E}">
        <p14:creationId xmlns:p14="http://schemas.microsoft.com/office/powerpoint/2010/main" val="284920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1617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Professional Practices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Practices</dc:title>
  <dc:creator>Microsoft account</dc:creator>
  <cp:lastModifiedBy>Microsoft account</cp:lastModifiedBy>
  <cp:revision>21</cp:revision>
  <dcterms:created xsi:type="dcterms:W3CDTF">2021-05-23T18:03:06Z</dcterms:created>
  <dcterms:modified xsi:type="dcterms:W3CDTF">2021-05-23T19:23:11Z</dcterms:modified>
</cp:coreProperties>
</file>