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2F849-00C0-46BE-8F1A-017DC45E8278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E4521-7C4E-4E40-B30A-53AAC97D76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625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2F849-00C0-46BE-8F1A-017DC45E8278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E4521-7C4E-4E40-B30A-53AAC97D76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329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2F849-00C0-46BE-8F1A-017DC45E8278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E4521-7C4E-4E40-B30A-53AAC97D76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403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2F849-00C0-46BE-8F1A-017DC45E8278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E4521-7C4E-4E40-B30A-53AAC97D76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237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2F849-00C0-46BE-8F1A-017DC45E8278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E4521-7C4E-4E40-B30A-53AAC97D76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404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2F849-00C0-46BE-8F1A-017DC45E8278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E4521-7C4E-4E40-B30A-53AAC97D76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701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2F849-00C0-46BE-8F1A-017DC45E8278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E4521-7C4E-4E40-B30A-53AAC97D76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457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2F849-00C0-46BE-8F1A-017DC45E8278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E4521-7C4E-4E40-B30A-53AAC97D76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333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2F849-00C0-46BE-8F1A-017DC45E8278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E4521-7C4E-4E40-B30A-53AAC97D76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752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2F849-00C0-46BE-8F1A-017DC45E8278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E4521-7C4E-4E40-B30A-53AAC97D76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844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2F849-00C0-46BE-8F1A-017DC45E8278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E4521-7C4E-4E40-B30A-53AAC97D76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348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C2F849-00C0-46BE-8F1A-017DC45E8278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5E4521-7C4E-4E40-B30A-53AAC97D76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090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Professional Practices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/>
              <a:t>Chap#8</a:t>
            </a:r>
          </a:p>
          <a:p>
            <a:r>
              <a:rPr lang="en-US" b="1" dirty="0" smtClean="0"/>
              <a:t>Human Resource Management and Software Engineering</a:t>
            </a:r>
          </a:p>
        </p:txBody>
      </p:sp>
    </p:spTree>
    <p:extLst>
      <p:ext uri="{BB962C8B-B14F-4D97-AF65-F5344CB8AC3E}">
        <p14:creationId xmlns:p14="http://schemas.microsoft.com/office/powerpoint/2010/main" val="32624493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B050"/>
                </a:solidFill>
              </a:rPr>
              <a:t>8.1.7 Maximum utilization of human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Improving </a:t>
            </a:r>
            <a:r>
              <a:rPr lang="en-US" dirty="0"/>
              <a:t>the utilization and cost effectiveness of human resources </a:t>
            </a:r>
            <a:r>
              <a:rPr lang="en-US" dirty="0" smtClean="0"/>
              <a:t>is important </a:t>
            </a:r>
            <a:r>
              <a:rPr lang="en-US" dirty="0"/>
              <a:t>but measuring information technology productivity is far from straightforward</a:t>
            </a:r>
            <a:r>
              <a:rPr lang="en-US" dirty="0" smtClean="0"/>
              <a:t>.</a:t>
            </a:r>
          </a:p>
          <a:p>
            <a:r>
              <a:rPr lang="en-US" dirty="0"/>
              <a:t>The approach has resulted in sharp improvements in quality, cycle time </a:t>
            </a:r>
            <a:r>
              <a:rPr lang="en-US" dirty="0" smtClean="0"/>
              <a:t>and productivity.</a:t>
            </a:r>
          </a:p>
          <a:p>
            <a:r>
              <a:rPr lang="en-US" dirty="0" smtClean="0"/>
              <a:t>What is </a:t>
            </a:r>
            <a:r>
              <a:rPr lang="en-US" dirty="0"/>
              <a:t>now possible and indeed demanded by monitoring and control systems </a:t>
            </a:r>
            <a:r>
              <a:rPr lang="en-US" dirty="0" smtClean="0"/>
              <a:t>is nothing </a:t>
            </a:r>
            <a:r>
              <a:rPr lang="en-US" dirty="0"/>
              <a:t>less than effective work. It is nothing short of people’s attention </a:t>
            </a:r>
            <a:r>
              <a:rPr lang="en-US" dirty="0" smtClean="0"/>
              <a:t>and total </a:t>
            </a:r>
            <a:r>
              <a:rPr lang="en-US" dirty="0"/>
              <a:t>dedication to the task in hand that is now being asked </a:t>
            </a:r>
            <a:r>
              <a:rPr lang="en-US" dirty="0" smtClean="0"/>
              <a:t>for.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7202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8.2 The structure of software development and production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Many software workers are employed by companies whose </a:t>
            </a:r>
            <a:r>
              <a:rPr lang="en-US" dirty="0" smtClean="0"/>
              <a:t>software development </a:t>
            </a:r>
            <a:r>
              <a:rPr lang="en-US" dirty="0"/>
              <a:t>is definitely ancillary to their main business. They may not be interested </a:t>
            </a:r>
            <a:r>
              <a:rPr lang="en-US" dirty="0" smtClean="0"/>
              <a:t>in commercializing </a:t>
            </a:r>
            <a:r>
              <a:rPr lang="en-US" dirty="0"/>
              <a:t>their own software in case this distracts from delivering systems for </a:t>
            </a:r>
            <a:r>
              <a:rPr lang="en-US" dirty="0" smtClean="0"/>
              <a:t>the main </a:t>
            </a:r>
            <a:r>
              <a:rPr lang="en-US" dirty="0"/>
              <a:t>business</a:t>
            </a:r>
            <a:r>
              <a:rPr lang="en-US" dirty="0" smtClean="0"/>
              <a:t>.</a:t>
            </a:r>
          </a:p>
          <a:p>
            <a:r>
              <a:rPr lang="en-US" dirty="0" smtClean="0"/>
              <a:t>Freelance </a:t>
            </a:r>
            <a:r>
              <a:rPr lang="en-US" dirty="0"/>
              <a:t>agency where the agency is responsible for finding the work </a:t>
            </a:r>
            <a:r>
              <a:rPr lang="en-US" dirty="0" smtClean="0"/>
              <a:t>and arranging </a:t>
            </a:r>
            <a:r>
              <a:rPr lang="en-US" dirty="0"/>
              <a:t>contractual details with the </a:t>
            </a:r>
            <a:r>
              <a:rPr lang="en-US" dirty="0" smtClean="0"/>
              <a:t>client . The </a:t>
            </a:r>
            <a:r>
              <a:rPr lang="en-US" dirty="0"/>
              <a:t>individual is selected to perform </a:t>
            </a:r>
            <a:r>
              <a:rPr lang="en-US" dirty="0" smtClean="0"/>
              <a:t>a piece </a:t>
            </a:r>
            <a:r>
              <a:rPr lang="en-US" dirty="0"/>
              <a:t>of work by virtue of relevant experience and availability</a:t>
            </a:r>
            <a:r>
              <a:rPr lang="en-US" dirty="0" smtClean="0"/>
              <a:t>.</a:t>
            </a:r>
          </a:p>
          <a:p>
            <a:r>
              <a:rPr lang="en-US" dirty="0"/>
              <a:t>The software house gains </a:t>
            </a:r>
            <a:r>
              <a:rPr lang="en-US" dirty="0" smtClean="0"/>
              <a:t>a contact </a:t>
            </a:r>
            <a:r>
              <a:rPr lang="en-US" dirty="0"/>
              <a:t>and possible future client</a:t>
            </a:r>
            <a:r>
              <a:rPr lang="en-US" dirty="0" smtClean="0"/>
              <a:t>.</a:t>
            </a:r>
          </a:p>
          <a:p>
            <a:r>
              <a:rPr lang="en-US" dirty="0"/>
              <a:t>In fact, for many, the reality of working at least part of the time from home, linked </a:t>
            </a:r>
            <a:r>
              <a:rPr lang="en-US" dirty="0" smtClean="0"/>
              <a:t>to the </a:t>
            </a:r>
            <a:r>
              <a:rPr lang="en-US" dirty="0"/>
              <a:t>office with a computer and a modem, is rather less idyllic.</a:t>
            </a:r>
          </a:p>
        </p:txBody>
      </p:sp>
    </p:spTree>
    <p:extLst>
      <p:ext uri="{BB962C8B-B14F-4D97-AF65-F5344CB8AC3E}">
        <p14:creationId xmlns:p14="http://schemas.microsoft.com/office/powerpoint/2010/main" val="8797205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8.3 The software factory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It is a rather different issue to posit </a:t>
            </a:r>
            <a:r>
              <a:rPr lang="en-US" dirty="0" smtClean="0"/>
              <a:t>that standardized </a:t>
            </a:r>
            <a:r>
              <a:rPr lang="en-US" dirty="0"/>
              <a:t>techniques can be applied to software development, as though it were a </a:t>
            </a:r>
            <a:r>
              <a:rPr lang="en-US" dirty="0" smtClean="0"/>
              <a:t>type of </a:t>
            </a:r>
            <a:r>
              <a:rPr lang="en-US" dirty="0"/>
              <a:t>manufacturing</a:t>
            </a:r>
            <a:r>
              <a:rPr lang="en-US" dirty="0" smtClean="0"/>
              <a:t>.</a:t>
            </a:r>
          </a:p>
          <a:p>
            <a:r>
              <a:rPr lang="en-US" dirty="0"/>
              <a:t>By setting out the three key elements of methods, tools and procedures, </a:t>
            </a:r>
            <a:r>
              <a:rPr lang="en-US" dirty="0" smtClean="0"/>
              <a:t>it enabled </a:t>
            </a:r>
            <a:r>
              <a:rPr lang="en-US" dirty="0"/>
              <a:t>the manager to control the process of software development. The methods </a:t>
            </a:r>
            <a:r>
              <a:rPr lang="en-US" dirty="0" smtClean="0"/>
              <a:t>refer to </a:t>
            </a:r>
            <a:r>
              <a:rPr lang="en-US" dirty="0"/>
              <a:t>the wide range of tasks in building </a:t>
            </a:r>
            <a:r>
              <a:rPr lang="en-US" dirty="0" smtClean="0"/>
              <a:t>software.</a:t>
            </a:r>
            <a:r>
              <a:rPr lang="en-US" dirty="0"/>
              <a:t> </a:t>
            </a:r>
            <a:r>
              <a:rPr lang="en-US" dirty="0" smtClean="0"/>
              <a:t>Use a standardized </a:t>
            </a:r>
            <a:r>
              <a:rPr lang="en-US" dirty="0"/>
              <a:t>methodology and tool set as reusable designs</a:t>
            </a:r>
            <a:r>
              <a:rPr lang="en-US" dirty="0" smtClean="0"/>
              <a:t>.</a:t>
            </a:r>
          </a:p>
          <a:p>
            <a:r>
              <a:rPr lang="en-US" dirty="0" smtClean="0"/>
              <a:t>By </a:t>
            </a:r>
            <a:r>
              <a:rPr lang="en-US" dirty="0"/>
              <a:t>seeking </a:t>
            </a:r>
            <a:r>
              <a:rPr lang="en-US" dirty="0" smtClean="0"/>
              <a:t>a process </a:t>
            </a:r>
            <a:r>
              <a:rPr lang="en-US" dirty="0"/>
              <a:t>to solve a problem involving people</a:t>
            </a:r>
            <a:r>
              <a:rPr lang="en-US" dirty="0" smtClean="0"/>
              <a:t>.</a:t>
            </a:r>
          </a:p>
          <a:p>
            <a:r>
              <a:rPr lang="en-US" dirty="0"/>
              <a:t>we have to adopt the </a:t>
            </a:r>
            <a:r>
              <a:rPr lang="en-US" dirty="0" smtClean="0"/>
              <a:t>emotional method</a:t>
            </a:r>
            <a:r>
              <a:rPr lang="en-US" dirty="0"/>
              <a:t>: be sensitive when dealing with people and analytical when dealing with </a:t>
            </a:r>
            <a:r>
              <a:rPr lang="en-US" dirty="0" smtClean="0"/>
              <a:t>process. Management </a:t>
            </a:r>
            <a:r>
              <a:rPr lang="en-US" dirty="0"/>
              <a:t>must resist looking to science for “silver bullet” solutions to </a:t>
            </a:r>
            <a:r>
              <a:rPr lang="en-US" dirty="0" smtClean="0"/>
              <a:t>people problems</a:t>
            </a:r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009228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8.4 Training and human resource management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/>
              <a:t>Research for Microsoft predicted </a:t>
            </a:r>
            <a:r>
              <a:rPr lang="en-US" dirty="0" smtClean="0"/>
              <a:t>1.6 million </a:t>
            </a:r>
            <a:r>
              <a:rPr lang="en-US" dirty="0"/>
              <a:t>job vacancies in IT by 2002 when the industry and universities increase </a:t>
            </a:r>
            <a:r>
              <a:rPr lang="en-US" dirty="0" smtClean="0"/>
              <a:t>training places</a:t>
            </a:r>
            <a:r>
              <a:rPr lang="en-US" dirty="0"/>
              <a:t>.</a:t>
            </a:r>
            <a:endParaRPr lang="en-US" dirty="0" smtClean="0"/>
          </a:p>
          <a:p>
            <a:r>
              <a:rPr lang="en-US" dirty="0" smtClean="0"/>
              <a:t>Although </a:t>
            </a:r>
            <a:r>
              <a:rPr lang="en-US" dirty="0"/>
              <a:t>computer scientists have learned to use elegant, compact </a:t>
            </a:r>
            <a:r>
              <a:rPr lang="en-US" dirty="0" smtClean="0"/>
              <a:t>languages and </a:t>
            </a:r>
            <a:r>
              <a:rPr lang="en-US" dirty="0"/>
              <a:t>pure programming techniques, they can stumble in creating real applications in a </a:t>
            </a:r>
            <a:r>
              <a:rPr lang="en-US" dirty="0" smtClean="0"/>
              <a:t>real workplace</a:t>
            </a:r>
            <a:r>
              <a:rPr lang="en-US" dirty="0"/>
              <a:t>.</a:t>
            </a:r>
          </a:p>
          <a:p>
            <a:r>
              <a:rPr lang="en-US" dirty="0" smtClean="0"/>
              <a:t>They </a:t>
            </a:r>
            <a:r>
              <a:rPr lang="en-US" dirty="0"/>
              <a:t>are people who understand the finer details of software </a:t>
            </a:r>
            <a:r>
              <a:rPr lang="en-US" dirty="0" smtClean="0"/>
              <a:t>programming but </a:t>
            </a:r>
            <a:r>
              <a:rPr lang="en-US" dirty="0"/>
              <a:t>cannot program. We have to start again and teach them the methods and tricks </a:t>
            </a:r>
            <a:r>
              <a:rPr lang="en-US" dirty="0" smtClean="0"/>
              <a:t>we work with.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96128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8.5 Conclusion: human resource management in </a:t>
            </a:r>
            <a:r>
              <a:rPr lang="en-US" sz="2400" b="1" dirty="0" smtClean="0">
                <a:solidFill>
                  <a:srgbClr val="FF0000"/>
                </a:solidFill>
              </a:rPr>
              <a:t>software—commitment and </a:t>
            </a:r>
            <a:r>
              <a:rPr lang="en-US" sz="2400" b="1" dirty="0">
                <a:solidFill>
                  <a:srgbClr val="FF0000"/>
                </a:solidFill>
              </a:rPr>
              <a:t>control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we call it a </a:t>
            </a:r>
            <a:r>
              <a:rPr lang="en-US" dirty="0" smtClean="0"/>
              <a:t>human resources </a:t>
            </a:r>
            <a:r>
              <a:rPr lang="en-US" dirty="0"/>
              <a:t>system but it is really a business system because line managers will have </a:t>
            </a:r>
            <a:r>
              <a:rPr lang="en-US" dirty="0" smtClean="0"/>
              <a:t>access to it.</a:t>
            </a:r>
          </a:p>
          <a:p>
            <a:r>
              <a:rPr lang="en-US" dirty="0"/>
              <a:t>if management </a:t>
            </a:r>
            <a:r>
              <a:rPr lang="en-US" dirty="0" smtClean="0"/>
              <a:t>is not </a:t>
            </a:r>
            <a:r>
              <a:rPr lang="en-US" dirty="0"/>
              <a:t>accepting responsibility for the control of </a:t>
            </a:r>
            <a:r>
              <a:rPr lang="en-US" dirty="0" smtClean="0"/>
              <a:t>labor, </a:t>
            </a:r>
            <a:r>
              <a:rPr lang="en-US" dirty="0"/>
              <a:t>then it is not </a:t>
            </a:r>
            <a:r>
              <a:rPr lang="en-US" dirty="0" smtClean="0"/>
              <a:t>managing.</a:t>
            </a:r>
          </a:p>
          <a:p>
            <a:r>
              <a:rPr lang="en-US" dirty="0"/>
              <a:t>rules </a:t>
            </a:r>
            <a:r>
              <a:rPr lang="en-US" dirty="0" smtClean="0"/>
              <a:t>and procedures </a:t>
            </a:r>
            <a:r>
              <a:rPr lang="en-US" dirty="0"/>
              <a:t>“stifle initiative and creativity” in an atmosphere that is “</a:t>
            </a:r>
            <a:r>
              <a:rPr lang="en-US" dirty="0" smtClean="0"/>
              <a:t>emotionally repressive”.</a:t>
            </a:r>
          </a:p>
          <a:p>
            <a:r>
              <a:rPr lang="en-US" dirty="0"/>
              <a:t>human resource management purports to aim at “</a:t>
            </a:r>
            <a:r>
              <a:rPr lang="en-US" dirty="0" smtClean="0"/>
              <a:t>responsible autonomy</a:t>
            </a:r>
            <a:r>
              <a:rPr lang="en-US" dirty="0"/>
              <a:t>” </a:t>
            </a:r>
            <a:r>
              <a:rPr lang="en-US" dirty="0" smtClean="0"/>
              <a:t>, </a:t>
            </a:r>
            <a:r>
              <a:rPr lang="en-US" dirty="0"/>
              <a:t>empowering employees with responsibility for production and </a:t>
            </a:r>
            <a:r>
              <a:rPr lang="en-US" dirty="0" smtClean="0"/>
              <a:t>product quality.</a:t>
            </a:r>
          </a:p>
          <a:p>
            <a:r>
              <a:rPr lang="en-US" dirty="0"/>
              <a:t>“Commitment” seems to involve “the internalization of </a:t>
            </a:r>
            <a:r>
              <a:rPr lang="en-US" dirty="0" smtClean="0"/>
              <a:t>management derived and </a:t>
            </a:r>
            <a:r>
              <a:rPr lang="en-US" dirty="0"/>
              <a:t>sanctioned beliefs, norms and values, in the sense that they become part </a:t>
            </a:r>
            <a:r>
              <a:rPr lang="en-US" dirty="0" smtClean="0"/>
              <a:t>of the </a:t>
            </a:r>
            <a:r>
              <a:rPr lang="en-US" dirty="0"/>
              <a:t>core of the individual’s perceptual world; thereby they develop into </a:t>
            </a:r>
            <a:r>
              <a:rPr lang="en-US" dirty="0" smtClean="0"/>
              <a:t>moral </a:t>
            </a:r>
            <a:r>
              <a:rPr lang="en-US" smtClean="0"/>
              <a:t>obligations”.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495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 algn="just">
              <a:buNone/>
            </a:pPr>
            <a:r>
              <a:rPr lang="en-US" b="1" dirty="0" smtClean="0">
                <a:solidFill>
                  <a:srgbClr val="FF0000"/>
                </a:solidFill>
              </a:rPr>
              <a:t>8.1 </a:t>
            </a:r>
            <a:r>
              <a:rPr lang="en-US" b="1" dirty="0">
                <a:solidFill>
                  <a:srgbClr val="FF0000"/>
                </a:solidFill>
              </a:rPr>
              <a:t>A model of human resource management-salient features for </a:t>
            </a:r>
            <a:r>
              <a:rPr lang="en-US" b="1" dirty="0" smtClean="0">
                <a:solidFill>
                  <a:srgbClr val="FF0000"/>
                </a:solidFill>
              </a:rPr>
              <a:t>software engineering</a:t>
            </a:r>
          </a:p>
          <a:p>
            <a:pPr marL="0" indent="0" algn="just">
              <a:buNone/>
            </a:pPr>
            <a:r>
              <a:rPr lang="en-US" b="1" i="1" dirty="0" smtClean="0">
                <a:solidFill>
                  <a:srgbClr val="00B050"/>
                </a:solidFill>
              </a:rPr>
              <a:t>8.1.1 </a:t>
            </a:r>
            <a:r>
              <a:rPr lang="en-US" b="1" i="1" dirty="0">
                <a:solidFill>
                  <a:srgbClr val="00B050"/>
                </a:solidFill>
              </a:rPr>
              <a:t>Long-term, strategic and proactive in </a:t>
            </a:r>
            <a:r>
              <a:rPr lang="en-US" b="1" i="1" dirty="0" smtClean="0">
                <a:solidFill>
                  <a:srgbClr val="00B050"/>
                </a:solidFill>
              </a:rPr>
              <a:t>style</a:t>
            </a:r>
          </a:p>
          <a:p>
            <a:pPr marL="0" indent="0" algn="just">
              <a:buNone/>
            </a:pPr>
            <a:r>
              <a:rPr lang="en-US" b="1" i="1" dirty="0" smtClean="0">
                <a:solidFill>
                  <a:srgbClr val="00B050"/>
                </a:solidFill>
              </a:rPr>
              <a:t>8.1.2 </a:t>
            </a:r>
            <a:r>
              <a:rPr lang="en-US" b="1" i="1" dirty="0">
                <a:solidFill>
                  <a:srgbClr val="00B050"/>
                </a:solidFill>
              </a:rPr>
              <a:t>Commitment to the </a:t>
            </a:r>
            <a:r>
              <a:rPr lang="en-US" b="1" i="1" dirty="0" smtClean="0">
                <a:solidFill>
                  <a:srgbClr val="00B050"/>
                </a:solidFill>
              </a:rPr>
              <a:t>organization</a:t>
            </a:r>
          </a:p>
          <a:p>
            <a:pPr marL="0" indent="0" algn="just">
              <a:buNone/>
            </a:pPr>
            <a:r>
              <a:rPr lang="en-US" b="1" i="1" dirty="0" smtClean="0">
                <a:solidFill>
                  <a:srgbClr val="00B050"/>
                </a:solidFill>
              </a:rPr>
              <a:t>8.1.3 Self-management</a:t>
            </a:r>
          </a:p>
          <a:p>
            <a:pPr marL="0" indent="0" algn="just">
              <a:buNone/>
            </a:pPr>
            <a:r>
              <a:rPr lang="en-US" b="1" i="1" dirty="0" smtClean="0">
                <a:solidFill>
                  <a:srgbClr val="00B050"/>
                </a:solidFill>
              </a:rPr>
              <a:t>8.1.4 </a:t>
            </a:r>
            <a:r>
              <a:rPr lang="en-US" b="1" i="1" dirty="0">
                <a:solidFill>
                  <a:srgbClr val="00B050"/>
                </a:solidFill>
              </a:rPr>
              <a:t>Unitary </a:t>
            </a:r>
            <a:r>
              <a:rPr lang="en-US" b="1" i="1" dirty="0" smtClean="0">
                <a:solidFill>
                  <a:srgbClr val="00B050"/>
                </a:solidFill>
              </a:rPr>
              <a:t>perspective</a:t>
            </a:r>
          </a:p>
          <a:p>
            <a:pPr marL="0" indent="0" algn="just">
              <a:buNone/>
            </a:pPr>
            <a:r>
              <a:rPr lang="en-US" b="1" i="1" dirty="0" smtClean="0">
                <a:solidFill>
                  <a:srgbClr val="00B050"/>
                </a:solidFill>
              </a:rPr>
              <a:t>8.1.5 </a:t>
            </a:r>
            <a:r>
              <a:rPr lang="en-US" b="1" i="1" dirty="0">
                <a:solidFill>
                  <a:srgbClr val="00B050"/>
                </a:solidFill>
              </a:rPr>
              <a:t>Flexible work </a:t>
            </a:r>
            <a:r>
              <a:rPr lang="en-US" b="1" i="1" dirty="0" smtClean="0">
                <a:solidFill>
                  <a:srgbClr val="00B050"/>
                </a:solidFill>
              </a:rPr>
              <a:t>roles</a:t>
            </a:r>
          </a:p>
          <a:p>
            <a:pPr marL="0" indent="0" algn="just">
              <a:buNone/>
            </a:pPr>
            <a:r>
              <a:rPr lang="en-US" b="1" i="1" dirty="0" smtClean="0">
                <a:solidFill>
                  <a:srgbClr val="00B050"/>
                </a:solidFill>
              </a:rPr>
              <a:t>8.1.6 </a:t>
            </a:r>
            <a:r>
              <a:rPr lang="en-US" b="1" i="1" dirty="0">
                <a:solidFill>
                  <a:srgbClr val="00B050"/>
                </a:solidFill>
              </a:rPr>
              <a:t>Integrated into line </a:t>
            </a:r>
            <a:r>
              <a:rPr lang="en-US" b="1" i="1" dirty="0" smtClean="0">
                <a:solidFill>
                  <a:srgbClr val="00B050"/>
                </a:solidFill>
              </a:rPr>
              <a:t>management</a:t>
            </a:r>
          </a:p>
          <a:p>
            <a:pPr marL="0" indent="0" algn="just">
              <a:buNone/>
            </a:pPr>
            <a:r>
              <a:rPr lang="en-US" b="1" i="1" dirty="0" smtClean="0">
                <a:solidFill>
                  <a:srgbClr val="00B050"/>
                </a:solidFill>
              </a:rPr>
              <a:t>8.1.7 </a:t>
            </a:r>
            <a:r>
              <a:rPr lang="en-US" b="1" i="1" dirty="0">
                <a:solidFill>
                  <a:srgbClr val="00B050"/>
                </a:solidFill>
              </a:rPr>
              <a:t>Maximum utilization of human </a:t>
            </a:r>
            <a:r>
              <a:rPr lang="en-US" b="1" i="1" dirty="0" smtClean="0">
                <a:solidFill>
                  <a:srgbClr val="00B050"/>
                </a:solidFill>
              </a:rPr>
              <a:t>resources</a:t>
            </a:r>
            <a:endParaRPr lang="en-US" dirty="0">
              <a:solidFill>
                <a:srgbClr val="00B050"/>
              </a:solidFill>
            </a:endParaRPr>
          </a:p>
          <a:p>
            <a:pPr marL="0" indent="0" algn="just">
              <a:buNone/>
            </a:pPr>
            <a:r>
              <a:rPr lang="en-US" b="1" dirty="0" smtClean="0">
                <a:solidFill>
                  <a:srgbClr val="FF0000"/>
                </a:solidFill>
              </a:rPr>
              <a:t>8.2 </a:t>
            </a:r>
            <a:r>
              <a:rPr lang="en-US" b="1" dirty="0">
                <a:solidFill>
                  <a:srgbClr val="FF0000"/>
                </a:solidFill>
              </a:rPr>
              <a:t>The structure of software development and </a:t>
            </a:r>
            <a:r>
              <a:rPr lang="en-US" b="1" dirty="0" smtClean="0">
                <a:solidFill>
                  <a:srgbClr val="FF0000"/>
                </a:solidFill>
              </a:rPr>
              <a:t>production</a:t>
            </a:r>
          </a:p>
          <a:p>
            <a:pPr marL="0" indent="0" algn="just">
              <a:buNone/>
            </a:pPr>
            <a:r>
              <a:rPr lang="en-US" b="1" dirty="0">
                <a:solidFill>
                  <a:srgbClr val="FF0000"/>
                </a:solidFill>
              </a:rPr>
              <a:t>8.3 The software </a:t>
            </a:r>
            <a:r>
              <a:rPr lang="en-US" b="1" dirty="0" smtClean="0">
                <a:solidFill>
                  <a:srgbClr val="FF0000"/>
                </a:solidFill>
              </a:rPr>
              <a:t>factory</a:t>
            </a:r>
          </a:p>
          <a:p>
            <a:pPr marL="0" indent="0" algn="just">
              <a:buNone/>
            </a:pPr>
            <a:r>
              <a:rPr lang="en-US" b="1" dirty="0">
                <a:solidFill>
                  <a:srgbClr val="FF0000"/>
                </a:solidFill>
              </a:rPr>
              <a:t>8.4 Training and human resource </a:t>
            </a:r>
            <a:r>
              <a:rPr lang="en-US" b="1" dirty="0" smtClean="0">
                <a:solidFill>
                  <a:srgbClr val="FF0000"/>
                </a:solidFill>
              </a:rPr>
              <a:t>management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8.5 Conclusion: human resource management in </a:t>
            </a:r>
            <a:r>
              <a:rPr lang="en-US" b="1" dirty="0" smtClean="0">
                <a:solidFill>
                  <a:srgbClr val="FF0000"/>
                </a:solidFill>
              </a:rPr>
              <a:t>software—commitment and </a:t>
            </a:r>
            <a:r>
              <a:rPr lang="en-US" b="1" dirty="0">
                <a:solidFill>
                  <a:srgbClr val="FF0000"/>
                </a:solidFill>
              </a:rPr>
              <a:t>control</a:t>
            </a:r>
            <a:endParaRPr lang="en-US" b="1" i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4269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8.1 A model of human resource management-salient features for software engineering</a:t>
            </a:r>
            <a:endParaRPr lang="en-US" sz="2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theme is the importance of human </a:t>
            </a:r>
            <a:r>
              <a:rPr lang="en-US" dirty="0" smtClean="0"/>
              <a:t>resource management </a:t>
            </a:r>
            <a:r>
              <a:rPr lang="en-US" dirty="0"/>
              <a:t>in software development and production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Being </a:t>
            </a:r>
            <a:r>
              <a:rPr lang="en-US" dirty="0"/>
              <a:t>a specialist and </a:t>
            </a:r>
            <a:r>
              <a:rPr lang="en-US" dirty="0" smtClean="0"/>
              <a:t>somewhat function </a:t>
            </a:r>
            <a:r>
              <a:rPr lang="en-US" dirty="0"/>
              <a:t>of management, human resource management is the responsibility </a:t>
            </a:r>
            <a:r>
              <a:rPr lang="en-US" dirty="0" smtClean="0"/>
              <a:t>of all </a:t>
            </a:r>
            <a:r>
              <a:rPr lang="en-US" dirty="0"/>
              <a:t>managers and integrated into line management.</a:t>
            </a:r>
            <a:endParaRPr lang="en-US" dirty="0" smtClean="0"/>
          </a:p>
          <a:p>
            <a:r>
              <a:rPr lang="en-US" dirty="0" smtClean="0"/>
              <a:t>Maximum </a:t>
            </a:r>
            <a:r>
              <a:rPr lang="en-US" dirty="0"/>
              <a:t>utilization of human resources available to </a:t>
            </a:r>
            <a:r>
              <a:rPr lang="en-US" dirty="0" smtClean="0"/>
              <a:t>the enterprise.</a:t>
            </a:r>
          </a:p>
          <a:p>
            <a:r>
              <a:rPr lang="en-US" dirty="0"/>
              <a:t>Above all, it appears to denote a </a:t>
            </a:r>
            <a:r>
              <a:rPr lang="en-US" dirty="0" smtClean="0"/>
              <a:t>strategic, proactive </a:t>
            </a:r>
            <a:r>
              <a:rPr lang="en-US" dirty="0"/>
              <a:t>stance. A corresponding commitment to the organization is expected </a:t>
            </a:r>
            <a:r>
              <a:rPr lang="en-US" dirty="0" smtClean="0"/>
              <a:t>from employees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13249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64275"/>
            <a:ext cx="10515600" cy="541268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900" b="1" dirty="0" smtClean="0">
                <a:solidFill>
                  <a:srgbClr val="00B050"/>
                </a:solidFill>
              </a:rPr>
              <a:t>8.1.1 Long-term, strategic and proactive in style</a:t>
            </a:r>
          </a:p>
          <a:p>
            <a:r>
              <a:rPr lang="en-US" dirty="0"/>
              <a:t>Human resource planning or what used to be called manpower planning is of </a:t>
            </a:r>
            <a:r>
              <a:rPr lang="en-US" dirty="0" smtClean="0"/>
              <a:t>great significance </a:t>
            </a:r>
            <a:r>
              <a:rPr lang="en-US" dirty="0"/>
              <a:t>for managers responsible for locating and developing resources for </a:t>
            </a:r>
            <a:r>
              <a:rPr lang="en-US" dirty="0" smtClean="0"/>
              <a:t>the information technology environment.</a:t>
            </a:r>
          </a:p>
          <a:p>
            <a:r>
              <a:rPr lang="en-US" dirty="0"/>
              <a:t>A key issue for human resource management is </a:t>
            </a:r>
            <a:r>
              <a:rPr lang="en-US" dirty="0" smtClean="0"/>
              <a:t>skills retention </a:t>
            </a:r>
            <a:r>
              <a:rPr lang="en-US" dirty="0"/>
              <a:t>and development. Although it is a fallacy that planning is impossible </a:t>
            </a:r>
            <a:r>
              <a:rPr lang="en-US" dirty="0" smtClean="0"/>
              <a:t>when change </a:t>
            </a:r>
            <a:r>
              <a:rPr lang="en-US" dirty="0"/>
              <a:t>is rapid and unpredictable, we do need to take seriously the objection to </a:t>
            </a:r>
            <a:r>
              <a:rPr lang="en-US" dirty="0" smtClean="0"/>
              <a:t>excessive presumed </a:t>
            </a:r>
            <a:r>
              <a:rPr lang="en-US" dirty="0"/>
              <a:t>rationality and top-down </a:t>
            </a:r>
            <a:r>
              <a:rPr lang="en-US" dirty="0" smtClean="0"/>
              <a:t>strategy.</a:t>
            </a:r>
          </a:p>
          <a:p>
            <a:r>
              <a:rPr lang="en-US" dirty="0"/>
              <a:t>Thinking about software maturity assessment, some of </a:t>
            </a:r>
            <a:r>
              <a:rPr lang="en-US" dirty="0" smtClean="0"/>
              <a:t>the issues </a:t>
            </a:r>
            <a:r>
              <a:rPr lang="en-US" dirty="0"/>
              <a:t>under relevant criteria are not to do with technology at all but ergonomics, such </a:t>
            </a:r>
            <a:r>
              <a:rPr lang="en-US" dirty="0" smtClean="0"/>
              <a:t>as investment </a:t>
            </a:r>
            <a:r>
              <a:rPr lang="en-US" dirty="0"/>
              <a:t>in work stations or terminals; individual or open plan offices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To </a:t>
            </a:r>
            <a:r>
              <a:rPr lang="en-US" dirty="0"/>
              <a:t>face the human resource problems encountered in trying </a:t>
            </a:r>
            <a:r>
              <a:rPr lang="en-US" dirty="0" smtClean="0"/>
              <a:t>to integrate </a:t>
            </a:r>
            <a:r>
              <a:rPr lang="en-US" dirty="0"/>
              <a:t>software engineering with custom-built data-processing applications</a:t>
            </a:r>
            <a:r>
              <a:rPr lang="en-US" dirty="0" smtClean="0"/>
              <a:t>.</a:t>
            </a:r>
          </a:p>
          <a:p>
            <a:r>
              <a:rPr lang="en-US" i="1" dirty="0" smtClean="0"/>
              <a:t>Flexibility should be introduced in software.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318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B050"/>
                </a:solidFill>
              </a:rPr>
              <a:t>8.1.2 Commitment to the organization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</a:t>
            </a:r>
            <a:r>
              <a:rPr lang="en-US" dirty="0" smtClean="0"/>
              <a:t>ommitment </a:t>
            </a:r>
            <a:r>
              <a:rPr lang="en-US" dirty="0"/>
              <a:t>that would come from empowering employees with status and </a:t>
            </a:r>
            <a:r>
              <a:rPr lang="en-US" dirty="0" smtClean="0"/>
              <a:t>responsibility for </a:t>
            </a:r>
            <a:r>
              <a:rPr lang="en-US" dirty="0"/>
              <a:t>quality </a:t>
            </a:r>
            <a:r>
              <a:rPr lang="en-US" dirty="0" smtClean="0"/>
              <a:t>production and </a:t>
            </a:r>
            <a:r>
              <a:rPr lang="en-US" dirty="0"/>
              <a:t>rules governing employment</a:t>
            </a:r>
            <a:r>
              <a:rPr lang="en-US" dirty="0" smtClean="0"/>
              <a:t>.</a:t>
            </a:r>
          </a:p>
          <a:p>
            <a:r>
              <a:rPr lang="en-US" dirty="0" smtClean="0"/>
              <a:t>Control </a:t>
            </a:r>
            <a:r>
              <a:rPr lang="en-US" dirty="0"/>
              <a:t>is </a:t>
            </a:r>
            <a:r>
              <a:rPr lang="en-US" dirty="0" smtClean="0"/>
              <a:t>an ever-present </a:t>
            </a:r>
            <a:r>
              <a:rPr lang="en-US" dirty="0"/>
              <a:t>requirement for management</a:t>
            </a:r>
            <a:r>
              <a:rPr lang="en-US" dirty="0" smtClean="0"/>
              <a:t>.</a:t>
            </a:r>
          </a:p>
          <a:p>
            <a:r>
              <a:rPr lang="en-US" dirty="0" smtClean="0"/>
              <a:t>Real </a:t>
            </a:r>
            <a:r>
              <a:rPr lang="en-US" dirty="0"/>
              <a:t>challenge is to </a:t>
            </a:r>
            <a:r>
              <a:rPr lang="en-US" dirty="0" smtClean="0"/>
              <a:t>shift employee </a:t>
            </a:r>
            <a:r>
              <a:rPr lang="en-US" dirty="0"/>
              <a:t>attitudes from mere compliance with rules at work to commitment and </a:t>
            </a:r>
            <a:r>
              <a:rPr lang="en-US" dirty="0" smtClean="0"/>
              <a:t>self motivation.</a:t>
            </a:r>
          </a:p>
          <a:p>
            <a:r>
              <a:rPr lang="en-US" dirty="0"/>
              <a:t>Broadly defined, this signifies a commitment to staff development as part </a:t>
            </a:r>
            <a:r>
              <a:rPr lang="en-US" dirty="0" smtClean="0"/>
              <a:t>of the </a:t>
            </a:r>
            <a:r>
              <a:rPr lang="en-US" dirty="0"/>
              <a:t>“learning organization” and firm-specific </a:t>
            </a:r>
            <a:r>
              <a:rPr lang="en-US" dirty="0" smtClean="0"/>
              <a:t>skills.</a:t>
            </a:r>
          </a:p>
          <a:p>
            <a:r>
              <a:rPr lang="en-US" dirty="0" smtClean="0"/>
              <a:t>Qualities </a:t>
            </a:r>
            <a:r>
              <a:rPr lang="en-US" dirty="0"/>
              <a:t>in terms </a:t>
            </a:r>
            <a:r>
              <a:rPr lang="en-US" dirty="0" smtClean="0"/>
              <a:t>of attendance</a:t>
            </a:r>
            <a:r>
              <a:rPr lang="en-US" dirty="0"/>
              <a:t>, flexibility, responsibility, discipline, identification with the company </a:t>
            </a:r>
            <a:r>
              <a:rPr lang="en-US" dirty="0" smtClean="0"/>
              <a:t>and, crucially</a:t>
            </a:r>
            <a:r>
              <a:rPr lang="en-US" dirty="0"/>
              <a:t>, </a:t>
            </a:r>
            <a:r>
              <a:rPr lang="en-US" dirty="0" smtClean="0"/>
              <a:t>work-rate.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2534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B050"/>
                </a:solidFill>
              </a:rPr>
              <a:t>8.1.3 Self-management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Advocates of human resource management often talk of empowering the employees </a:t>
            </a:r>
            <a:r>
              <a:rPr lang="en-US" dirty="0" smtClean="0"/>
              <a:t>with responsibility </a:t>
            </a:r>
            <a:r>
              <a:rPr lang="en-US" dirty="0"/>
              <a:t>for production quality</a:t>
            </a:r>
            <a:r>
              <a:rPr lang="en-US" dirty="0" smtClean="0"/>
              <a:t>.</a:t>
            </a:r>
          </a:p>
          <a:p>
            <a:r>
              <a:rPr lang="en-US" dirty="0"/>
              <a:t>Team working is </a:t>
            </a:r>
            <a:r>
              <a:rPr lang="en-US" dirty="0" smtClean="0"/>
              <a:t>a vital </a:t>
            </a:r>
            <a:r>
              <a:rPr lang="en-US" dirty="0"/>
              <a:t>element. Bill Gates, among others, has made the point that software is much </a:t>
            </a:r>
            <a:r>
              <a:rPr lang="en-US" dirty="0" smtClean="0"/>
              <a:t>better done </a:t>
            </a:r>
            <a:r>
              <a:rPr lang="en-US" dirty="0"/>
              <a:t>in very small teams</a:t>
            </a:r>
            <a:r>
              <a:rPr lang="en-US" dirty="0" smtClean="0"/>
              <a:t>.</a:t>
            </a:r>
          </a:p>
          <a:p>
            <a:r>
              <a:rPr lang="en-US" dirty="0"/>
              <a:t>Direct and regular face-to-face contact between managers and workers is emphasized. </a:t>
            </a:r>
            <a:r>
              <a:rPr lang="en-US" dirty="0" smtClean="0"/>
              <a:t>As well </a:t>
            </a:r>
            <a:r>
              <a:rPr lang="en-US" dirty="0"/>
              <a:t>as improving supervision, this builds trust and helps maintain motivation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Team-based </a:t>
            </a:r>
            <a:r>
              <a:rPr lang="en-US" dirty="0"/>
              <a:t>appraisal seemed </a:t>
            </a:r>
            <a:r>
              <a:rPr lang="en-US" dirty="0" smtClean="0"/>
              <a:t>to Human </a:t>
            </a:r>
            <a:r>
              <a:rPr lang="en-US" dirty="0"/>
              <a:t>resource management and </a:t>
            </a:r>
            <a:r>
              <a:rPr lang="en-US" dirty="0" smtClean="0"/>
              <a:t> improve </a:t>
            </a:r>
            <a:r>
              <a:rPr lang="en-US" dirty="0"/>
              <a:t>participation, commitment and productivity</a:t>
            </a:r>
          </a:p>
        </p:txBody>
      </p:sp>
    </p:spTree>
    <p:extLst>
      <p:ext uri="{BB962C8B-B14F-4D97-AF65-F5344CB8AC3E}">
        <p14:creationId xmlns:p14="http://schemas.microsoft.com/office/powerpoint/2010/main" val="11837039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B050"/>
                </a:solidFill>
              </a:rPr>
              <a:t>8.1.4 Unitary perspective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Entire </a:t>
            </a:r>
            <a:r>
              <a:rPr lang="en-US" dirty="0"/>
              <a:t>enterprise is regarded as analogous to a team </a:t>
            </a:r>
            <a:r>
              <a:rPr lang="en-US" dirty="0" smtClean="0"/>
              <a:t>with one </a:t>
            </a:r>
            <a:r>
              <a:rPr lang="en-US" dirty="0"/>
              <a:t>focus of loyalty and one focus of authority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</a:t>
            </a:r>
            <a:r>
              <a:rPr lang="en-US" dirty="0"/>
              <a:t>positive </a:t>
            </a:r>
            <a:r>
              <a:rPr lang="en-US" dirty="0" smtClean="0"/>
              <a:t>motivational effects </a:t>
            </a:r>
            <a:r>
              <a:rPr lang="en-US" dirty="0"/>
              <a:t>of performance pay had been, at most, very </a:t>
            </a:r>
            <a:r>
              <a:rPr lang="en-US" dirty="0" smtClean="0"/>
              <a:t>modest.</a:t>
            </a:r>
          </a:p>
          <a:p>
            <a:r>
              <a:rPr lang="en-US" dirty="0"/>
              <a:t>Despite </a:t>
            </a:r>
            <a:r>
              <a:rPr lang="en-US" dirty="0" smtClean="0"/>
              <a:t>its widespread </a:t>
            </a:r>
            <a:r>
              <a:rPr lang="en-US" dirty="0"/>
              <a:t>popularity, there are often far more effective systems of motivation </a:t>
            </a:r>
            <a:r>
              <a:rPr lang="en-US" dirty="0" smtClean="0"/>
              <a:t>and reward </a:t>
            </a:r>
            <a:r>
              <a:rPr lang="en-US" dirty="0"/>
              <a:t>for managements to introduce if they want to improve their </a:t>
            </a:r>
            <a:r>
              <a:rPr lang="en-US" dirty="0" smtClean="0"/>
              <a:t>organization’s performance.</a:t>
            </a:r>
          </a:p>
          <a:p>
            <a:r>
              <a:rPr lang="en-US" dirty="0" smtClean="0"/>
              <a:t>Crucial </a:t>
            </a:r>
            <a:r>
              <a:rPr lang="en-US" dirty="0"/>
              <a:t>part of keeping effective </a:t>
            </a:r>
            <a:r>
              <a:rPr lang="en-US" dirty="0" smtClean="0"/>
              <a:t>workers content </a:t>
            </a:r>
            <a:r>
              <a:rPr lang="en-US" dirty="0"/>
              <a:t>is a system where they can be promoted without having to become managers.</a:t>
            </a:r>
          </a:p>
        </p:txBody>
      </p:sp>
    </p:spTree>
    <p:extLst>
      <p:ext uri="{BB962C8B-B14F-4D97-AF65-F5344CB8AC3E}">
        <p14:creationId xmlns:p14="http://schemas.microsoft.com/office/powerpoint/2010/main" val="8837287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B050"/>
                </a:solidFill>
              </a:rPr>
              <a:t>8.1.5 Flexible work roles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Organization </a:t>
            </a:r>
            <a:r>
              <a:rPr lang="en-US" dirty="0"/>
              <a:t>being mechanistic and centralized, with </a:t>
            </a:r>
            <a:r>
              <a:rPr lang="en-US" dirty="0" smtClean="0"/>
              <a:t>job roles </a:t>
            </a:r>
            <a:r>
              <a:rPr lang="en-US" dirty="0"/>
              <a:t>formally defined, the roles are flexible with devolution of decision-making and </a:t>
            </a:r>
            <a:r>
              <a:rPr lang="en-US" dirty="0" smtClean="0"/>
              <a:t>an organic </a:t>
            </a:r>
            <a:r>
              <a:rPr lang="en-US" dirty="0"/>
              <a:t>or fluid organizational structure</a:t>
            </a:r>
            <a:r>
              <a:rPr lang="en-US" dirty="0" smtClean="0"/>
              <a:t>.</a:t>
            </a:r>
          </a:p>
          <a:p>
            <a:r>
              <a:rPr lang="en-US" dirty="0"/>
              <a:t>So </a:t>
            </a:r>
            <a:r>
              <a:rPr lang="en-US" dirty="0" smtClean="0"/>
              <a:t>it is </a:t>
            </a:r>
            <a:r>
              <a:rPr lang="en-US" dirty="0"/>
              <a:t>also an attempt to decentralize decision-making while still maintaining the </a:t>
            </a:r>
            <a:r>
              <a:rPr lang="en-US" dirty="0" smtClean="0"/>
              <a:t>advantages of </a:t>
            </a:r>
            <a:r>
              <a:rPr lang="en-US" dirty="0"/>
              <a:t>coherent central direction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</a:t>
            </a:r>
            <a:r>
              <a:rPr lang="en-US" dirty="0"/>
              <a:t>power to shape the parameters </a:t>
            </a:r>
            <a:r>
              <a:rPr lang="en-US" dirty="0" smtClean="0"/>
              <a:t>of the </a:t>
            </a:r>
            <a:r>
              <a:rPr lang="en-US" dirty="0"/>
              <a:t>product and to interpret the customer’s demands can be devolved extensively </a:t>
            </a:r>
            <a:r>
              <a:rPr lang="en-US" dirty="0" smtClean="0"/>
              <a:t>through corporate </a:t>
            </a:r>
            <a:r>
              <a:rPr lang="en-US" dirty="0"/>
              <a:t>hierarchies. To accommodate this shift in the locus of </a:t>
            </a:r>
            <a:r>
              <a:rPr lang="en-US" dirty="0" smtClean="0"/>
              <a:t>responsibility, hierarchies </a:t>
            </a:r>
            <a:r>
              <a:rPr lang="en-US" dirty="0"/>
              <a:t>may have to splinter into loose federations of product- and </a:t>
            </a:r>
            <a:r>
              <a:rPr lang="en-US" dirty="0" smtClean="0"/>
              <a:t>customer-focused units.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9419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B050"/>
                </a:solidFill>
              </a:rPr>
              <a:t>8.1.6 Integrated into line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human </a:t>
            </a:r>
            <a:r>
              <a:rPr lang="en-US" dirty="0" smtClean="0"/>
              <a:t>resource management </a:t>
            </a:r>
            <a:r>
              <a:rPr lang="en-US" dirty="0"/>
              <a:t>is envisaged as largely integrated into line management, such that </a:t>
            </a:r>
            <a:r>
              <a:rPr lang="en-US" dirty="0" smtClean="0"/>
              <a:t>all managers </a:t>
            </a:r>
            <a:r>
              <a:rPr lang="en-US" dirty="0"/>
              <a:t>are responsible for it</a:t>
            </a:r>
            <a:r>
              <a:rPr lang="en-US" dirty="0" smtClean="0"/>
              <a:t>.</a:t>
            </a:r>
          </a:p>
          <a:p>
            <a:r>
              <a:rPr lang="en-US" dirty="0"/>
              <a:t>perhaps </a:t>
            </a:r>
            <a:r>
              <a:rPr lang="en-US" dirty="0" smtClean="0"/>
              <a:t>the worst </a:t>
            </a:r>
            <a:r>
              <a:rPr lang="en-US" dirty="0"/>
              <a:t>case scenario is that personnel will remain responsible for collective </a:t>
            </a:r>
            <a:r>
              <a:rPr lang="en-US" dirty="0" smtClean="0"/>
              <a:t>employment issues </a:t>
            </a:r>
            <a:r>
              <a:rPr lang="en-US" dirty="0"/>
              <a:t>(i.e. collective bargaining) and that line </a:t>
            </a:r>
            <a:r>
              <a:rPr lang="en-US" dirty="0" smtClean="0"/>
              <a:t>man-</a:t>
            </a:r>
            <a:r>
              <a:rPr lang="en-US" dirty="0"/>
              <a:t>agers, together with external consultants, will concentrate on the growing package </a:t>
            </a:r>
            <a:r>
              <a:rPr lang="en-US" dirty="0" smtClean="0"/>
              <a:t>of measures </a:t>
            </a:r>
            <a:r>
              <a:rPr lang="en-US" dirty="0"/>
              <a:t>for the individual employee”</a:t>
            </a:r>
          </a:p>
        </p:txBody>
      </p:sp>
    </p:spTree>
    <p:extLst>
      <p:ext uri="{BB962C8B-B14F-4D97-AF65-F5344CB8AC3E}">
        <p14:creationId xmlns:p14="http://schemas.microsoft.com/office/powerpoint/2010/main" val="26790734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1315</Words>
  <Application>Microsoft Office PowerPoint</Application>
  <PresentationFormat>Widescreen</PresentationFormat>
  <Paragraphs>75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Professional Practices</vt:lpstr>
      <vt:lpstr>Contents</vt:lpstr>
      <vt:lpstr>8.1 A model of human resource management-salient features for software engineering</vt:lpstr>
      <vt:lpstr>PowerPoint Presentation</vt:lpstr>
      <vt:lpstr>8.1.2 Commitment to the organization</vt:lpstr>
      <vt:lpstr>8.1.3 Self-management</vt:lpstr>
      <vt:lpstr>8.1.4 Unitary perspective</vt:lpstr>
      <vt:lpstr>8.1.5 Flexible work roles</vt:lpstr>
      <vt:lpstr>8.1.6 Integrated into line management</vt:lpstr>
      <vt:lpstr>8.1.7 Maximum utilization of human resources</vt:lpstr>
      <vt:lpstr>8.2 The structure of software development and production</vt:lpstr>
      <vt:lpstr>8.3 The software factory</vt:lpstr>
      <vt:lpstr>8.4 Training and human resource management</vt:lpstr>
      <vt:lpstr>8.5 Conclusion: human resource management in software—commitment and control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Professional Practices</dc:title>
  <dc:creator>Microsoft account</dc:creator>
  <cp:lastModifiedBy>Microsoft account</cp:lastModifiedBy>
  <cp:revision>38</cp:revision>
  <dcterms:created xsi:type="dcterms:W3CDTF">2021-05-24T17:35:31Z</dcterms:created>
  <dcterms:modified xsi:type="dcterms:W3CDTF">2021-05-24T20:11:34Z</dcterms:modified>
</cp:coreProperties>
</file>