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4054-73F7-40FA-9244-9F09FFE0571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CD0A-7D25-4E95-9F66-A3EB861B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28048"/>
            <a:ext cx="10515600" cy="2579427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/>
              <a:t>Professional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94079"/>
            <a:ext cx="10515600" cy="1937981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sz="3600" b="1" dirty="0" smtClean="0">
                <a:solidFill>
                  <a:schemeClr val="tx1"/>
                </a:solidFill>
              </a:rPr>
              <a:t>Chap#9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</a:rPr>
              <a:t>		 Health and Safety at Work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9.4.4 Duties of designers, manufacturers and suppliers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duties placed on designers, manufacturers, importers </a:t>
            </a:r>
            <a:r>
              <a:rPr lang="en-US" dirty="0" smtClean="0"/>
              <a:t>and suppliers </a:t>
            </a:r>
            <a:r>
              <a:rPr lang="en-US" dirty="0"/>
              <a:t>of </a:t>
            </a:r>
            <a:r>
              <a:rPr lang="en-US" i="1" dirty="0"/>
              <a:t>articles </a:t>
            </a:r>
            <a:r>
              <a:rPr lang="en-US" dirty="0"/>
              <a:t>for use at work are to:</a:t>
            </a:r>
          </a:p>
          <a:p>
            <a:pPr marL="0" indent="0">
              <a:buNone/>
            </a:pPr>
            <a:r>
              <a:rPr lang="en-US" dirty="0"/>
              <a:t>• ensure articles are designed and constructed to be safe and without risks to health </a:t>
            </a:r>
            <a:r>
              <a:rPr lang="en-US" dirty="0" smtClean="0"/>
              <a:t>when being </a:t>
            </a:r>
            <a:r>
              <a:rPr lang="en-US" dirty="0"/>
              <a:t>set, used, cleaned or maintained by a person at work;</a:t>
            </a:r>
          </a:p>
          <a:p>
            <a:pPr marL="0" indent="0">
              <a:buNone/>
            </a:pPr>
            <a:r>
              <a:rPr lang="en-US" dirty="0"/>
              <a:t>• arrange for testing and examination to ensure safe design and construction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provide persons supplied with articles with adequate information about: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Correct </a:t>
            </a:r>
            <a:r>
              <a:rPr lang="en-US" dirty="0"/>
              <a:t>use of the article;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Any </a:t>
            </a:r>
            <a:r>
              <a:rPr lang="en-US" dirty="0"/>
              <a:t>conditions necessary to ensure safety during setting, using, </a:t>
            </a:r>
            <a:r>
              <a:rPr lang="en-US" dirty="0" smtClean="0"/>
              <a:t>cleaning, maintaining</a:t>
            </a:r>
            <a:r>
              <a:rPr lang="en-US" dirty="0"/>
              <a:t>, dismantling or disposing of the article;</a:t>
            </a:r>
          </a:p>
          <a:p>
            <a:pPr marL="0" indent="0">
              <a:buNone/>
            </a:pPr>
            <a:r>
              <a:rPr lang="en-US" dirty="0"/>
              <a:t>• provide persons already supplied with new information as it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392375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9.4.5 Systems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Accordingly, the Health </a:t>
            </a:r>
            <a:r>
              <a:rPr lang="en-US" dirty="0" smtClean="0"/>
              <a:t>and Safety </a:t>
            </a:r>
            <a:r>
              <a:rPr lang="en-US" dirty="0"/>
              <a:t>at Work Act was designed to provide a legal framework of </a:t>
            </a:r>
            <a:r>
              <a:rPr lang="en-US" dirty="0" smtClean="0"/>
              <a:t>obligations concentrating </a:t>
            </a:r>
            <a:r>
              <a:rPr lang="en-US" dirty="0"/>
              <a:t>on changing attitudes and the establishment of appropriate </a:t>
            </a:r>
            <a:r>
              <a:rPr lang="en-US" dirty="0" smtClean="0"/>
              <a:t>organization, systems </a:t>
            </a:r>
            <a:r>
              <a:rPr lang="en-US" dirty="0"/>
              <a:t>and procedures for achieving safety, rather than merely laying down </a:t>
            </a:r>
            <a:r>
              <a:rPr lang="en-US" dirty="0" smtClean="0"/>
              <a:t>detailed minimum standards </a:t>
            </a:r>
            <a:r>
              <a:rPr lang="en-US" dirty="0"/>
              <a:t>in the manner of the previous legislation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Section 2 of the Act are the following:</a:t>
            </a:r>
          </a:p>
          <a:p>
            <a:pPr marL="0" indent="0">
              <a:buNone/>
            </a:pPr>
            <a:r>
              <a:rPr lang="en-US" dirty="0"/>
              <a:t>• Preparation and revision as necessary of a written statement of safety policy </a:t>
            </a:r>
            <a:r>
              <a:rPr lang="en-US" dirty="0" smtClean="0"/>
              <a:t>and bringing </a:t>
            </a:r>
            <a:r>
              <a:rPr lang="en-US" dirty="0"/>
              <a:t>it to the notice of all employees.</a:t>
            </a:r>
          </a:p>
          <a:p>
            <a:pPr marL="0" indent="0">
              <a:buNone/>
            </a:pPr>
            <a:r>
              <a:rPr lang="en-US" dirty="0"/>
              <a:t>• Consultation with safety representatives.</a:t>
            </a:r>
          </a:p>
          <a:p>
            <a:pPr marL="0" indent="0">
              <a:buNone/>
            </a:pPr>
            <a:r>
              <a:rPr lang="en-US" dirty="0"/>
              <a:t>• Formation of a safety committee if requested to do so by the safety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286443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9.4.6 Safety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Section 2(3) of the Health and Safety </a:t>
            </a:r>
            <a:r>
              <a:rPr lang="en-US" dirty="0" smtClean="0"/>
              <a:t>at Work </a:t>
            </a:r>
            <a:r>
              <a:rPr lang="en-US" dirty="0"/>
              <a:t>Act requires employers:</a:t>
            </a:r>
          </a:p>
          <a:p>
            <a:r>
              <a:rPr lang="en-US" dirty="0"/>
              <a:t>To </a:t>
            </a:r>
            <a:r>
              <a:rPr lang="en-US" i="1" dirty="0"/>
              <a:t>prepare </a:t>
            </a:r>
            <a:r>
              <a:rPr lang="en-US" dirty="0"/>
              <a:t>and as often as may be appropriate </a:t>
            </a:r>
            <a:r>
              <a:rPr lang="en-US" i="1" dirty="0"/>
              <a:t>revise </a:t>
            </a:r>
            <a:r>
              <a:rPr lang="en-US" dirty="0"/>
              <a:t>a </a:t>
            </a:r>
            <a:r>
              <a:rPr lang="en-US" i="1" dirty="0"/>
              <a:t>written statement </a:t>
            </a:r>
            <a:r>
              <a:rPr lang="en-US" dirty="0" smtClean="0"/>
              <a:t>of general </a:t>
            </a:r>
            <a:r>
              <a:rPr lang="en-US" dirty="0"/>
              <a:t>policy with respect to the health and safety at work of all employees </a:t>
            </a:r>
            <a:r>
              <a:rPr lang="en-US" dirty="0" smtClean="0"/>
              <a:t>and the </a:t>
            </a:r>
            <a:r>
              <a:rPr lang="en-US" i="1" dirty="0"/>
              <a:t>organization </a:t>
            </a:r>
            <a:r>
              <a:rPr lang="en-US" dirty="0"/>
              <a:t>and </a:t>
            </a:r>
            <a:r>
              <a:rPr lang="en-US" i="1" dirty="0"/>
              <a:t>arrangements </a:t>
            </a:r>
            <a:r>
              <a:rPr lang="en-US" dirty="0"/>
              <a:t>for the time being in force for carrying </a:t>
            </a:r>
            <a:r>
              <a:rPr lang="en-US" dirty="0" smtClean="0"/>
              <a:t>out that </a:t>
            </a:r>
            <a:r>
              <a:rPr lang="en-US" dirty="0"/>
              <a:t>policy, and to bring the statement and any revision of it to the </a:t>
            </a:r>
            <a:r>
              <a:rPr lang="en-US" i="1" dirty="0"/>
              <a:t>notice of </a:t>
            </a:r>
            <a:r>
              <a:rPr lang="en-US" i="1" dirty="0" smtClean="0"/>
              <a:t>all employees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Some other advantages created by </a:t>
            </a:r>
            <a:r>
              <a:rPr lang="en-US" dirty="0" smtClean="0"/>
              <a:t>the production </a:t>
            </a:r>
            <a:r>
              <a:rPr lang="en-US" dirty="0"/>
              <a:t>of a safety policy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• It provides a statement of objectives, which is an important part of </a:t>
            </a:r>
            <a:r>
              <a:rPr lang="en-US" dirty="0" smtClean="0"/>
              <a:t>efficient management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• It clarifies positions and roles and therefore helps establish responsibilities for safety;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• It provides a standard for measuring achievement;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• Formulation of the safety policy may highlight areas where the organization </a:t>
            </a:r>
            <a:r>
              <a:rPr lang="en-US" dirty="0" smtClean="0"/>
              <a:t>is deficient.</a:t>
            </a:r>
          </a:p>
          <a:p>
            <a:r>
              <a:rPr lang="en-US" dirty="0" smtClean="0"/>
              <a:t>List </a:t>
            </a:r>
            <a:r>
              <a:rPr lang="en-US" dirty="0"/>
              <a:t>should in no way be regarded </a:t>
            </a:r>
            <a:r>
              <a:rPr lang="en-US" dirty="0" smtClean="0"/>
              <a:t>as exhaustive:  safety, health, procedures, </a:t>
            </a:r>
            <a:r>
              <a:rPr lang="en-US" dirty="0"/>
              <a:t>training and </a:t>
            </a:r>
            <a:r>
              <a:rPr lang="en-US" dirty="0" smtClean="0"/>
              <a:t>supervision, </a:t>
            </a:r>
            <a:r>
              <a:rPr lang="en-US" dirty="0"/>
              <a:t>composition and remit of the safety </a:t>
            </a:r>
            <a:r>
              <a:rPr lang="en-US" dirty="0" smtClean="0"/>
              <a:t>committee, bringing </a:t>
            </a:r>
            <a:r>
              <a:rPr lang="en-US" dirty="0"/>
              <a:t>the policy to the attention of all employees</a:t>
            </a:r>
          </a:p>
        </p:txBody>
      </p:sp>
    </p:spTree>
    <p:extLst>
      <p:ext uri="{BB962C8B-B14F-4D97-AF65-F5344CB8AC3E}">
        <p14:creationId xmlns:p14="http://schemas.microsoft.com/office/powerpoint/2010/main" val="178947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9.4.7 Consultation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mployer </a:t>
            </a:r>
            <a:r>
              <a:rPr lang="en-US" dirty="0"/>
              <a:t>has a legal duty, by virtue of Section 2 of the Health </a:t>
            </a:r>
            <a:r>
              <a:rPr lang="en-US" dirty="0" smtClean="0"/>
              <a:t>and Safety </a:t>
            </a:r>
            <a:r>
              <a:rPr lang="en-US" dirty="0"/>
              <a:t>at Work Act, both to consult with safety representatives and to form a </a:t>
            </a:r>
            <a:r>
              <a:rPr lang="en-US" dirty="0" smtClean="0"/>
              <a:t>safety committee</a:t>
            </a:r>
            <a:r>
              <a:rPr lang="en-US" dirty="0"/>
              <a:t>, if so requested</a:t>
            </a:r>
            <a:r>
              <a:rPr lang="en-US" dirty="0" smtClean="0"/>
              <a:t>.</a:t>
            </a:r>
          </a:p>
          <a:p>
            <a:r>
              <a:rPr lang="en-US" dirty="0"/>
              <a:t>Safety representatives, being selected to represent various </a:t>
            </a:r>
            <a:r>
              <a:rPr lang="en-US" dirty="0" smtClean="0"/>
              <a:t>sections of </a:t>
            </a:r>
            <a:r>
              <a:rPr lang="en-US" dirty="0"/>
              <a:t>the work force, can play an important role both in raising awareness of safety </a:t>
            </a:r>
            <a:r>
              <a:rPr lang="en-US" dirty="0" smtClean="0"/>
              <a:t>issues and </a:t>
            </a:r>
            <a:r>
              <a:rPr lang="en-US" dirty="0"/>
              <a:t>in motivating people to adopt safe working practices.</a:t>
            </a:r>
          </a:p>
        </p:txBody>
      </p:sp>
    </p:spTree>
    <p:extLst>
      <p:ext uri="{BB962C8B-B14F-4D97-AF65-F5344CB8AC3E}">
        <p14:creationId xmlns:p14="http://schemas.microsoft.com/office/powerpoint/2010/main" val="152301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9.4.8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These powers enable them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enter premises at any reasonable time or, in cases of danger, at </a:t>
            </a:r>
            <a:r>
              <a:rPr lang="en-US" dirty="0" smtClean="0"/>
              <a:t>any 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 make examinations and investigations;</a:t>
            </a:r>
          </a:p>
          <a:p>
            <a:pPr marL="0" indent="0">
              <a:buNone/>
            </a:pPr>
            <a:r>
              <a:rPr lang="en-US" dirty="0"/>
              <a:t>• direct that premises be left undisturbed;</a:t>
            </a:r>
          </a:p>
          <a:p>
            <a:pPr marL="0" indent="0">
              <a:buNone/>
            </a:pPr>
            <a:r>
              <a:rPr lang="en-US" dirty="0"/>
              <a:t>• make measurements, photographs, recordings;</a:t>
            </a:r>
          </a:p>
          <a:p>
            <a:pPr marL="0" indent="0">
              <a:buNone/>
            </a:pPr>
            <a:r>
              <a:rPr lang="en-US" dirty="0"/>
              <a:t>• take samples of articles and </a:t>
            </a:r>
            <a:r>
              <a:rPr lang="en-US" dirty="0" smtClean="0"/>
              <a:t>substances</a:t>
            </a:r>
          </a:p>
          <a:p>
            <a:pPr marL="0" indent="0">
              <a:buNone/>
            </a:pPr>
            <a:r>
              <a:rPr lang="en-US" dirty="0"/>
              <a:t>• take possession of articles and substances;</a:t>
            </a:r>
          </a:p>
          <a:p>
            <a:pPr marL="0" indent="0">
              <a:buNone/>
            </a:pPr>
            <a:r>
              <a:rPr lang="en-US" dirty="0"/>
              <a:t>• cause testing and dismantling;</a:t>
            </a:r>
          </a:p>
          <a:p>
            <a:pPr marL="0" indent="0">
              <a:buNone/>
            </a:pPr>
            <a:r>
              <a:rPr lang="en-US" dirty="0"/>
              <a:t>• question persons and take statements from them;</a:t>
            </a:r>
          </a:p>
          <a:p>
            <a:pPr marL="0" indent="0">
              <a:buNone/>
            </a:pPr>
            <a:r>
              <a:rPr lang="en-US" dirty="0"/>
              <a:t>• require production of documents;</a:t>
            </a:r>
          </a:p>
          <a:p>
            <a:pPr marL="0" indent="0">
              <a:buNone/>
            </a:pPr>
            <a:r>
              <a:rPr lang="en-US" dirty="0"/>
              <a:t>• require a person to afford facilities and assistance;</a:t>
            </a:r>
          </a:p>
          <a:p>
            <a:pPr marL="0" indent="0">
              <a:buNone/>
            </a:pPr>
            <a:r>
              <a:rPr lang="en-US" dirty="0"/>
              <a:t>• take along a police constable, if serious obstruction is foreseen;</a:t>
            </a:r>
          </a:p>
          <a:p>
            <a:pPr marL="0" indent="0">
              <a:buNone/>
            </a:pPr>
            <a:r>
              <a:rPr lang="en-US" dirty="0"/>
              <a:t>• take along any other person duly authorized, and any equipment required;</a:t>
            </a:r>
          </a:p>
          <a:p>
            <a:pPr marL="0" indent="0">
              <a:buNone/>
            </a:pPr>
            <a:r>
              <a:rPr lang="en-US" dirty="0"/>
              <a:t>• issue improvement and prohibition notices;</a:t>
            </a:r>
          </a:p>
          <a:p>
            <a:pPr marL="0" indent="0">
              <a:buNone/>
            </a:pPr>
            <a:r>
              <a:rPr lang="en-US" dirty="0"/>
              <a:t>• exercise any other power necessary for carrying into effect the relevant </a:t>
            </a:r>
            <a:r>
              <a:rPr lang="en-US" dirty="0" smtClean="0"/>
              <a:t>statutory provisions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21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9.4.9 Health and Safety Commission and Health and Safety Executive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Health and Safety </a:t>
            </a:r>
            <a:r>
              <a:rPr lang="en-US" b="1" dirty="0" smtClean="0"/>
              <a:t>Commission</a:t>
            </a:r>
          </a:p>
          <a:p>
            <a:r>
              <a:rPr lang="en-US" dirty="0" smtClean="0"/>
              <a:t>Among the </a:t>
            </a:r>
            <a:r>
              <a:rPr lang="en-US" dirty="0"/>
              <a:t>Commission’s primary function is the making of arrangements to secure the </a:t>
            </a:r>
            <a:r>
              <a:rPr lang="en-US" dirty="0" smtClean="0"/>
              <a:t>health , safety</a:t>
            </a:r>
            <a:r>
              <a:rPr lang="en-US" dirty="0"/>
              <a:t>, and welfare of people at work and to protect the public from risks that may </a:t>
            </a:r>
            <a:r>
              <a:rPr lang="en-US" dirty="0" smtClean="0"/>
              <a:t>arise from </a:t>
            </a:r>
            <a:r>
              <a:rPr lang="en-US" dirty="0"/>
              <a:t>work activities</a:t>
            </a:r>
            <a:r>
              <a:rPr lang="en-US" dirty="0" smtClean="0"/>
              <a:t>.</a:t>
            </a:r>
          </a:p>
          <a:p>
            <a:r>
              <a:rPr lang="en-US" dirty="0"/>
              <a:t>provides </a:t>
            </a:r>
            <a:r>
              <a:rPr lang="en-US" dirty="0" smtClean="0"/>
              <a:t>advice, information </a:t>
            </a:r>
            <a:r>
              <a:rPr lang="en-US" dirty="0"/>
              <a:t>and guidance, and instigates and sponsors research. The aim is to produce </a:t>
            </a:r>
            <a:r>
              <a:rPr lang="en-US" dirty="0" smtClean="0"/>
              <a:t>a wide </a:t>
            </a:r>
            <a:r>
              <a:rPr lang="en-US" dirty="0"/>
              <a:t>range of knowledge and expertise on matters relating to health and safety. It </a:t>
            </a:r>
            <a:r>
              <a:rPr lang="en-US" dirty="0" smtClean="0"/>
              <a:t>is assisted </a:t>
            </a:r>
            <a:r>
              <a:rPr lang="en-US" dirty="0"/>
              <a:t>by advisory committees for particular industries who can provide </a:t>
            </a:r>
            <a:r>
              <a:rPr lang="en-US" dirty="0" smtClean="0"/>
              <a:t>specialist knowledge </a:t>
            </a:r>
            <a:r>
              <a:rPr lang="en-US" dirty="0"/>
              <a:t>of individual processes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The Health and Safety </a:t>
            </a:r>
            <a:r>
              <a:rPr lang="en-US" b="1" dirty="0" smtClean="0"/>
              <a:t>Executive</a:t>
            </a:r>
          </a:p>
          <a:p>
            <a:r>
              <a:rPr lang="en-US" dirty="0"/>
              <a:t>It has special responsibility to enforce the laws relating </a:t>
            </a:r>
            <a:r>
              <a:rPr lang="en-US" dirty="0" smtClean="0"/>
              <a:t>to health </a:t>
            </a:r>
            <a:r>
              <a:rPr lang="en-US" dirty="0"/>
              <a:t>and safety at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Their role </a:t>
            </a:r>
            <a:r>
              <a:rPr lang="en-US" dirty="0"/>
              <a:t>has increased in importance with the increase of legislative activity on health </a:t>
            </a:r>
            <a:r>
              <a:rPr lang="en-US" dirty="0" smtClean="0"/>
              <a:t>and safety </a:t>
            </a:r>
            <a:r>
              <a:rPr lang="en-US" dirty="0"/>
              <a:t>within </a:t>
            </a:r>
            <a:r>
              <a:rPr lang="en-US" dirty="0" smtClean="0"/>
              <a:t>Europe.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15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9.4.10 Regulations and codes of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area </a:t>
            </a:r>
            <a:r>
              <a:rPr lang="en-US" dirty="0"/>
              <a:t>of health and safety, enables the law to react more quickly to newly-discovered </a:t>
            </a:r>
            <a:r>
              <a:rPr lang="en-US" dirty="0" smtClean="0"/>
              <a:t>or innovative </a:t>
            </a:r>
            <a:r>
              <a:rPr lang="en-US" dirty="0"/>
              <a:t>processes or to update and amend legislation in the light of new </a:t>
            </a:r>
            <a:r>
              <a:rPr lang="en-US" dirty="0" smtClean="0"/>
              <a:t>knowledge, than </a:t>
            </a:r>
            <a:r>
              <a:rPr lang="en-US" dirty="0"/>
              <a:t>would otherwise have been the case</a:t>
            </a:r>
            <a:r>
              <a:rPr lang="en-US" dirty="0" smtClean="0"/>
              <a:t>.</a:t>
            </a:r>
          </a:p>
          <a:p>
            <a:r>
              <a:rPr lang="en-US" dirty="0"/>
              <a:t>Health </a:t>
            </a:r>
            <a:r>
              <a:rPr lang="en-US" dirty="0" smtClean="0"/>
              <a:t>and Safety </a:t>
            </a:r>
            <a:r>
              <a:rPr lang="en-US" dirty="0"/>
              <a:t>at Work Act introduced the concept of the Approved Code of </a:t>
            </a:r>
            <a:r>
              <a:rPr lang="en-US" dirty="0" smtClean="0"/>
              <a:t>Practice.</a:t>
            </a:r>
            <a:r>
              <a:rPr lang="en-US" dirty="0"/>
              <a:t> Although </a:t>
            </a:r>
            <a:r>
              <a:rPr lang="en-US" i="1" dirty="0"/>
              <a:t>approved </a:t>
            </a:r>
            <a:r>
              <a:rPr lang="en-US" dirty="0" smtClean="0"/>
              <a:t>, </a:t>
            </a:r>
            <a:r>
              <a:rPr lang="en-US" dirty="0"/>
              <a:t>the Code of Practice does not form part of the regulations and </a:t>
            </a:r>
            <a:r>
              <a:rPr lang="en-US" dirty="0" smtClean="0"/>
              <a:t>can be </a:t>
            </a:r>
            <a:r>
              <a:rPr lang="en-US" dirty="0"/>
              <a:t>amended and updated fairly quickly to keep pace with 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Good occupational hygiene </a:t>
            </a:r>
            <a:r>
              <a:rPr lang="en-US" dirty="0"/>
              <a:t>practice, which can effectively control exposure to lead</a:t>
            </a:r>
            <a:r>
              <a:rPr lang="en-US" dirty="0" smtClean="0"/>
              <a:t>.</a:t>
            </a:r>
          </a:p>
          <a:p>
            <a:r>
              <a:rPr lang="en-US" dirty="0"/>
              <a:t>The approach contained </a:t>
            </a:r>
            <a:r>
              <a:rPr lang="en-US" dirty="0" smtClean="0"/>
              <a:t>assessment </a:t>
            </a:r>
            <a:r>
              <a:rPr lang="en-US" dirty="0"/>
              <a:t>of risk, control </a:t>
            </a:r>
            <a:r>
              <a:rPr lang="en-US" dirty="0" smtClean="0"/>
              <a:t>of the </a:t>
            </a:r>
            <a:r>
              <a:rPr lang="en-US" dirty="0"/>
              <a:t>hazard and monitoring or surveillance of the result is one which has far </a:t>
            </a:r>
            <a:r>
              <a:rPr lang="en-US" dirty="0" smtClean="0"/>
              <a:t>wider application </a:t>
            </a:r>
            <a:r>
              <a:rPr lang="en-US" dirty="0"/>
              <a:t>than regulating the use of hazardous </a:t>
            </a:r>
            <a:r>
              <a:rPr lang="en-US" dirty="0" smtClean="0"/>
              <a:t>substances.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1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9.4.11 EC health and safety provisions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directive starts by </a:t>
            </a:r>
            <a:r>
              <a:rPr lang="en-US" dirty="0" smtClean="0"/>
              <a:t>setting out </a:t>
            </a:r>
            <a:r>
              <a:rPr lang="en-US" dirty="0"/>
              <a:t>what could be regarded as the general principles of good safety </a:t>
            </a:r>
            <a:r>
              <a:rPr lang="en-US" dirty="0" smtClean="0"/>
              <a:t>management :</a:t>
            </a:r>
          </a:p>
          <a:p>
            <a:pPr marL="0" indent="0">
              <a:buNone/>
            </a:pPr>
            <a:r>
              <a:rPr lang="en-US" dirty="0"/>
              <a:t>• prevention of occupational risks;</a:t>
            </a:r>
          </a:p>
          <a:p>
            <a:pPr marL="0" indent="0">
              <a:buNone/>
            </a:pPr>
            <a:r>
              <a:rPr lang="en-US" dirty="0"/>
              <a:t>• protection of safety and health;</a:t>
            </a:r>
          </a:p>
          <a:p>
            <a:pPr marL="0" indent="0">
              <a:buNone/>
            </a:pPr>
            <a:r>
              <a:rPr lang="en-US" dirty="0"/>
              <a:t>• elimination of risk and accident factors;</a:t>
            </a:r>
          </a:p>
          <a:p>
            <a:pPr marL="0" indent="0">
              <a:buNone/>
            </a:pPr>
            <a:r>
              <a:rPr lang="en-US" dirty="0"/>
              <a:t>• informing, consultation, balanced participation in accordance with national laws </a:t>
            </a:r>
            <a:r>
              <a:rPr lang="en-US" dirty="0" smtClean="0"/>
              <a:t>and/or practice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 training or workers and their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53621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9.5 Human factors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Human beings are complex creatures capable of reacting in a </a:t>
            </a:r>
            <a:r>
              <a:rPr lang="en-US" dirty="0" smtClean="0"/>
              <a:t>variety of </a:t>
            </a:r>
            <a:r>
              <a:rPr lang="en-US" dirty="0"/>
              <a:t>ways to a given situation and each individual’s attitude to safety may be very </a:t>
            </a:r>
            <a:r>
              <a:rPr lang="en-US" dirty="0" smtClean="0"/>
              <a:t>complex and </a:t>
            </a:r>
            <a:r>
              <a:rPr lang="en-US" dirty="0"/>
              <a:t>governed by a myriad of factors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major categories of persons who </a:t>
            </a:r>
            <a:r>
              <a:rPr lang="en-US" dirty="0" smtClean="0"/>
              <a:t>may affect </a:t>
            </a:r>
            <a:r>
              <a:rPr lang="en-US" dirty="0"/>
              <a:t>the safety of any system, one is those persons who design it, and </a:t>
            </a:r>
            <a:r>
              <a:rPr lang="en-US" dirty="0" smtClean="0"/>
              <a:t>their responsibilities </a:t>
            </a:r>
            <a:r>
              <a:rPr lang="en-US" dirty="0"/>
              <a:t>are </a:t>
            </a:r>
            <a:r>
              <a:rPr lang="en-US" dirty="0" smtClean="0"/>
              <a:t>considered </a:t>
            </a:r>
            <a:r>
              <a:rPr lang="en-US" dirty="0"/>
              <a:t>other category are those </a:t>
            </a:r>
            <a:r>
              <a:rPr lang="en-US" dirty="0" smtClean="0"/>
              <a:t>persons who </a:t>
            </a:r>
            <a:r>
              <a:rPr lang="en-US" dirty="0"/>
              <a:t>operate or use the system and it is the contribution of the latter group which will </a:t>
            </a:r>
            <a:r>
              <a:rPr lang="en-US" dirty="0" smtClean="0"/>
              <a:t>be considered </a:t>
            </a:r>
            <a:r>
              <a:rPr lang="en-US" dirty="0"/>
              <a:t>here</a:t>
            </a:r>
            <a:r>
              <a:rPr lang="en-US" dirty="0" smtClean="0"/>
              <a:t>.</a:t>
            </a:r>
          </a:p>
          <a:p>
            <a:r>
              <a:rPr lang="en-US" dirty="0"/>
              <a:t>Safe systems of work may be disregarded for </a:t>
            </a:r>
            <a:r>
              <a:rPr lang="en-US" dirty="0" smtClean="0"/>
              <a:t>a number </a:t>
            </a:r>
            <a:r>
              <a:rPr lang="en-US" dirty="0"/>
              <a:t>of reasons; the action may not be a conscious flouting of safety rules, but </a:t>
            </a:r>
            <a:r>
              <a:rPr lang="en-US" dirty="0" smtClean="0"/>
              <a:t>merely a </a:t>
            </a:r>
            <a:r>
              <a:rPr lang="en-US" dirty="0"/>
              <a:t>reaction to the lack of perceived danger</a:t>
            </a:r>
            <a:r>
              <a:rPr lang="en-US" dirty="0" smtClean="0"/>
              <a:t>.</a:t>
            </a:r>
          </a:p>
          <a:p>
            <a:r>
              <a:rPr lang="en-US" dirty="0"/>
              <a:t>Although these reactions can be modified by </a:t>
            </a:r>
            <a:r>
              <a:rPr lang="en-US" dirty="0" smtClean="0"/>
              <a:t>appropriate instruction </a:t>
            </a:r>
            <a:r>
              <a:rPr lang="en-US" dirty="0"/>
              <a:t>and training, which will obviously be of paramount importance in </a:t>
            </a:r>
            <a:r>
              <a:rPr lang="en-US" dirty="0" smtClean="0"/>
              <a:t>the motivation </a:t>
            </a:r>
            <a:r>
              <a:rPr lang="en-US" dirty="0"/>
              <a:t>of those involved to adhere to safe systems of </a:t>
            </a:r>
            <a:r>
              <a:rPr lang="en-US" dirty="0" smtClean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7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9.6 Financial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accusation </a:t>
            </a:r>
            <a:r>
              <a:rPr lang="en-US" dirty="0" smtClean="0"/>
              <a:t>frequently levelled </a:t>
            </a:r>
            <a:r>
              <a:rPr lang="en-US" dirty="0"/>
              <a:t>at those that seek to improve safety standards is that safety is expensive and </a:t>
            </a:r>
            <a:r>
              <a:rPr lang="en-US" dirty="0" smtClean="0"/>
              <a:t>that , especially </a:t>
            </a:r>
            <a:r>
              <a:rPr lang="en-US" dirty="0"/>
              <a:t>in times of recession, enterprises cannot afford to introduce such </a:t>
            </a:r>
            <a:r>
              <a:rPr lang="en-US" dirty="0" smtClean="0"/>
              <a:t>measures. This </a:t>
            </a:r>
            <a:r>
              <a:rPr lang="en-US" dirty="0"/>
              <a:t>may be true when safety is not taken into account at the design stage but becomes </a:t>
            </a:r>
            <a:r>
              <a:rPr lang="en-US" dirty="0" smtClean="0"/>
              <a:t>an additional </a:t>
            </a:r>
            <a:r>
              <a:rPr lang="en-US" dirty="0"/>
              <a:t>feature which is appended at a later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Safety can </a:t>
            </a:r>
            <a:r>
              <a:rPr lang="en-US" dirty="0"/>
              <a:t>make economic sense as well as minimizing the potential effect on those who </a:t>
            </a:r>
            <a:r>
              <a:rPr lang="en-US" dirty="0" smtClean="0"/>
              <a:t>might be </a:t>
            </a:r>
            <a:r>
              <a:rPr lang="en-US" dirty="0"/>
              <a:t>involved in accidents, whether employees of members of the public</a:t>
            </a:r>
          </a:p>
        </p:txBody>
      </p:sp>
    </p:spTree>
    <p:extLst>
      <p:ext uri="{BB962C8B-B14F-4D97-AF65-F5344CB8AC3E}">
        <p14:creationId xmlns:p14="http://schemas.microsoft.com/office/powerpoint/2010/main" val="30256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950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Contents</a:t>
            </a:r>
          </a:p>
          <a:p>
            <a:pPr marL="0" indent="0">
              <a:buNone/>
            </a:pPr>
            <a:r>
              <a:rPr lang="en-US" sz="1200" b="1" dirty="0" smtClean="0"/>
              <a:t>9.1 The Problem</a:t>
            </a:r>
          </a:p>
          <a:p>
            <a:pPr marL="0" indent="0">
              <a:buNone/>
            </a:pPr>
            <a:r>
              <a:rPr lang="en-US" sz="1200" b="1" dirty="0" smtClean="0"/>
              <a:t>9.2 Historical Background</a:t>
            </a:r>
          </a:p>
          <a:p>
            <a:pPr marL="0" indent="0">
              <a:buNone/>
            </a:pPr>
            <a:r>
              <a:rPr lang="en-US" sz="1200" b="1" dirty="0" smtClean="0"/>
              <a:t>9.3 Report of the </a:t>
            </a:r>
            <a:r>
              <a:rPr lang="en-US" sz="1200" b="1" dirty="0" err="1" smtClean="0"/>
              <a:t>Robens</a:t>
            </a:r>
            <a:r>
              <a:rPr lang="en-US" sz="1200" b="1" dirty="0" smtClean="0"/>
              <a:t> Committee 1972</a:t>
            </a:r>
          </a:p>
          <a:p>
            <a:pPr marL="0" indent="0">
              <a:buNone/>
            </a:pPr>
            <a:r>
              <a:rPr lang="en-US" sz="1200" b="1" dirty="0" smtClean="0"/>
              <a:t>9.4 The Health and Safety at Work etc. Act 1974</a:t>
            </a:r>
          </a:p>
          <a:p>
            <a:pPr marL="0" indent="0">
              <a:buNone/>
            </a:pPr>
            <a:r>
              <a:rPr lang="en-US" sz="1200" b="1" dirty="0" smtClean="0"/>
              <a:t>	9.4.1 People v Places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i="1" dirty="0"/>
              <a:t>9.4.2 The general </a:t>
            </a:r>
            <a:r>
              <a:rPr lang="en-US" sz="1200" b="1" i="1" dirty="0" smtClean="0"/>
              <a:t>duties</a:t>
            </a:r>
          </a:p>
          <a:p>
            <a:pPr marL="0" indent="0">
              <a:buNone/>
            </a:pPr>
            <a:r>
              <a:rPr lang="en-US" sz="1200" b="1" i="1" dirty="0"/>
              <a:t>	9.4.3 Reasonably </a:t>
            </a:r>
            <a:r>
              <a:rPr lang="en-US" sz="1200" b="1" i="1" dirty="0" smtClean="0"/>
              <a:t>practicable</a:t>
            </a:r>
          </a:p>
          <a:p>
            <a:pPr marL="0" indent="0">
              <a:buNone/>
            </a:pPr>
            <a:r>
              <a:rPr lang="en-US" sz="1200" b="1" i="1" dirty="0"/>
              <a:t>	9.4.4 Duties of designers, manufacturers and </a:t>
            </a:r>
            <a:r>
              <a:rPr lang="en-US" sz="1200" b="1" i="1" dirty="0" smtClean="0"/>
              <a:t>suppliers</a:t>
            </a:r>
          </a:p>
          <a:p>
            <a:pPr marL="0" indent="0">
              <a:buNone/>
            </a:pPr>
            <a:r>
              <a:rPr lang="en-US" sz="1200" b="1" i="1" dirty="0"/>
              <a:t>	9.4.5 Systems and </a:t>
            </a:r>
            <a:r>
              <a:rPr lang="en-US" sz="1200" b="1" i="1" dirty="0" smtClean="0"/>
              <a:t>procedures</a:t>
            </a:r>
          </a:p>
          <a:p>
            <a:pPr marL="0" indent="0">
              <a:buNone/>
            </a:pPr>
            <a:r>
              <a:rPr lang="en-US" sz="1200" b="1" i="1" dirty="0"/>
              <a:t>	9.4.6 Safety </a:t>
            </a:r>
            <a:r>
              <a:rPr lang="en-US" sz="1200" b="1" i="1" dirty="0" smtClean="0"/>
              <a:t>policy</a:t>
            </a:r>
          </a:p>
          <a:p>
            <a:pPr marL="0" indent="0">
              <a:buNone/>
            </a:pPr>
            <a:r>
              <a:rPr lang="en-US" sz="1200" b="1" i="1" dirty="0"/>
              <a:t>	</a:t>
            </a:r>
            <a:r>
              <a:rPr lang="en-US" sz="1200" b="1" i="1" dirty="0" smtClean="0"/>
              <a:t>9.4.7 Consultation</a:t>
            </a:r>
          </a:p>
          <a:p>
            <a:pPr marL="0" indent="0">
              <a:buNone/>
            </a:pPr>
            <a:r>
              <a:rPr lang="en-US" sz="1200" b="1" i="1" dirty="0"/>
              <a:t>	9.4.8 </a:t>
            </a:r>
            <a:r>
              <a:rPr lang="en-US" sz="1200" b="1" i="1" dirty="0" smtClean="0"/>
              <a:t>Enforcement</a:t>
            </a:r>
          </a:p>
          <a:p>
            <a:pPr marL="0" indent="0">
              <a:buNone/>
            </a:pPr>
            <a:r>
              <a:rPr lang="en-US" sz="1200" b="1" i="1" dirty="0"/>
              <a:t>	9.4.9 Health and Safety Commission and Health and Safety </a:t>
            </a:r>
            <a:r>
              <a:rPr lang="en-US" sz="1200" b="1" i="1" dirty="0" smtClean="0"/>
              <a:t>Executive</a:t>
            </a:r>
          </a:p>
          <a:p>
            <a:pPr marL="0" indent="0">
              <a:buNone/>
            </a:pPr>
            <a:r>
              <a:rPr lang="en-US" sz="1200" b="1" i="1" dirty="0"/>
              <a:t>	9.4.10 Regulations and codes of </a:t>
            </a:r>
            <a:r>
              <a:rPr lang="en-US" sz="1200" b="1" i="1" dirty="0" smtClean="0"/>
              <a:t>practice</a:t>
            </a:r>
          </a:p>
          <a:p>
            <a:pPr marL="0" indent="0">
              <a:buNone/>
            </a:pPr>
            <a:r>
              <a:rPr lang="en-US" sz="1200" b="1" i="1" dirty="0"/>
              <a:t>	9.4.11 EC health and safety </a:t>
            </a:r>
            <a:r>
              <a:rPr lang="en-US" sz="1200" b="1" i="1" dirty="0" smtClean="0"/>
              <a:t>provisions</a:t>
            </a:r>
          </a:p>
          <a:p>
            <a:pPr marL="0" indent="0">
              <a:buNone/>
            </a:pPr>
            <a:r>
              <a:rPr lang="en-US" sz="1200" b="1" dirty="0"/>
              <a:t>9.5 Human </a:t>
            </a:r>
            <a:r>
              <a:rPr lang="en-US" sz="1200" b="1" dirty="0" smtClean="0"/>
              <a:t>factors</a:t>
            </a:r>
          </a:p>
          <a:p>
            <a:pPr marL="0" indent="0">
              <a:buNone/>
            </a:pPr>
            <a:r>
              <a:rPr lang="en-US" sz="1200" b="1" dirty="0"/>
              <a:t>9.6 Financial </a:t>
            </a:r>
            <a:r>
              <a:rPr lang="en-US" sz="1200" b="1" dirty="0" smtClean="0"/>
              <a:t>considerations</a:t>
            </a:r>
          </a:p>
          <a:p>
            <a:pPr marL="0" indent="0">
              <a:buNone/>
            </a:pPr>
            <a:r>
              <a:rPr lang="en-US" sz="1200" b="1" dirty="0"/>
              <a:t>9.7 Corporate liability and manslaughter</a:t>
            </a:r>
          </a:p>
        </p:txBody>
      </p:sp>
    </p:spTree>
    <p:extLst>
      <p:ext uri="{BB962C8B-B14F-4D97-AF65-F5344CB8AC3E}">
        <p14:creationId xmlns:p14="http://schemas.microsoft.com/office/powerpoint/2010/main" val="17400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9.7 Corporate liability and manslaughter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doctrine effectively means that the cumulative effect of bad safety management </a:t>
            </a:r>
            <a:r>
              <a:rPr lang="en-US" dirty="0" smtClean="0"/>
              <a:t>at all </a:t>
            </a:r>
            <a:r>
              <a:rPr lang="en-US" dirty="0"/>
              <a:t>levels, even if it could almost be regarded as evidence of a reckless disregard </a:t>
            </a:r>
            <a:r>
              <a:rPr lang="en-US" dirty="0" smtClean="0"/>
              <a:t>for safety </a:t>
            </a:r>
            <a:r>
              <a:rPr lang="en-US" dirty="0"/>
              <a:t>procedures in the company, is of no relevance</a:t>
            </a:r>
            <a:r>
              <a:rPr lang="en-US" dirty="0" smtClean="0"/>
              <a:t>.</a:t>
            </a:r>
          </a:p>
          <a:p>
            <a:r>
              <a:rPr lang="en-US" dirty="0"/>
              <a:t>Law Commission published proposals </a:t>
            </a:r>
            <a:r>
              <a:rPr lang="en-US" dirty="0" smtClean="0"/>
              <a:t>for a </a:t>
            </a:r>
            <a:r>
              <a:rPr lang="en-US" dirty="0"/>
              <a:t>new offence of corporate killing which would be a more serious offence than </a:t>
            </a:r>
            <a:r>
              <a:rPr lang="en-US" dirty="0" smtClean="0"/>
              <a:t>those under </a:t>
            </a:r>
            <a:r>
              <a:rPr lang="en-US" dirty="0"/>
              <a:t>the Health and Safety at Work 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 Commission </a:t>
            </a:r>
            <a:r>
              <a:rPr lang="en-US" dirty="0"/>
              <a:t>report clearly suggests that adoption of the proposal would lead to </a:t>
            </a:r>
            <a:r>
              <a:rPr lang="en-US" dirty="0" smtClean="0"/>
              <a:t>an increase </a:t>
            </a:r>
            <a:r>
              <a:rPr lang="en-US" dirty="0"/>
              <a:t>in prosecutions of companies for manslaughter, would respond to </a:t>
            </a:r>
            <a:r>
              <a:rPr lang="en-US" dirty="0" smtClean="0"/>
              <a:t>public concerns </a:t>
            </a:r>
            <a:r>
              <a:rPr lang="en-US" dirty="0"/>
              <a:t>about fatalities arising from work activities and would cause business to </a:t>
            </a:r>
            <a:r>
              <a:rPr lang="en-US" dirty="0" smtClean="0"/>
              <a:t>think more </a:t>
            </a:r>
            <a:r>
              <a:rPr lang="en-US" dirty="0"/>
              <a:t>carefully about the unacceptably high number of people who lose their lives </a:t>
            </a:r>
            <a:r>
              <a:rPr lang="en-US"/>
              <a:t>in </a:t>
            </a:r>
            <a:r>
              <a:rPr lang="en-US" smtClean="0"/>
              <a:t>this way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6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9.1 The Problem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and safety at work usually only hits the headlines when there is a major disaster</a:t>
            </a:r>
            <a:r>
              <a:rPr lang="en-US" dirty="0" smtClean="0"/>
              <a:t>.</a:t>
            </a:r>
          </a:p>
          <a:p>
            <a:r>
              <a:rPr lang="en-US" dirty="0"/>
              <a:t>The most recent statistics </a:t>
            </a:r>
            <a:r>
              <a:rPr lang="en-US" dirty="0" smtClean="0"/>
              <a:t>also show </a:t>
            </a:r>
            <a:r>
              <a:rPr lang="en-US" dirty="0"/>
              <a:t>an apparent increase in the number of injuries sustained as a result of </a:t>
            </a:r>
            <a:r>
              <a:rPr lang="en-US" dirty="0" smtClean="0"/>
              <a:t>work activities.</a:t>
            </a:r>
          </a:p>
          <a:p>
            <a:r>
              <a:rPr lang="en-US" dirty="0"/>
              <a:t>The problem lies in changing attitudes </a:t>
            </a:r>
            <a:r>
              <a:rPr lang="en-US" i="1" dirty="0"/>
              <a:t>before </a:t>
            </a:r>
            <a:r>
              <a:rPr lang="en-US" dirty="0"/>
              <a:t>catastrophe occurs and in creating a </a:t>
            </a:r>
            <a:r>
              <a:rPr lang="en-US" dirty="0" smtClean="0"/>
              <a:t>safe working </a:t>
            </a:r>
            <a:r>
              <a:rPr lang="en-US" dirty="0"/>
              <a:t>environment, or at least one that is as safe as is possible</a:t>
            </a:r>
            <a:r>
              <a:rPr lang="en-US" dirty="0" smtClean="0"/>
              <a:t>.</a:t>
            </a:r>
          </a:p>
          <a:p>
            <a:r>
              <a:rPr lang="en-US" dirty="0"/>
              <a:t>There is clearly an enormous responsibility on those </a:t>
            </a:r>
            <a:r>
              <a:rPr lang="en-US" dirty="0" smtClean="0"/>
              <a:t>who design </a:t>
            </a:r>
            <a:r>
              <a:rPr lang="en-US" dirty="0"/>
              <a:t>and implement software for all potentially hazardous applications, and </a:t>
            </a:r>
            <a:r>
              <a:rPr lang="en-US" dirty="0" smtClean="0"/>
              <a:t>particularly for </a:t>
            </a:r>
            <a:r>
              <a:rPr lang="en-US" dirty="0"/>
              <a:t>safety-critical </a:t>
            </a:r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9.2 Historical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However, </a:t>
            </a:r>
            <a:r>
              <a:rPr lang="en-US" dirty="0" smtClean="0"/>
              <a:t>technology was </a:t>
            </a:r>
            <a:r>
              <a:rPr lang="en-US" dirty="0"/>
              <a:t>advancing at such a rate that frequently many of the enactments were out of date </a:t>
            </a:r>
            <a:r>
              <a:rPr lang="en-US" dirty="0" smtClean="0"/>
              <a:t>or in </a:t>
            </a:r>
            <a:r>
              <a:rPr lang="en-US" dirty="0"/>
              <a:t>need of amendment as soon as they were on the statute book</a:t>
            </a:r>
            <a:r>
              <a:rPr lang="en-US" dirty="0" smtClean="0"/>
              <a:t>.</a:t>
            </a:r>
          </a:p>
          <a:p>
            <a:r>
              <a:rPr lang="en-US" dirty="0"/>
              <a:t>It was time for a new approach which would be capable of more flexibility to </a:t>
            </a:r>
            <a:r>
              <a:rPr lang="en-US" dirty="0" smtClean="0"/>
              <a:t>cope with </a:t>
            </a:r>
            <a:r>
              <a:rPr lang="en-US" dirty="0"/>
              <a:t>the constantly changing requirements of industry, would include those not </a:t>
            </a:r>
            <a:r>
              <a:rPr lang="en-US" dirty="0" smtClean="0"/>
              <a:t>yet protected </a:t>
            </a:r>
            <a:r>
              <a:rPr lang="en-US" dirty="0"/>
              <a:t>by legislation, and would also protect the public who, as we have already </a:t>
            </a:r>
            <a:r>
              <a:rPr lang="en-US" dirty="0" smtClean="0"/>
              <a:t>seen, may </a:t>
            </a:r>
            <a:r>
              <a:rPr lang="en-US" dirty="0"/>
              <a:t>find themselves affected by the work activities of others</a:t>
            </a:r>
            <a:r>
              <a:rPr lang="en-US" dirty="0" smtClean="0"/>
              <a:t>.</a:t>
            </a:r>
          </a:p>
          <a:p>
            <a:r>
              <a:rPr lang="en-US" dirty="0"/>
              <a:t>in 1970, </a:t>
            </a:r>
            <a:r>
              <a:rPr lang="en-US" dirty="0" smtClean="0"/>
              <a:t>a  committee </a:t>
            </a:r>
            <a:r>
              <a:rPr lang="en-US" dirty="0"/>
              <a:t>on Safety and Health at Work was set up under the chairmanship of </a:t>
            </a:r>
            <a:r>
              <a:rPr lang="en-US" dirty="0" smtClean="0"/>
              <a:t>Lord </a:t>
            </a:r>
            <a:r>
              <a:rPr lang="en-US" dirty="0" err="1" smtClean="0"/>
              <a:t>Robens</a:t>
            </a:r>
            <a:r>
              <a:rPr lang="en-US" dirty="0"/>
              <a:t>. Amongst other things, it had as its terms of reference:</a:t>
            </a:r>
          </a:p>
          <a:p>
            <a:pPr marL="0" indent="0" algn="ctr">
              <a:buNone/>
            </a:pPr>
            <a:r>
              <a:rPr lang="en-US" dirty="0" smtClean="0"/>
              <a:t>	To </a:t>
            </a:r>
            <a:r>
              <a:rPr lang="en-US" dirty="0"/>
              <a:t>review the provision made for the safety and health of persons in the </a:t>
            </a:r>
            <a:r>
              <a:rPr lang="en-US" dirty="0" smtClean="0"/>
              <a:t>course of </a:t>
            </a:r>
            <a:r>
              <a:rPr lang="en-US" dirty="0"/>
              <a:t>their </a:t>
            </a:r>
            <a:r>
              <a:rPr lang="en-US" dirty="0" smtClean="0"/>
              <a:t> employment…to </a:t>
            </a:r>
            <a:r>
              <a:rPr lang="en-US" dirty="0"/>
              <a:t>consider whether any further steps are required </a:t>
            </a:r>
            <a:r>
              <a:rPr lang="en-US" dirty="0" smtClean="0"/>
              <a:t>to</a:t>
            </a:r>
          </a:p>
          <a:p>
            <a:pPr marL="0" indent="0" algn="ctr">
              <a:buNone/>
            </a:pPr>
            <a:r>
              <a:rPr lang="en-US" dirty="0" smtClean="0"/>
              <a:t>safeguard members of the public from hazards, other than general</a:t>
            </a:r>
          </a:p>
          <a:p>
            <a:pPr marL="0" indent="0" algn="ctr">
              <a:buNone/>
            </a:pPr>
            <a:r>
              <a:rPr lang="en-US" dirty="0" smtClean="0"/>
              <a:t>environmental </a:t>
            </a:r>
            <a:r>
              <a:rPr lang="en-US" dirty="0"/>
              <a:t>pollution, arising in connection with activities in industrial and</a:t>
            </a:r>
          </a:p>
          <a:p>
            <a:pPr marL="0" indent="0" algn="ctr">
              <a:buNone/>
            </a:pPr>
            <a:r>
              <a:rPr lang="en-US" dirty="0"/>
              <a:t>commercial premises and construction sites and to make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8835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9.3 Report of the </a:t>
            </a:r>
            <a:r>
              <a:rPr lang="en-US" b="1" dirty="0" err="1" smtClean="0"/>
              <a:t>Robens</a:t>
            </a:r>
            <a:r>
              <a:rPr lang="en-US" b="1" dirty="0" smtClean="0"/>
              <a:t> Committee 1972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Apathy is the greatest single contributing factor to accidents at work. </a:t>
            </a:r>
            <a:r>
              <a:rPr lang="en-US" dirty="0" smtClean="0"/>
              <a:t>This attitude </a:t>
            </a:r>
            <a:r>
              <a:rPr lang="en-US" dirty="0"/>
              <a:t>will not be cured so long as people are encouraged to think that </a:t>
            </a:r>
            <a:r>
              <a:rPr lang="en-US" dirty="0" smtClean="0"/>
              <a:t>health and </a:t>
            </a:r>
            <a:r>
              <a:rPr lang="en-US" dirty="0"/>
              <a:t>safety at work can be ensured by an ever-expanding body of </a:t>
            </a:r>
            <a:r>
              <a:rPr lang="en-US" dirty="0" smtClean="0"/>
              <a:t>legal regulations </a:t>
            </a:r>
            <a:r>
              <a:rPr lang="en-US" dirty="0"/>
              <a:t>enforced by an ever-increasing army of inspectors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To summarize</a:t>
            </a:r>
            <a:r>
              <a:rPr lang="en-US" dirty="0"/>
              <a:t>, the main recommendations of the </a:t>
            </a:r>
            <a:r>
              <a:rPr lang="en-US" dirty="0" err="1"/>
              <a:t>Robens</a:t>
            </a:r>
            <a:r>
              <a:rPr lang="en-US" dirty="0"/>
              <a:t> Committee were:</a:t>
            </a:r>
          </a:p>
          <a:p>
            <a:pPr marL="0" indent="0">
              <a:buNone/>
            </a:pPr>
            <a:r>
              <a:rPr lang="en-US" dirty="0"/>
              <a:t>• Safety and health objectives should be clearly defined at all levels within firms.</a:t>
            </a:r>
          </a:p>
          <a:p>
            <a:pPr marL="0" indent="0">
              <a:buNone/>
            </a:pPr>
            <a:r>
              <a:rPr lang="en-US" dirty="0"/>
              <a:t>• Workers should be more involved in safety and health at their workplace.</a:t>
            </a:r>
          </a:p>
          <a:p>
            <a:pPr marL="0" indent="0">
              <a:buNone/>
            </a:pPr>
            <a:r>
              <a:rPr lang="en-US" dirty="0"/>
              <a:t>• There should be a legal duty on employers to consult their employees on safety </a:t>
            </a:r>
            <a:r>
              <a:rPr lang="en-US" dirty="0" smtClean="0"/>
              <a:t>and health </a:t>
            </a:r>
            <a:r>
              <a:rPr lang="en-US" dirty="0"/>
              <a:t>matters necessary at their workplace.</a:t>
            </a:r>
          </a:p>
          <a:p>
            <a:pPr marL="0" indent="0">
              <a:buNone/>
            </a:pPr>
            <a:r>
              <a:rPr lang="en-US" dirty="0"/>
              <a:t>• A National Authority for safety and health should be established.</a:t>
            </a:r>
          </a:p>
          <a:p>
            <a:pPr marL="0" indent="0">
              <a:buNone/>
            </a:pPr>
            <a:r>
              <a:rPr lang="en-US" dirty="0"/>
              <a:t>• Existing statutory provisions should be replaced by provisions under a new </a:t>
            </a:r>
            <a:r>
              <a:rPr lang="en-US" dirty="0" smtClean="0"/>
              <a:t>enabling Act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Voluntary codes of practice should be introduced.</a:t>
            </a:r>
          </a:p>
          <a:p>
            <a:pPr marL="0" indent="0">
              <a:buNone/>
            </a:pPr>
            <a:r>
              <a:rPr lang="en-US" dirty="0"/>
              <a:t>• The scope of the legislation should be extended to include all employees (with </a:t>
            </a:r>
            <a:r>
              <a:rPr lang="en-US" dirty="0" smtClean="0"/>
              <a:t>minor exceptions</a:t>
            </a:r>
            <a:r>
              <a:rPr lang="en-US" dirty="0"/>
              <a:t>) and the self-employed.</a:t>
            </a:r>
          </a:p>
          <a:p>
            <a:pPr marL="0" indent="0">
              <a:buNone/>
            </a:pPr>
            <a:r>
              <a:rPr lang="en-US" dirty="0"/>
              <a:t>• The existing safety and health inspectorates should be amalgamated.</a:t>
            </a:r>
          </a:p>
          <a:p>
            <a:pPr marL="0" indent="0">
              <a:buNone/>
            </a:pPr>
            <a:r>
              <a:rPr lang="en-US" dirty="0"/>
              <a:t>• New administrative sanctions should be adopted.</a:t>
            </a:r>
          </a:p>
          <a:p>
            <a:pPr marL="0" indent="0">
              <a:buNone/>
            </a:pPr>
            <a:r>
              <a:rPr lang="en-US" dirty="0"/>
              <a:t>• Local authority work should be </a:t>
            </a:r>
            <a:r>
              <a:rPr lang="en-US" dirty="0" smtClean="0"/>
              <a:t>coordinated </a:t>
            </a:r>
            <a:r>
              <a:rPr lang="en-US" dirty="0"/>
              <a:t>with that of the new authority.</a:t>
            </a:r>
          </a:p>
          <a:p>
            <a:pPr marL="0" indent="0">
              <a:buNone/>
            </a:pPr>
            <a:r>
              <a:rPr lang="en-US" dirty="0"/>
              <a:t>• The interests of the public should be taken into account in the new legislation.</a:t>
            </a:r>
          </a:p>
          <a:p>
            <a:pPr marL="0" indent="0">
              <a:buNone/>
            </a:pPr>
            <a:r>
              <a:rPr lang="en-US" dirty="0"/>
              <a:t>• General fire precautions should be dealt with under a Fire Precautions Act.</a:t>
            </a:r>
          </a:p>
          <a:p>
            <a:pPr marL="0" indent="0">
              <a:buNone/>
            </a:pPr>
            <a:r>
              <a:rPr lang="en-US" dirty="0"/>
              <a:t>• The Employment Medical Advisory Service should function as part of the </a:t>
            </a:r>
            <a:r>
              <a:rPr lang="en-US" dirty="0" smtClean="0"/>
              <a:t>new authority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3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9.4 The Health and Safety at Work etc. Act 1974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Act 1974</a:t>
            </a:r>
          </a:p>
          <a:p>
            <a:r>
              <a:rPr lang="en-US" i="1" dirty="0" smtClean="0"/>
              <a:t>Employment </a:t>
            </a:r>
            <a:r>
              <a:rPr lang="en-US" dirty="0"/>
              <a:t>is the only necessary criterion</a:t>
            </a:r>
            <a:r>
              <a:rPr lang="en-US" dirty="0" smtClean="0"/>
              <a:t>.</a:t>
            </a:r>
          </a:p>
          <a:p>
            <a:r>
              <a:rPr lang="en-US" i="1" dirty="0"/>
              <a:t>General </a:t>
            </a:r>
            <a:r>
              <a:rPr lang="en-US" dirty="0"/>
              <a:t>(and far-reaching) requirements, </a:t>
            </a:r>
            <a:r>
              <a:rPr lang="en-US" dirty="0" smtClean="0"/>
              <a:t>e.g. Health </a:t>
            </a:r>
            <a:r>
              <a:rPr lang="en-US" dirty="0"/>
              <a:t>and Safety at Work Act 1974 </a:t>
            </a:r>
            <a:r>
              <a:rPr lang="en-US" dirty="0" smtClean="0"/>
              <a:t>:-</a:t>
            </a:r>
            <a:endParaRPr lang="en-US" dirty="0"/>
          </a:p>
          <a:p>
            <a:pPr lvl="1"/>
            <a:r>
              <a:rPr lang="en-US" i="1" dirty="0" smtClean="0"/>
              <a:t>It </a:t>
            </a:r>
            <a:r>
              <a:rPr lang="en-US" i="1" dirty="0"/>
              <a:t>shall be the duty of every employer to ensure </a:t>
            </a:r>
            <a:r>
              <a:rPr lang="en-US" i="1" dirty="0" smtClean="0"/>
              <a:t>so far </a:t>
            </a:r>
            <a:r>
              <a:rPr lang="en-US" i="1" dirty="0"/>
              <a:t>as is reasonably practicable the health, </a:t>
            </a:r>
            <a:r>
              <a:rPr lang="en-US" i="1" dirty="0" smtClean="0"/>
              <a:t>safety and </a:t>
            </a:r>
            <a:r>
              <a:rPr lang="en-US" i="1" dirty="0"/>
              <a:t>welfare at work of all his employees</a:t>
            </a:r>
            <a:r>
              <a:rPr lang="en-US" i="1" dirty="0" smtClean="0"/>
              <a:t>.</a:t>
            </a:r>
          </a:p>
          <a:p>
            <a:pPr lvl="1"/>
            <a:r>
              <a:rPr lang="en-US" dirty="0"/>
              <a:t>The Act also covers others such as the </a:t>
            </a:r>
            <a:r>
              <a:rPr lang="en-US" dirty="0" smtClean="0"/>
              <a:t>self-employed, and </a:t>
            </a:r>
            <a:r>
              <a:rPr lang="en-US" dirty="0"/>
              <a:t>the public if they are affected </a:t>
            </a:r>
            <a:r>
              <a:rPr lang="en-US" dirty="0" smtClean="0"/>
              <a:t>by the </a:t>
            </a:r>
            <a:r>
              <a:rPr lang="en-US" dirty="0"/>
              <a:t>activities of those at work</a:t>
            </a:r>
            <a:r>
              <a:rPr lang="en-US" dirty="0" smtClean="0"/>
              <a:t>.</a:t>
            </a:r>
          </a:p>
          <a:p>
            <a:r>
              <a:rPr lang="en-US" dirty="0"/>
              <a:t>Creates comprehensive new duties </a:t>
            </a:r>
            <a:r>
              <a:rPr lang="en-US" dirty="0" smtClean="0"/>
              <a:t>for manufacturers </a:t>
            </a:r>
            <a:r>
              <a:rPr lang="en-US" dirty="0"/>
              <a:t>and suppliers of articles </a:t>
            </a:r>
            <a:r>
              <a:rPr lang="en-US" dirty="0" smtClean="0"/>
              <a:t>and substances </a:t>
            </a:r>
            <a:r>
              <a:rPr lang="en-US" dirty="0"/>
              <a:t>for use at work</a:t>
            </a:r>
            <a:r>
              <a:rPr lang="en-US" dirty="0" smtClean="0"/>
              <a:t>.</a:t>
            </a:r>
          </a:p>
          <a:p>
            <a:r>
              <a:rPr lang="en-US" i="1" dirty="0"/>
              <a:t>Systems and procedures: </a:t>
            </a:r>
            <a:r>
              <a:rPr lang="en-US" dirty="0" smtClean="0"/>
              <a:t>self regulation</a:t>
            </a:r>
            <a:r>
              <a:rPr lang="en-US" dirty="0"/>
              <a:t>, </a:t>
            </a:r>
            <a:r>
              <a:rPr lang="en-US" dirty="0" smtClean="0"/>
              <a:t>safety policies </a:t>
            </a:r>
            <a:r>
              <a:rPr lang="en-US" dirty="0"/>
              <a:t>and safe systems of work involve </a:t>
            </a:r>
            <a:r>
              <a:rPr lang="en-US" dirty="0" smtClean="0"/>
              <a:t>all employees.</a:t>
            </a:r>
            <a:r>
              <a:rPr lang="en-US" dirty="0"/>
              <a:t> Improvement and prohibition notices </a:t>
            </a:r>
            <a:r>
              <a:rPr lang="en-US" dirty="0" smtClean="0"/>
              <a:t>are additional </a:t>
            </a:r>
            <a:r>
              <a:rPr lang="en-US" dirty="0"/>
              <a:t>new enforcement procedures </a:t>
            </a:r>
            <a:r>
              <a:rPr lang="en-US" dirty="0" smtClean="0"/>
              <a:t>which can </a:t>
            </a:r>
            <a:r>
              <a:rPr lang="en-US" dirty="0"/>
              <a:t>produce results without resorting to </a:t>
            </a:r>
            <a:r>
              <a:rPr lang="en-US" dirty="0" smtClean="0"/>
              <a:t>the courts.</a:t>
            </a:r>
          </a:p>
          <a:p>
            <a:r>
              <a:rPr lang="en-US" dirty="0"/>
              <a:t>Specific regulations but couched in general </a:t>
            </a:r>
            <a:r>
              <a:rPr lang="en-US" dirty="0" smtClean="0"/>
              <a:t>terms and </a:t>
            </a:r>
            <a:r>
              <a:rPr lang="en-US" dirty="0"/>
              <a:t>supplemented by approved codes of </a:t>
            </a:r>
            <a:r>
              <a:rPr lang="en-US" dirty="0" smtClean="0"/>
              <a:t>practice that </a:t>
            </a:r>
            <a:r>
              <a:rPr lang="en-US" dirty="0"/>
              <a:t>are more easily updated</a:t>
            </a:r>
            <a:r>
              <a:rPr lang="en-US" dirty="0" smtClean="0"/>
              <a:t>.</a:t>
            </a:r>
          </a:p>
          <a:p>
            <a:r>
              <a:rPr lang="en-US" dirty="0"/>
              <a:t>Health and Safety Commission and Health </a:t>
            </a:r>
            <a:r>
              <a:rPr lang="en-US" dirty="0" smtClean="0"/>
              <a:t>and </a:t>
            </a:r>
            <a:r>
              <a:rPr lang="en-US" dirty="0"/>
              <a:t>Safety Executive, under the Secretary of State </a:t>
            </a:r>
            <a:r>
              <a:rPr lang="en-US" dirty="0" smtClean="0"/>
              <a:t>for Employment</a:t>
            </a:r>
            <a:r>
              <a:rPr lang="en-US" dirty="0"/>
              <a:t>, are responsible for all </a:t>
            </a:r>
            <a:r>
              <a:rPr lang="en-US" dirty="0" smtClean="0"/>
              <a:t>activities relating </a:t>
            </a:r>
            <a:r>
              <a:rPr lang="en-US" dirty="0"/>
              <a:t>to occupational health and safety</a:t>
            </a:r>
            <a:r>
              <a:rPr lang="en-US" dirty="0" smtClean="0"/>
              <a:t>.</a:t>
            </a:r>
          </a:p>
          <a:p>
            <a:r>
              <a:rPr lang="en-US" dirty="0"/>
              <a:t>Most requirements are qualified by so </a:t>
            </a:r>
            <a:r>
              <a:rPr lang="en-US" i="1" dirty="0"/>
              <a:t>far as </a:t>
            </a:r>
            <a:r>
              <a:rPr lang="en-US" i="1" dirty="0" smtClean="0"/>
              <a:t>is reasonably </a:t>
            </a:r>
            <a:r>
              <a:rPr lang="en-US" i="1" dirty="0"/>
              <a:t>practicable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65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9.4.1 People v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Factories Act 1961 and the Acts relating to other types of premises define </a:t>
            </a:r>
            <a:r>
              <a:rPr lang="en-US" dirty="0" smtClean="0"/>
              <a:t>very carefully </a:t>
            </a:r>
            <a:r>
              <a:rPr lang="en-US" dirty="0"/>
              <a:t>and precisely those places to which they refer</a:t>
            </a:r>
            <a:r>
              <a:rPr lang="en-US" dirty="0" smtClean="0"/>
              <a:t>.</a:t>
            </a:r>
          </a:p>
          <a:p>
            <a:r>
              <a:rPr lang="en-US" dirty="0"/>
              <a:t>Thus the Health and Safety at Work Act applies wherever there </a:t>
            </a:r>
            <a:r>
              <a:rPr lang="en-US" dirty="0" smtClean="0"/>
              <a:t>is employment</a:t>
            </a:r>
            <a:r>
              <a:rPr lang="en-US" dirty="0"/>
              <a:t>. Self-employment is included, the only exception is for domestic servants </a:t>
            </a:r>
            <a:r>
              <a:rPr lang="en-US" dirty="0" smtClean="0"/>
              <a:t>in private </a:t>
            </a:r>
            <a:r>
              <a:rPr lang="en-US" dirty="0"/>
              <a:t>households</a:t>
            </a:r>
          </a:p>
        </p:txBody>
      </p:sp>
    </p:spTree>
    <p:extLst>
      <p:ext uri="{BB962C8B-B14F-4D97-AF65-F5344CB8AC3E}">
        <p14:creationId xmlns:p14="http://schemas.microsoft.com/office/powerpoint/2010/main" val="222305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9.4.2 The general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all-embracing duty is then amplified in the following subsections to include:</a:t>
            </a:r>
          </a:p>
          <a:p>
            <a:pPr marL="0" indent="0">
              <a:buNone/>
            </a:pPr>
            <a:r>
              <a:rPr lang="en-US" dirty="0"/>
              <a:t>• provision and maintenance of safe plant;</a:t>
            </a:r>
          </a:p>
          <a:p>
            <a:pPr marL="0" indent="0">
              <a:buNone/>
            </a:pPr>
            <a:r>
              <a:rPr lang="en-US" dirty="0"/>
              <a:t>• provision and maintenance of safe systems of work;</a:t>
            </a:r>
          </a:p>
          <a:p>
            <a:pPr marL="0" indent="0">
              <a:buNone/>
            </a:pPr>
            <a:r>
              <a:rPr lang="en-US" dirty="0"/>
              <a:t>• ensuring safe use of articles and substances;</a:t>
            </a:r>
          </a:p>
          <a:p>
            <a:pPr marL="0" indent="0">
              <a:buNone/>
            </a:pPr>
            <a:r>
              <a:rPr lang="en-US" dirty="0"/>
              <a:t>• provision of such information, instruction, training, and supervision as necessary;</a:t>
            </a:r>
          </a:p>
          <a:p>
            <a:pPr marL="0" indent="0">
              <a:buNone/>
            </a:pPr>
            <a:r>
              <a:rPr lang="en-US" dirty="0"/>
              <a:t>• ensuring the workplace is maintained in a safe condition;</a:t>
            </a:r>
          </a:p>
          <a:p>
            <a:pPr marL="0" indent="0">
              <a:buNone/>
            </a:pPr>
            <a:r>
              <a:rPr lang="en-US" dirty="0"/>
              <a:t>• provision and maintenance of a safe working environment and adequate </a:t>
            </a:r>
            <a:r>
              <a:rPr lang="en-US" dirty="0" smtClean="0"/>
              <a:t>welfare arrangements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 preparation and revision as necessary of a written statement of safety policy </a:t>
            </a:r>
            <a:r>
              <a:rPr lang="en-US" dirty="0" smtClean="0"/>
              <a:t>and bringing </a:t>
            </a:r>
            <a:r>
              <a:rPr lang="en-US" dirty="0"/>
              <a:t>it to the notice of all his employees;</a:t>
            </a:r>
          </a:p>
          <a:p>
            <a:pPr marL="0" indent="0">
              <a:buNone/>
            </a:pPr>
            <a:r>
              <a:rPr lang="en-US" dirty="0"/>
              <a:t>• consultation with safety representatives;</a:t>
            </a:r>
          </a:p>
          <a:p>
            <a:pPr marL="0" indent="0">
              <a:buNone/>
            </a:pPr>
            <a:r>
              <a:rPr lang="en-US" dirty="0"/>
              <a:t>• formation of a safety committee if requested to do so by the safety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29598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9.4.3 Reasonably practicable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Reasonably practicable </a:t>
            </a:r>
            <a:r>
              <a:rPr lang="en-US" dirty="0"/>
              <a:t>is a narrower term than </a:t>
            </a:r>
            <a:r>
              <a:rPr lang="en-US" i="1" dirty="0"/>
              <a:t>physically possible </a:t>
            </a:r>
            <a:r>
              <a:rPr lang="en-US" dirty="0"/>
              <a:t>and seems </a:t>
            </a:r>
            <a:r>
              <a:rPr lang="en-US" dirty="0" smtClean="0"/>
              <a:t>to me </a:t>
            </a:r>
            <a:r>
              <a:rPr lang="en-US" dirty="0"/>
              <a:t>to imply that a computation must be made by the owner in which </a:t>
            </a:r>
            <a:r>
              <a:rPr lang="en-US" dirty="0" smtClean="0"/>
              <a:t>the quantum </a:t>
            </a:r>
            <a:r>
              <a:rPr lang="en-US" dirty="0"/>
              <a:t>of risk is placed on one scale and the sacrifice involved in </a:t>
            </a:r>
            <a:r>
              <a:rPr lang="en-US" dirty="0" smtClean="0"/>
              <a:t>the measures </a:t>
            </a:r>
            <a:r>
              <a:rPr lang="en-US" dirty="0"/>
              <a:t>necessary for averting the </a:t>
            </a:r>
            <a:r>
              <a:rPr lang="en-US" dirty="0" smtClean="0"/>
              <a:t>risk is placed </a:t>
            </a:r>
            <a:r>
              <a:rPr lang="en-US" dirty="0"/>
              <a:t>in the other, and that, if it be shown that there is gross </a:t>
            </a:r>
            <a:r>
              <a:rPr lang="en-US" dirty="0" smtClean="0"/>
              <a:t>disproportion between </a:t>
            </a:r>
            <a:r>
              <a:rPr lang="en-US" dirty="0"/>
              <a:t>them—the risk being insignificant in relation to the </a:t>
            </a:r>
            <a:r>
              <a:rPr lang="en-US" dirty="0" smtClean="0"/>
              <a:t>sacrifice—the defendants </a:t>
            </a:r>
            <a:r>
              <a:rPr lang="en-US" dirty="0"/>
              <a:t>discharge the onus upon them. This computation falls to be made </a:t>
            </a:r>
            <a:r>
              <a:rPr lang="en-US" dirty="0" smtClean="0"/>
              <a:t>by </a:t>
            </a:r>
            <a:r>
              <a:rPr lang="en-US" dirty="0"/>
              <a:t>the owner at a point of time anterior to the accident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Section </a:t>
            </a:r>
            <a:r>
              <a:rPr lang="en-US" dirty="0"/>
              <a:t>14(1) of this Act: “Every dangerous part of any </a:t>
            </a:r>
            <a:r>
              <a:rPr lang="en-US" dirty="0" smtClean="0"/>
              <a:t>machinery </a:t>
            </a:r>
            <a:r>
              <a:rPr lang="en-US" i="1" dirty="0" smtClean="0"/>
              <a:t>shall </a:t>
            </a:r>
            <a:r>
              <a:rPr lang="en-US" i="1" dirty="0"/>
              <a:t>be </a:t>
            </a:r>
            <a:r>
              <a:rPr lang="en-US" dirty="0"/>
              <a:t>securely fenced”, and Section 22(2): “Every hoist or lift </a:t>
            </a:r>
            <a:r>
              <a:rPr lang="en-US" i="1" dirty="0"/>
              <a:t>shall be </a:t>
            </a:r>
            <a:r>
              <a:rPr lang="en-US" dirty="0" smtClean="0"/>
              <a:t>thoroughly examined </a:t>
            </a:r>
            <a:r>
              <a:rPr lang="en-US" dirty="0"/>
              <a:t>by a competent person at least once in every period of six months</a:t>
            </a:r>
            <a:r>
              <a:rPr lang="en-US" dirty="0" smtClean="0"/>
              <a:t>…”.</a:t>
            </a:r>
            <a:r>
              <a:rPr lang="en-US" dirty="0"/>
              <a:t> Section 4: “… provision shall be made for </a:t>
            </a:r>
            <a:r>
              <a:rPr lang="en-US" dirty="0" smtClean="0"/>
              <a:t>securing… adequate </a:t>
            </a:r>
            <a:r>
              <a:rPr lang="en-US" dirty="0"/>
              <a:t>ventilation and for rendering harmless </a:t>
            </a:r>
            <a:r>
              <a:rPr lang="en-US" i="1" dirty="0"/>
              <a:t>so far as practicable, </a:t>
            </a:r>
            <a:r>
              <a:rPr lang="en-US" dirty="0"/>
              <a:t>all such </a:t>
            </a:r>
            <a:r>
              <a:rPr lang="en-US" dirty="0" smtClean="0"/>
              <a:t>fumes, dust…as </a:t>
            </a:r>
            <a:r>
              <a:rPr lang="en-US" dirty="0"/>
              <a:t>may be injurious to health”, and Section 29(1): “There shall, </a:t>
            </a:r>
            <a:r>
              <a:rPr lang="en-US" i="1" dirty="0"/>
              <a:t>as far as </a:t>
            </a:r>
            <a:r>
              <a:rPr lang="en-US" i="1" dirty="0" smtClean="0"/>
              <a:t>is reasonably </a:t>
            </a:r>
            <a:r>
              <a:rPr lang="en-US" i="1" dirty="0"/>
              <a:t>practicable, </a:t>
            </a:r>
            <a:r>
              <a:rPr lang="en-US" dirty="0"/>
              <a:t>be provided and maintained safe means of access to every </a:t>
            </a:r>
            <a:r>
              <a:rPr lang="en-US" dirty="0" smtClean="0"/>
              <a:t>place at </a:t>
            </a:r>
            <a:r>
              <a:rPr lang="en-US" dirty="0"/>
              <a:t>which any person has at any time to work…”.</a:t>
            </a:r>
          </a:p>
        </p:txBody>
      </p:sp>
    </p:spTree>
    <p:extLst>
      <p:ext uri="{BB962C8B-B14F-4D97-AF65-F5344CB8AC3E}">
        <p14:creationId xmlns:p14="http://schemas.microsoft.com/office/powerpoint/2010/main" val="213322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2450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         Professional Practices</vt:lpstr>
      <vt:lpstr>PowerPoint Presentation</vt:lpstr>
      <vt:lpstr>9.1 The Problem</vt:lpstr>
      <vt:lpstr>9.2 Historical Background</vt:lpstr>
      <vt:lpstr>9.3 Report of the Robens Committee 1972</vt:lpstr>
      <vt:lpstr>9.4 The Health and Safety at Work etc. Act 1974</vt:lpstr>
      <vt:lpstr>9.4.1 People v Places</vt:lpstr>
      <vt:lpstr>9.4.2 The general duties</vt:lpstr>
      <vt:lpstr>9.4.3 Reasonably practicable</vt:lpstr>
      <vt:lpstr>9.4.4 Duties of designers, manufacturers and suppliers</vt:lpstr>
      <vt:lpstr>9.4.5 Systems and procedures</vt:lpstr>
      <vt:lpstr>9.4.6 Safety policy</vt:lpstr>
      <vt:lpstr>9.4.7 Consultation</vt:lpstr>
      <vt:lpstr>9.4.8 Enforcement</vt:lpstr>
      <vt:lpstr>9.4.9 Health and Safety Commission and Health and Safety Executive</vt:lpstr>
      <vt:lpstr>9.4.10 Regulations and codes of practice</vt:lpstr>
      <vt:lpstr>9.4.11 EC health and safety provisions</vt:lpstr>
      <vt:lpstr>9.5 Human factors</vt:lpstr>
      <vt:lpstr>9.6 Financial considerations</vt:lpstr>
      <vt:lpstr>9.7 Corporate liability and manslaughter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Professional Practices</dc:title>
  <dc:creator>Microsoft account</dc:creator>
  <cp:lastModifiedBy>Microsoft account</cp:lastModifiedBy>
  <cp:revision>34</cp:revision>
  <dcterms:created xsi:type="dcterms:W3CDTF">2021-05-25T17:33:03Z</dcterms:created>
  <dcterms:modified xsi:type="dcterms:W3CDTF">2021-05-25T19:41:30Z</dcterms:modified>
</cp:coreProperties>
</file>