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76" r:id="rId3"/>
    <p:sldId id="258" r:id="rId4"/>
    <p:sldId id="259" r:id="rId5"/>
    <p:sldId id="260" r:id="rId6"/>
    <p:sldId id="264" r:id="rId7"/>
    <p:sldId id="265" r:id="rId8"/>
    <p:sldId id="266" r:id="rId9"/>
    <p:sldId id="262" r:id="rId10"/>
    <p:sldId id="263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5" r:id="rId20"/>
    <p:sldId id="278" r:id="rId21"/>
    <p:sldId id="279" r:id="rId22"/>
    <p:sldId id="281" r:id="rId23"/>
    <p:sldId id="296" r:id="rId24"/>
    <p:sldId id="283" r:id="rId25"/>
    <p:sldId id="287" r:id="rId26"/>
    <p:sldId id="288" r:id="rId27"/>
    <p:sldId id="285" r:id="rId28"/>
    <p:sldId id="290" r:id="rId29"/>
    <p:sldId id="291" r:id="rId30"/>
    <p:sldId id="286" r:id="rId31"/>
    <p:sldId id="292" r:id="rId32"/>
    <p:sldId id="293" r:id="rId33"/>
    <p:sldId id="294" r:id="rId34"/>
    <p:sldId id="300" r:id="rId35"/>
    <p:sldId id="301" r:id="rId36"/>
    <p:sldId id="295" r:id="rId37"/>
    <p:sldId id="299" r:id="rId38"/>
    <p:sldId id="29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168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34B2F-7B38-E843-A19F-167532244C3A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E857A-248B-D342-903A-5A2DDA1DC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E857A-248B-D342-903A-5A2DDA1DCD0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7410-AAF8-DE42-877D-39C4C28840A2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22C:19 Discrete Math</a:t>
            </a:r>
            <a:br>
              <a:rPr lang="en-US" dirty="0"/>
            </a:br>
            <a:r>
              <a:rPr lang="en-US" b="1" dirty="0"/>
              <a:t>Graphs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examples of graphs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48507" y="3366013"/>
            <a:ext cx="16686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Web graphs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9" name="Rounded Rectangular Callout 58"/>
          <p:cNvSpPr/>
          <p:nvPr/>
        </p:nvSpPr>
        <p:spPr>
          <a:xfrm>
            <a:off x="4458829" y="1613647"/>
            <a:ext cx="3489358" cy="1752366"/>
          </a:xfrm>
          <a:prstGeom prst="wedgeRoundRectCallout">
            <a:avLst>
              <a:gd name="adj1" fmla="val -95447"/>
              <a:gd name="adj2" fmla="val -1846"/>
              <a:gd name="adj3" fmla="val 16667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Each node denotes an actor or an actress, and each edge between P and Q denotes that P, Q worked together in some movie. It is an </a:t>
            </a:r>
            <a:r>
              <a:rPr lang="en-US" dirty="0">
                <a:solidFill>
                  <a:srgbClr val="FF0000"/>
                </a:solidFill>
              </a:rPr>
              <a:t>undirected graph</a:t>
            </a:r>
          </a:p>
        </p:txBody>
      </p:sp>
      <p:sp>
        <p:nvSpPr>
          <p:cNvPr id="60" name="Rounded Rectangular Callout 59"/>
          <p:cNvSpPr/>
          <p:nvPr/>
        </p:nvSpPr>
        <p:spPr>
          <a:xfrm>
            <a:off x="4344246" y="3943410"/>
            <a:ext cx="3199166" cy="1363051"/>
          </a:xfrm>
          <a:prstGeom prst="wedgeRoundRectCallout">
            <a:avLst>
              <a:gd name="adj1" fmla="val -92647"/>
              <a:gd name="adj2" fmla="val -25490"/>
              <a:gd name="adj3" fmla="val 16667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Each node denotes a web page, and each edge from page P to Q  Q denotes a link on page P pointing to page Q.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It is a </a:t>
            </a:r>
            <a:r>
              <a:rPr lang="en-US" dirty="0">
                <a:solidFill>
                  <a:srgbClr val="FF0000"/>
                </a:solidFill>
              </a:rPr>
              <a:t>directed graph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1330" y="2259473"/>
            <a:ext cx="23102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Hollywood graph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Application: Exam scheduling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24" y="1661388"/>
            <a:ext cx="6134100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in a computer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0" y="1632743"/>
            <a:ext cx="6540500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Application: graph orientation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79" y="1766418"/>
            <a:ext cx="6324600" cy="4013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Vertex degree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76" y="1632743"/>
            <a:ext cx="5791200" cy="4203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Degree sequence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17" y="1613646"/>
            <a:ext cx="6709686" cy="445901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Handshaking theorem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079" y="1938286"/>
            <a:ext cx="56388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Handshaking theorem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909640"/>
            <a:ext cx="6146800" cy="379063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theorem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713" y="2062413"/>
            <a:ext cx="6408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THEOREM</a:t>
            </a:r>
            <a:r>
              <a:rPr lang="en-US" sz="2400" dirty="0"/>
              <a:t>. An undirected graph has </a:t>
            </a:r>
            <a:r>
              <a:rPr lang="en-US" sz="2400" dirty="0">
                <a:solidFill>
                  <a:srgbClr val="0000FF"/>
                </a:solidFill>
              </a:rPr>
              <a:t>even number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of vertices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0000FF"/>
                </a:solidFill>
              </a:rPr>
              <a:t>odd degree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Can you prove this? It should follow from the </a:t>
            </a:r>
          </a:p>
          <a:p>
            <a:r>
              <a:rPr lang="en-US" sz="2400" dirty="0"/>
              <a:t>handshaking theorem.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basic definitions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46" y="1795062"/>
            <a:ext cx="6785504" cy="40866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Bridges of </a:t>
            </a:r>
            <a:r>
              <a:rPr lang="en-US" dirty="0" err="1"/>
              <a:t>K</a:t>
            </a:r>
            <a:r>
              <a:rPr lang="en-US" dirty="0" err="1">
                <a:latin typeface="+mn-lt"/>
                <a:cs typeface="Symbol" charset="2"/>
              </a:rPr>
              <a:t>⍥</a:t>
            </a:r>
            <a:r>
              <a:rPr lang="en-US" dirty="0" err="1"/>
              <a:t>nigsberg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0" y="1854200"/>
            <a:ext cx="5245100" cy="314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22225" y="5394737"/>
            <a:ext cx="67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it possible to walk along a route that cross </a:t>
            </a:r>
            <a:r>
              <a:rPr lang="en-US" b="1" dirty="0">
                <a:solidFill>
                  <a:srgbClr val="FF0000"/>
                </a:solidFill>
              </a:rPr>
              <a:t>each bridge exactly once?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basic definitions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1957383"/>
            <a:ext cx="5816600" cy="38989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graphs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966931"/>
            <a:ext cx="6324600" cy="38989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graphs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45" y="1720663"/>
            <a:ext cx="1707642" cy="15045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3225234"/>
            <a:ext cx="1922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Complete graph:</a:t>
            </a:r>
          </a:p>
          <a:p>
            <a:r>
              <a:rPr lang="en-US" sz="1400" dirty="0"/>
              <a:t>All vertices are adjacent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1565" y="5849801"/>
            <a:ext cx="138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Wheel graph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61114" y="3071345"/>
            <a:ext cx="1458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The </a:t>
            </a:r>
            <a:r>
              <a:rPr lang="en-US" sz="1400" dirty="0" err="1"/>
              <a:t>n</a:t>
            </a:r>
            <a:r>
              <a:rPr lang="en-US" sz="1400" dirty="0"/>
              <a:t>-cube graph</a:t>
            </a:r>
          </a:p>
          <a:p>
            <a:pPr algn="ctr"/>
            <a:r>
              <a:rPr lang="en-US" sz="1400" dirty="0" err="1"/>
              <a:t>n</a:t>
            </a:r>
            <a:r>
              <a:rPr lang="en-US" sz="1400" dirty="0"/>
              <a:t>=3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774" y="1828510"/>
            <a:ext cx="2962026" cy="10431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774" y="3468686"/>
            <a:ext cx="2794000" cy="213817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graphs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4647" y="1682612"/>
            <a:ext cx="74820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Bipartite graph</a:t>
            </a:r>
          </a:p>
          <a:p>
            <a:r>
              <a:rPr lang="en-US" sz="2400" dirty="0"/>
              <a:t>A simple graph is called bipartite if its vertex set V can be</a:t>
            </a:r>
          </a:p>
          <a:p>
            <a:r>
              <a:rPr lang="en-US" sz="2400" dirty="0"/>
              <a:t>partitioned into two disjoint subsets V1 and V2, such that</a:t>
            </a:r>
          </a:p>
          <a:p>
            <a:r>
              <a:rPr lang="en-US" sz="2400" dirty="0"/>
              <a:t>every edge in the graph connects a vertex in V1 to a vertex</a:t>
            </a:r>
          </a:p>
          <a:p>
            <a:r>
              <a:rPr lang="en-US" sz="2400" dirty="0"/>
              <a:t>in V2.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475" y="3788590"/>
            <a:ext cx="4508500" cy="129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6617" y="5490047"/>
            <a:ext cx="5129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always be colored using two colors.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Subgraphs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823708"/>
            <a:ext cx="63500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representation of graphs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496" y="1999707"/>
            <a:ext cx="6369285" cy="34497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23515" y="5866439"/>
            <a:ext cx="3306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(taken from Wolfram </a:t>
            </a:r>
            <a:r>
              <a:rPr lang="en-US" dirty="0" err="1"/>
              <a:t>Mathworld</a:t>
            </a:r>
            <a:r>
              <a:rPr lang="en-US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771" y="1417638"/>
            <a:ext cx="216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ADJACENCY MATRIX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representation of graphs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39076" y="1786970"/>
            <a:ext cx="178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ADJACENCY LIST</a:t>
            </a:r>
          </a:p>
        </p:txBody>
      </p:sp>
      <p:sp>
        <p:nvSpPr>
          <p:cNvPr id="9" name="Oval 8"/>
          <p:cNvSpPr/>
          <p:nvPr/>
        </p:nvSpPr>
        <p:spPr>
          <a:xfrm>
            <a:off x="2462668" y="2874604"/>
            <a:ext cx="199041" cy="170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24216" y="3737006"/>
            <a:ext cx="199041" cy="170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62668" y="4552084"/>
            <a:ext cx="199041" cy="170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67467" y="3737006"/>
            <a:ext cx="199041" cy="170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9" idx="4"/>
            <a:endCxn id="11" idx="0"/>
          </p:cNvCxnSpPr>
          <p:nvPr/>
        </p:nvCxnSpPr>
        <p:spPr>
          <a:xfrm rot="5400000">
            <a:off x="1808745" y="3798639"/>
            <a:ext cx="1506889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6"/>
            <a:endCxn id="10" idx="2"/>
          </p:cNvCxnSpPr>
          <p:nvPr/>
        </p:nvCxnSpPr>
        <p:spPr>
          <a:xfrm>
            <a:off x="1666508" y="3822302"/>
            <a:ext cx="1857708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0" idx="1"/>
          </p:cNvCxnSpPr>
          <p:nvPr/>
        </p:nvCxnSpPr>
        <p:spPr>
          <a:xfrm>
            <a:off x="2595362" y="3043607"/>
            <a:ext cx="958003" cy="718381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04981" y="3907597"/>
            <a:ext cx="958003" cy="718381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86844" y="25052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09779" y="336767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88504" y="44413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23257" y="369453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483125" y="2486958"/>
          <a:ext cx="2974276" cy="255342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7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7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Adjacent</a:t>
                      </a:r>
                      <a:r>
                        <a:rPr lang="en-US" baseline="0" dirty="0">
                          <a:solidFill>
                            <a:srgbClr val="0000FF"/>
                          </a:solidFill>
                        </a:rPr>
                        <a:t> to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71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3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3, 4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3, 4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1, 2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1, 2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316526" y="5460225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be represented as a linked list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 isomorphism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95767"/>
            <a:ext cx="5943600" cy="4127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 isomorphism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30" y="1869257"/>
            <a:ext cx="6146800" cy="39751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 isomorphism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1416050"/>
            <a:ext cx="5969000" cy="4025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Bridges of </a:t>
            </a:r>
            <a:r>
              <a:rPr lang="en-US" dirty="0" err="1"/>
              <a:t>K</a:t>
            </a:r>
            <a:r>
              <a:rPr lang="en-US" dirty="0" err="1">
                <a:latin typeface="+mn-lt"/>
                <a:cs typeface="Symbol" charset="2"/>
              </a:rPr>
              <a:t>⍥</a:t>
            </a:r>
            <a:r>
              <a:rPr lang="en-US" dirty="0" err="1"/>
              <a:t>nigsberg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383" y="1723393"/>
            <a:ext cx="6655117" cy="430152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Connectivity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577" y="1807659"/>
            <a:ext cx="8058616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400" dirty="0"/>
              <a:t>    An </a:t>
            </a:r>
            <a:r>
              <a:rPr lang="en-US" sz="2400" i="1" dirty="0">
                <a:solidFill>
                  <a:srgbClr val="0000FF"/>
                </a:solidFill>
              </a:rPr>
              <a:t>undirected graph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FF0000"/>
                </a:solidFill>
              </a:rPr>
              <a:t>connected</a:t>
            </a:r>
            <a:r>
              <a:rPr lang="en-US" sz="2400" dirty="0"/>
              <a:t> if there is a path between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every pair of distinct vertices of the graph.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endParaRPr lang="en-US" sz="2400" dirty="0"/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400" dirty="0"/>
              <a:t>    A </a:t>
            </a:r>
            <a:r>
              <a:rPr lang="en-US" sz="2400" i="1" dirty="0">
                <a:solidFill>
                  <a:srgbClr val="FF0000"/>
                </a:solidFill>
              </a:rPr>
              <a:t>connected component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the maximal connected </a:t>
            </a:r>
            <a:r>
              <a:rPr lang="en-US" sz="2400" dirty="0" err="1"/>
              <a:t>subgraph</a:t>
            </a:r>
            <a:r>
              <a:rPr lang="en-US" sz="2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of the given graph.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Connectivity in directed graphs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577" y="1807659"/>
            <a:ext cx="8154697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 </a:t>
            </a:r>
            <a:r>
              <a:rPr lang="en-US" sz="2400" i="1" dirty="0">
                <a:solidFill>
                  <a:srgbClr val="0000FF"/>
                </a:solidFill>
              </a:rPr>
              <a:t>directed graph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FF0000"/>
                </a:solidFill>
              </a:rPr>
              <a:t>strongly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FF"/>
                </a:solidFill>
              </a:rPr>
              <a:t>connected</a:t>
            </a:r>
            <a:r>
              <a:rPr lang="en-US" sz="2400" dirty="0"/>
              <a:t> if there is a path from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any vertex </a:t>
            </a:r>
            <a:r>
              <a:rPr lang="en-US" sz="2400" dirty="0">
                <a:solidFill>
                  <a:srgbClr val="0000FF"/>
                </a:solidFill>
              </a:rPr>
              <a:t>a</a:t>
            </a:r>
            <a:r>
              <a:rPr lang="en-US" sz="2400" dirty="0"/>
              <a:t> to any other vertex </a:t>
            </a:r>
            <a:r>
              <a:rPr lang="en-US" sz="2400" dirty="0" err="1">
                <a:solidFill>
                  <a:srgbClr val="0000FF"/>
                </a:solidFill>
              </a:rPr>
              <a:t>b</a:t>
            </a:r>
            <a:r>
              <a:rPr lang="en-US" sz="2400" dirty="0"/>
              <a:t> of the graph.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A </a:t>
            </a:r>
            <a:r>
              <a:rPr lang="en-US" sz="2400" i="1" dirty="0">
                <a:solidFill>
                  <a:srgbClr val="0000FF"/>
                </a:solidFill>
              </a:rPr>
              <a:t>directed graph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FF0000"/>
                </a:solidFill>
              </a:rPr>
              <a:t>weakly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FF"/>
                </a:solidFill>
              </a:rPr>
              <a:t>connected</a:t>
            </a:r>
            <a:r>
              <a:rPr lang="en-US" sz="2400" dirty="0"/>
              <a:t> if there is a path between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any two vertices of the underlying undirected graph.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definitions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619250"/>
            <a:ext cx="6350000" cy="361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3905" y="5699169"/>
            <a:ext cx="4791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cover is a famous problem in graph theory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Euler path vs. Hamiltonian path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3011" y="2040845"/>
            <a:ext cx="7681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Hamiltonian path </a:t>
            </a:r>
            <a:r>
              <a:rPr lang="en-US" sz="2400" dirty="0"/>
              <a:t>= A </a:t>
            </a:r>
            <a:r>
              <a:rPr lang="en-US" sz="2400" i="1" dirty="0"/>
              <a:t>path </a:t>
            </a:r>
            <a:r>
              <a:rPr lang="en-US" sz="2400" dirty="0"/>
              <a:t>that </a:t>
            </a:r>
            <a:r>
              <a:rPr lang="en-US" sz="2400" dirty="0">
                <a:solidFill>
                  <a:srgbClr val="0000FF"/>
                </a:solidFill>
              </a:rPr>
              <a:t>passes through </a:t>
            </a:r>
            <a:r>
              <a:rPr lang="en-US" sz="2400" dirty="0">
                <a:solidFill>
                  <a:srgbClr val="FF0000"/>
                </a:solidFill>
              </a:rPr>
              <a:t>every </a:t>
            </a:r>
            <a:r>
              <a:rPr lang="en-US" sz="2400" b="1" dirty="0">
                <a:solidFill>
                  <a:srgbClr val="FF0000"/>
                </a:solidFill>
              </a:rPr>
              <a:t>vertex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r>
              <a:rPr lang="en-US" sz="2400" dirty="0"/>
              <a:t>exactly once. A closed path is a </a:t>
            </a:r>
            <a:r>
              <a:rPr lang="en-US" sz="2400" i="1" dirty="0">
                <a:solidFill>
                  <a:srgbClr val="0000FF"/>
                </a:solidFill>
              </a:rPr>
              <a:t>Hamiltonian circuit or cycle.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3011" y="3402345"/>
            <a:ext cx="76354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Euler path </a:t>
            </a:r>
            <a:r>
              <a:rPr lang="en-US" sz="2400" dirty="0"/>
              <a:t>= A </a:t>
            </a:r>
            <a:r>
              <a:rPr lang="en-US" sz="2400" i="1" dirty="0"/>
              <a:t>path</a:t>
            </a:r>
            <a:r>
              <a:rPr lang="en-US" sz="2400" dirty="0"/>
              <a:t> that </a:t>
            </a:r>
            <a:r>
              <a:rPr lang="en-US" sz="2400" dirty="0">
                <a:solidFill>
                  <a:srgbClr val="0000FF"/>
                </a:solidFill>
              </a:rPr>
              <a:t>includes</a:t>
            </a:r>
            <a:r>
              <a:rPr lang="en-US" sz="2400" dirty="0">
                <a:solidFill>
                  <a:srgbClr val="FF0000"/>
                </a:solidFill>
              </a:rPr>
              <a:t> every</a:t>
            </a:r>
            <a:r>
              <a:rPr lang="en-US" sz="2400" b="1" dirty="0">
                <a:solidFill>
                  <a:srgbClr val="FF0000"/>
                </a:solidFill>
              </a:rPr>
              <a:t> edge </a:t>
            </a:r>
            <a:r>
              <a:rPr lang="en-US" sz="2400" dirty="0"/>
              <a:t>exactly once. 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A closed path is a </a:t>
            </a:r>
            <a:r>
              <a:rPr lang="en-US" sz="2400" i="1" dirty="0">
                <a:solidFill>
                  <a:srgbClr val="0000FF"/>
                </a:solidFill>
              </a:rPr>
              <a:t>Euler circuit or cycle</a:t>
            </a:r>
            <a:r>
              <a:rPr lang="en-US" sz="2400" dirty="0">
                <a:solidFill>
                  <a:srgbClr val="0000FF"/>
                </a:solidFill>
              </a:rPr>
              <a:t>. 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We have reviewed Euler path in the </a:t>
            </a:r>
            <a:r>
              <a:rPr lang="en-US" sz="2400" dirty="0">
                <a:solidFill>
                  <a:srgbClr val="FF0000"/>
                </a:solidFill>
              </a:rPr>
              <a:t>7-bridges of Konigsberg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Problem.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5762E9-2DF8-6464-C320-B9A230CC9506}"/>
              </a:ext>
            </a:extLst>
          </p:cNvPr>
          <p:cNvSpPr txBox="1">
            <a:spLocks/>
          </p:cNvSpPr>
          <p:nvPr/>
        </p:nvSpPr>
        <p:spPr>
          <a:xfrm>
            <a:off x="457200" y="25964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Euler’s solution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6CCA8-5E84-BA9B-3E26-2E6B06085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40" y="1703686"/>
            <a:ext cx="6741673" cy="437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57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9075-A253-7B85-A5A7-7822F53B9620}"/>
              </a:ext>
            </a:extLst>
          </p:cNvPr>
          <p:cNvSpPr txBox="1">
            <a:spLocks/>
          </p:cNvSpPr>
          <p:nvPr/>
        </p:nvSpPr>
        <p:spPr>
          <a:xfrm>
            <a:off x="457200" y="82926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Euler path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1ECDF7-8841-2C77-EE15-70F77DA5C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63" y="2196921"/>
            <a:ext cx="6598099" cy="411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74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Hamiltonian path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7710" y="4596783"/>
            <a:ext cx="3575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Does the above graph have </a:t>
            </a:r>
          </a:p>
          <a:p>
            <a:pPr algn="ctr"/>
            <a:r>
              <a:rPr lang="en-US" sz="2400" dirty="0"/>
              <a:t>a Hamiltonian cycle? No!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69" y="1743129"/>
            <a:ext cx="2794000" cy="2679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7564" y="4776446"/>
            <a:ext cx="3286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Hamiltonian circuit/cycle </a:t>
            </a:r>
          </a:p>
          <a:p>
            <a:pPr algn="ctr"/>
            <a:r>
              <a:rPr lang="en-US" sz="2400" dirty="0"/>
              <a:t>colored red</a:t>
            </a:r>
          </a:p>
        </p:txBody>
      </p:sp>
      <p:sp>
        <p:nvSpPr>
          <p:cNvPr id="13" name="Oval 12"/>
          <p:cNvSpPr/>
          <p:nvPr/>
        </p:nvSpPr>
        <p:spPr>
          <a:xfrm>
            <a:off x="6100362" y="2156223"/>
            <a:ext cx="199041" cy="170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1910" y="3018625"/>
            <a:ext cx="199041" cy="170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100362" y="3833703"/>
            <a:ext cx="199041" cy="170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05161" y="3018625"/>
            <a:ext cx="199041" cy="170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3" idx="4"/>
            <a:endCxn id="15" idx="0"/>
          </p:cNvCxnSpPr>
          <p:nvPr/>
        </p:nvCxnSpPr>
        <p:spPr>
          <a:xfrm rot="5400000">
            <a:off x="5446439" y="3080258"/>
            <a:ext cx="1506889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6"/>
            <a:endCxn id="14" idx="2"/>
          </p:cNvCxnSpPr>
          <p:nvPr/>
        </p:nvCxnSpPr>
        <p:spPr>
          <a:xfrm>
            <a:off x="5304202" y="3103921"/>
            <a:ext cx="1857708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4" idx="1"/>
          </p:cNvCxnSpPr>
          <p:nvPr/>
        </p:nvCxnSpPr>
        <p:spPr>
          <a:xfrm>
            <a:off x="6233056" y="2325226"/>
            <a:ext cx="958003" cy="718381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42675" y="3189216"/>
            <a:ext cx="958003" cy="718381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24538" y="178689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47473" y="26492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26198" y="372293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60951" y="29761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6101157" y="3018625"/>
            <a:ext cx="199041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253634" y="310392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Traveling Salesman Problem (TSP)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8910" y="1804795"/>
            <a:ext cx="4225966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traveling salesman wants to visit each of </a:t>
            </a:r>
            <a:r>
              <a:rPr lang="en-US" dirty="0" err="1"/>
              <a:t>n</a:t>
            </a:r>
            <a:r>
              <a:rPr lang="en-US" dirty="0"/>
              <a:t> cities exactly once, and then return to the starting point. In which order should he</a:t>
            </a:r>
          </a:p>
          <a:p>
            <a:pPr>
              <a:lnSpc>
                <a:spcPct val="150000"/>
              </a:lnSpc>
            </a:pPr>
            <a:r>
              <a:rPr lang="en-US" dirty="0"/>
              <a:t>visit the cities to travel the minimum total distance?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TSP = Computing the </a:t>
            </a:r>
            <a:r>
              <a:rPr lang="en-US" dirty="0">
                <a:solidFill>
                  <a:srgbClr val="0000FF"/>
                </a:solidFill>
              </a:rPr>
              <a:t>minimum cost Hamiltonian circuit</a:t>
            </a:r>
            <a:r>
              <a:rPr lang="en-US" dirty="0">
                <a:solidFill>
                  <a:srgbClr val="FF0000"/>
                </a:solidFill>
              </a:rPr>
              <a:t>. TSP is an extremely complex problem to solve (NP-complete)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599" y="1586817"/>
            <a:ext cx="3175000" cy="321816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836315" y="4967199"/>
            <a:ext cx="285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 optimal TSP tour through </a:t>
            </a:r>
          </a:p>
          <a:p>
            <a:pPr algn="ctr"/>
            <a:r>
              <a:rPr lang="en-US" dirty="0"/>
              <a:t>Germany’s largest cities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98679" y="5613530"/>
            <a:ext cx="201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(Source: Wikipedia)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Planar Graph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069" y="1648150"/>
            <a:ext cx="5978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planar graph</a:t>
            </a:r>
            <a:r>
              <a:rPr lang="en-US" dirty="0"/>
              <a:t> is one that can be embedded in the plane, i.e., </a:t>
            </a:r>
          </a:p>
          <a:p>
            <a:r>
              <a:rPr lang="en-US" dirty="0"/>
              <a:t>it can be drawn on the plane in such a way that its edges do</a:t>
            </a:r>
          </a:p>
          <a:p>
            <a:r>
              <a:rPr lang="en-US" dirty="0"/>
              <a:t>not intersect except only at their endpoints.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69" y="3034671"/>
            <a:ext cx="2009575" cy="148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248" y="3034671"/>
            <a:ext cx="1654722" cy="1358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791" y="4740856"/>
            <a:ext cx="1861277" cy="1657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5248" y="5031705"/>
            <a:ext cx="1737424" cy="10606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79057" y="3459778"/>
            <a:ext cx="3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1644" y="5827155"/>
            <a:ext cx="3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2672" y="5846545"/>
            <a:ext cx="49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3,3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9970" y="3587150"/>
            <a:ext cx="99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Butterfly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5231" y="5642489"/>
            <a:ext cx="136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Non-planar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39288" y="4024239"/>
            <a:ext cx="83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planar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7535" y="3275112"/>
            <a:ext cx="83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planar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7741" y="5273157"/>
            <a:ext cx="136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Non-planar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Graph</a:t>
            </a:r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720" y="1814159"/>
            <a:ext cx="5994400" cy="3975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 Graph</a:t>
            </a:r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17190" y="2097356"/>
            <a:ext cx="7469262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 </a:t>
            </a:r>
            <a:r>
              <a:rPr lang="en-US" sz="2400" i="1" dirty="0"/>
              <a:t>graph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G = (V, E) </a:t>
            </a:r>
            <a:r>
              <a:rPr lang="en-US" sz="2400" dirty="0"/>
              <a:t>consists of </a:t>
            </a:r>
            <a:r>
              <a:rPr lang="en-US" sz="2400" dirty="0">
                <a:solidFill>
                  <a:srgbClr val="FF0000"/>
                </a:solidFill>
              </a:rPr>
              <a:t>V</a:t>
            </a:r>
            <a:r>
              <a:rPr lang="en-US" sz="2400" dirty="0"/>
              <a:t>, a nonempty set of </a:t>
            </a:r>
            <a:r>
              <a:rPr lang="en-US" sz="2400" dirty="0">
                <a:solidFill>
                  <a:srgbClr val="0000FF"/>
                </a:solidFill>
              </a:rPr>
              <a:t>vertices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(or nodes) and </a:t>
            </a:r>
            <a:r>
              <a:rPr lang="en-US" sz="2400" dirty="0">
                <a:solidFill>
                  <a:srgbClr val="FF0000"/>
                </a:solidFill>
              </a:rPr>
              <a:t>E</a:t>
            </a:r>
            <a:r>
              <a:rPr lang="en-US" sz="2400" dirty="0"/>
              <a:t>, a set of </a:t>
            </a:r>
            <a:r>
              <a:rPr lang="en-US" sz="2400" dirty="0">
                <a:solidFill>
                  <a:srgbClr val="0000FF"/>
                </a:solidFill>
              </a:rPr>
              <a:t>edges</a:t>
            </a:r>
            <a:r>
              <a:rPr lang="en-US" sz="2400" dirty="0"/>
              <a:t>. Each edge connects a pair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of nodes that are called its </a:t>
            </a:r>
            <a:r>
              <a:rPr lang="en-US" sz="2400" dirty="0">
                <a:solidFill>
                  <a:srgbClr val="0000FF"/>
                </a:solidFill>
              </a:rPr>
              <a:t>endpoints.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</a:rPr>
              <a:t>Graphs are widely used to model various systems in the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</a:rPr>
              <a:t>real world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to the Bridges of </a:t>
            </a:r>
            <a:r>
              <a:rPr lang="en-US" dirty="0" err="1"/>
              <a:t>K</a:t>
            </a:r>
            <a:r>
              <a:rPr lang="en-US" dirty="0" err="1">
                <a:cs typeface="Symbol" charset="2"/>
              </a:rPr>
              <a:t>⍥</a:t>
            </a:r>
            <a:r>
              <a:rPr lang="en-US" dirty="0" err="1"/>
              <a:t>nigsberg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871449"/>
            <a:ext cx="6350000" cy="412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987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Simple graph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76" y="1852352"/>
            <a:ext cx="6836813" cy="42203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987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Types of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28" y="1880997"/>
            <a:ext cx="6219555" cy="4051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470488" y="2587564"/>
            <a:ext cx="53179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graphs vs. multi-graphs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Undirected vs. directed graphs (digraphs)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5" name="Rounded Rectangular Callout 54"/>
          <p:cNvSpPr/>
          <p:nvPr/>
        </p:nvSpPr>
        <p:spPr>
          <a:xfrm>
            <a:off x="4640030" y="1537261"/>
            <a:ext cx="2148440" cy="868886"/>
          </a:xfrm>
          <a:prstGeom prst="wedgeRoundRectCallout">
            <a:avLst>
              <a:gd name="adj1" fmla="val -44833"/>
              <a:gd name="adj2" fmla="val 84478"/>
              <a:gd name="adj3" fmla="val 16667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Multiple edges between some pair of nodes</a:t>
            </a:r>
          </a:p>
        </p:txBody>
      </p:sp>
      <p:sp>
        <p:nvSpPr>
          <p:cNvPr id="59" name="Rounded Rectangular Callout 58"/>
          <p:cNvSpPr/>
          <p:nvPr/>
        </p:nvSpPr>
        <p:spPr>
          <a:xfrm>
            <a:off x="1107263" y="1537261"/>
            <a:ext cx="2148440" cy="868886"/>
          </a:xfrm>
          <a:prstGeom prst="wedgeRoundRectCallout">
            <a:avLst>
              <a:gd name="adj1" fmla="val 6722"/>
              <a:gd name="adj2" fmla="val 81182"/>
              <a:gd name="adj3" fmla="val 16667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At most  one edge between a pair of nodes</a:t>
            </a:r>
          </a:p>
        </p:txBody>
      </p:sp>
      <p:sp>
        <p:nvSpPr>
          <p:cNvPr id="60" name="Rounded Rectangular Callout 59"/>
          <p:cNvSpPr/>
          <p:nvPr/>
        </p:nvSpPr>
        <p:spPr>
          <a:xfrm>
            <a:off x="3255702" y="4895888"/>
            <a:ext cx="3299503" cy="868886"/>
          </a:xfrm>
          <a:prstGeom prst="wedgeRoundRectCallout">
            <a:avLst>
              <a:gd name="adj1" fmla="val 12055"/>
              <a:gd name="adj2" fmla="val -141895"/>
              <a:gd name="adj3" fmla="val 16667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Each edge between a pair (</a:t>
            </a:r>
            <a:r>
              <a:rPr lang="en-US" dirty="0" err="1">
                <a:solidFill>
                  <a:srgbClr val="0000FF"/>
                </a:solidFill>
              </a:rPr>
              <a:t>u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v</a:t>
            </a:r>
            <a:r>
              <a:rPr lang="en-US" dirty="0">
                <a:solidFill>
                  <a:srgbClr val="0000FF"/>
                </a:solidFill>
              </a:rPr>
              <a:t>) of nodes is directed, and represents an ordered pair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732</Words>
  <Application>Microsoft Office PowerPoint</Application>
  <PresentationFormat>On-screen Show (4:3)</PresentationFormat>
  <Paragraphs>146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Comic Sans MS</vt:lpstr>
      <vt:lpstr>Wingdings</vt:lpstr>
      <vt:lpstr>Office Theme</vt:lpstr>
      <vt:lpstr>22C:19 Discrete Math Graphs</vt:lpstr>
      <vt:lpstr>Seven Bridges of K⍥nigsberg</vt:lpstr>
      <vt:lpstr>Seven Bridges of K⍥nigsberg</vt:lpstr>
      <vt:lpstr>A Graph</vt:lpstr>
      <vt:lpstr>What is a  Graph</vt:lpstr>
      <vt:lpstr>Back to the Bridges of K⍥nigsberg</vt:lpstr>
      <vt:lpstr>Simple graph</vt:lpstr>
      <vt:lpstr>Types of graph</vt:lpstr>
      <vt:lpstr>Definitions</vt:lpstr>
      <vt:lpstr>More examples of graphs</vt:lpstr>
      <vt:lpstr>Application: Exam scheduling</vt:lpstr>
      <vt:lpstr>Problems in a computer network</vt:lpstr>
      <vt:lpstr>Application: graph orientation</vt:lpstr>
      <vt:lpstr>Vertex degree</vt:lpstr>
      <vt:lpstr>Degree sequence</vt:lpstr>
      <vt:lpstr>Handshaking theorem</vt:lpstr>
      <vt:lpstr>Handshaking theorem</vt:lpstr>
      <vt:lpstr>A theorem</vt:lpstr>
      <vt:lpstr>Review of basic definitions</vt:lpstr>
      <vt:lpstr>Review of basic definitions</vt:lpstr>
      <vt:lpstr>Types of graphs</vt:lpstr>
      <vt:lpstr>Types of graphs</vt:lpstr>
      <vt:lpstr>Types of graphs</vt:lpstr>
      <vt:lpstr>Subgraphs</vt:lpstr>
      <vt:lpstr>Computer representation of graphs</vt:lpstr>
      <vt:lpstr>Computer representation of graphs</vt:lpstr>
      <vt:lpstr>Graph isomorphism</vt:lpstr>
      <vt:lpstr>Graph isomorphism</vt:lpstr>
      <vt:lpstr>Graph isomorphism</vt:lpstr>
      <vt:lpstr>Connectivity</vt:lpstr>
      <vt:lpstr>Connectivity in directed graphs</vt:lpstr>
      <vt:lpstr>More definitions</vt:lpstr>
      <vt:lpstr>Euler path vs. Hamiltonian path</vt:lpstr>
      <vt:lpstr>PowerPoint Presentation</vt:lpstr>
      <vt:lpstr>PowerPoint Presentation</vt:lpstr>
      <vt:lpstr>Hamiltonian path</vt:lpstr>
      <vt:lpstr>Traveling Salesman Problem (TSP)</vt:lpstr>
      <vt:lpstr>Planar Graph 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22C:19 Discrete Math</dc:title>
  <dc:creator>Sukumar Ghosh</dc:creator>
  <cp:lastModifiedBy>ahtisham</cp:lastModifiedBy>
  <cp:revision>199</cp:revision>
  <dcterms:created xsi:type="dcterms:W3CDTF">2011-11-16T01:23:06Z</dcterms:created>
  <dcterms:modified xsi:type="dcterms:W3CDTF">2022-09-12T17:45:33Z</dcterms:modified>
</cp:coreProperties>
</file>