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9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2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5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5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7DF3-AF4E-47FC-A666-B6BFEB14866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A77F-141E-43FC-8E4D-E02165CC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34214"/>
          </a:xfrm>
        </p:spPr>
        <p:txBody>
          <a:bodyPr/>
          <a:lstStyle/>
          <a:p>
            <a:r>
              <a:rPr lang="en-US" b="1" dirty="0" smtClean="0"/>
              <a:t>Chap#1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80431"/>
            <a:ext cx="10515600" cy="900751"/>
          </a:xfrm>
        </p:spPr>
        <p:txBody>
          <a:bodyPr/>
          <a:lstStyle/>
          <a:p>
            <a:r>
              <a:rPr lang="en-US" dirty="0" smtClean="0"/>
              <a:t>                                     </a:t>
            </a:r>
            <a:r>
              <a:rPr lang="en-US" sz="3200" b="1" dirty="0" smtClean="0">
                <a:solidFill>
                  <a:schemeClr val="tx1"/>
                </a:solidFill>
              </a:rPr>
              <a:t>Software and Software Engineering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9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1.3 Software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Software </a:t>
            </a:r>
            <a:r>
              <a:rPr lang="en-US" b="1" dirty="0"/>
              <a:t>engineering </a:t>
            </a:r>
            <a:r>
              <a:rPr lang="en-US" dirty="0" smtClean="0"/>
              <a:t>is the </a:t>
            </a:r>
            <a:r>
              <a:rPr lang="en-US" dirty="0"/>
              <a:t>establishment and use of sound engineering principles in </a:t>
            </a:r>
            <a:r>
              <a:rPr lang="en-US" dirty="0" smtClean="0"/>
              <a:t>order to </a:t>
            </a:r>
            <a:r>
              <a:rPr lang="en-US" dirty="0"/>
              <a:t>obtain economically software that is reliable and works efficiently on real machines</a:t>
            </a:r>
            <a:r>
              <a:rPr lang="en-US" dirty="0" smtClean="0"/>
              <a:t>.</a:t>
            </a:r>
          </a:p>
          <a:p>
            <a:r>
              <a:rPr lang="en-US" b="1" dirty="0"/>
              <a:t>Software Engineering</a:t>
            </a:r>
            <a:r>
              <a:rPr lang="en-US" dirty="0"/>
              <a:t>: (1) The application of a systematic, disciplined, quantifiable </a:t>
            </a:r>
            <a:r>
              <a:rPr lang="en-US" dirty="0" smtClean="0"/>
              <a:t>approach to </a:t>
            </a:r>
            <a:r>
              <a:rPr lang="en-US" dirty="0"/>
              <a:t>the development, operation, and maintenance of software; that is, the application </a:t>
            </a:r>
            <a:r>
              <a:rPr lang="en-US" dirty="0" smtClean="0"/>
              <a:t>of engineering </a:t>
            </a:r>
            <a:r>
              <a:rPr lang="en-US" dirty="0"/>
              <a:t>to software. (2) The study of approaches as in (1)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order to build software that is ready to meet the challenges of the </a:t>
            </a:r>
            <a:r>
              <a:rPr lang="en-US" dirty="0" smtClean="0"/>
              <a:t>twenty-first century</a:t>
            </a:r>
            <a:r>
              <a:rPr lang="en-US" dirty="0"/>
              <a:t>, you must recognize a few simple realities</a:t>
            </a:r>
            <a:r>
              <a:rPr lang="en-US" dirty="0" smtClean="0"/>
              <a:t>:</a:t>
            </a:r>
          </a:p>
          <a:p>
            <a:r>
              <a:rPr lang="en-US" dirty="0"/>
              <a:t>When a new application or embedded system is to be built</a:t>
            </a:r>
            <a:r>
              <a:rPr lang="en-US" dirty="0" smtClean="0"/>
              <a:t>,</a:t>
            </a:r>
            <a:r>
              <a:rPr lang="en-US" i="1" dirty="0"/>
              <a:t> </a:t>
            </a:r>
            <a:r>
              <a:rPr lang="en-US" b="1" i="1" dirty="0"/>
              <a:t>It follows that a concerted effort should be made to understand </a:t>
            </a:r>
            <a:r>
              <a:rPr lang="en-US" b="1" i="1" dirty="0" smtClean="0"/>
              <a:t>the problem </a:t>
            </a:r>
            <a:r>
              <a:rPr lang="en-US" b="1" i="1" dirty="0"/>
              <a:t>before a software solution is </a:t>
            </a:r>
            <a:r>
              <a:rPr lang="en-US" b="1" i="1" dirty="0" smtClean="0"/>
              <a:t>developed</a:t>
            </a:r>
            <a:r>
              <a:rPr lang="en-US" i="1" dirty="0" smtClean="0"/>
              <a:t>.</a:t>
            </a:r>
          </a:p>
          <a:p>
            <a:r>
              <a:rPr lang="en-US" dirty="0"/>
              <a:t>The complexity of these new computer-based systems and </a:t>
            </a:r>
            <a:r>
              <a:rPr lang="en-US" dirty="0" smtClean="0"/>
              <a:t>products demands </a:t>
            </a:r>
            <a:r>
              <a:rPr lang="en-US" dirty="0"/>
              <a:t>careful attention to the interactions of all system elements. </a:t>
            </a:r>
            <a:r>
              <a:rPr lang="en-US" b="1" i="1" dirty="0" smtClean="0"/>
              <a:t>It follows </a:t>
            </a:r>
            <a:r>
              <a:rPr lang="en-US" b="1" i="1" dirty="0"/>
              <a:t>that design becomes a pivotal activity</a:t>
            </a:r>
            <a:r>
              <a:rPr lang="en-US" i="1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oftware for strategic </a:t>
            </a:r>
            <a:r>
              <a:rPr lang="en-US" dirty="0"/>
              <a:t>and tactical decision making as well as day-to-day operations </a:t>
            </a:r>
            <a:r>
              <a:rPr lang="en-US" dirty="0" smtClean="0"/>
              <a:t>and control</a:t>
            </a:r>
            <a:r>
              <a:rPr lang="en-US" dirty="0"/>
              <a:t>. </a:t>
            </a:r>
            <a:r>
              <a:rPr lang="en-US" i="1" dirty="0" smtClean="0"/>
              <a:t>It </a:t>
            </a:r>
            <a:r>
              <a:rPr lang="en-US" i="1" dirty="0"/>
              <a:t>follows </a:t>
            </a:r>
            <a:r>
              <a:rPr lang="en-US" i="1" dirty="0" smtClean="0"/>
              <a:t>that software </a:t>
            </a:r>
            <a:r>
              <a:rPr lang="en-US" i="1" dirty="0"/>
              <a:t>should exhibit high quality</a:t>
            </a:r>
            <a:r>
              <a:rPr lang="en-US" i="1" dirty="0" smtClean="0"/>
              <a:t>.</a:t>
            </a:r>
          </a:p>
          <a:p>
            <a:r>
              <a:rPr lang="en-US" dirty="0"/>
              <a:t>As its user base and </a:t>
            </a:r>
            <a:r>
              <a:rPr lang="en-US" dirty="0" smtClean="0"/>
              <a:t>time-in-use increase</a:t>
            </a:r>
            <a:r>
              <a:rPr lang="en-US" dirty="0"/>
              <a:t>, demands for adaptation and enhancement will also grow. </a:t>
            </a:r>
            <a:r>
              <a:rPr lang="en-US" b="1" i="1" dirty="0"/>
              <a:t>It </a:t>
            </a:r>
            <a:r>
              <a:rPr lang="en-US" b="1" i="1" dirty="0" smtClean="0"/>
              <a:t>follows that </a:t>
            </a:r>
            <a:r>
              <a:rPr lang="en-US" b="1" i="1" dirty="0"/>
              <a:t>software should be maintainable</a:t>
            </a:r>
            <a:r>
              <a:rPr lang="en-US" b="1" i="1" dirty="0" smtClean="0"/>
              <a:t>.</a:t>
            </a:r>
          </a:p>
          <a:p>
            <a:r>
              <a:rPr lang="en-US" b="1" dirty="0"/>
              <a:t>FIGURE </a:t>
            </a:r>
            <a:r>
              <a:rPr lang="en-US" b="1" dirty="0" smtClean="0"/>
              <a:t>1.3 </a:t>
            </a:r>
            <a:r>
              <a:rPr lang="en-US" dirty="0" smtClean="0"/>
              <a:t>Software</a:t>
            </a:r>
            <a:r>
              <a:rPr lang="en-US" dirty="0"/>
              <a:t> </a:t>
            </a:r>
            <a:r>
              <a:rPr lang="en-US" dirty="0" smtClean="0"/>
              <a:t>engineering</a:t>
            </a:r>
            <a:r>
              <a:rPr lang="en-US" dirty="0"/>
              <a:t> </a:t>
            </a:r>
            <a:r>
              <a:rPr lang="en-US" dirty="0" smtClean="0"/>
              <a:t>layers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68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1.4 The Software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process</a:t>
            </a:r>
            <a:r>
              <a:rPr lang="en-US" i="1" dirty="0"/>
              <a:t> </a:t>
            </a:r>
            <a:r>
              <a:rPr lang="en-US" dirty="0"/>
              <a:t>is a collection of activities, actions, and tasks that are performed </a:t>
            </a:r>
            <a:r>
              <a:rPr lang="en-US" dirty="0" smtClean="0"/>
              <a:t>when some </a:t>
            </a:r>
            <a:r>
              <a:rPr lang="en-US" dirty="0"/>
              <a:t>work product is to be created. An </a:t>
            </a:r>
            <a:r>
              <a:rPr lang="en-US" i="1" dirty="0"/>
              <a:t>activity </a:t>
            </a:r>
            <a:r>
              <a:rPr lang="en-US" dirty="0"/>
              <a:t>strives to achieve a broad </a:t>
            </a:r>
            <a:r>
              <a:rPr lang="en-US" dirty="0" smtClean="0"/>
              <a:t>objective (e.g</a:t>
            </a:r>
            <a:r>
              <a:rPr lang="en-US" dirty="0"/>
              <a:t>., communication with stakeholders</a:t>
            </a:r>
            <a:r>
              <a:rPr lang="en-US" dirty="0" smtClean="0"/>
              <a:t>).</a:t>
            </a:r>
            <a:r>
              <a:rPr lang="en-US" dirty="0"/>
              <a:t> An </a:t>
            </a:r>
            <a:r>
              <a:rPr lang="en-US" i="1" dirty="0"/>
              <a:t>action </a:t>
            </a:r>
            <a:r>
              <a:rPr lang="en-US" dirty="0"/>
              <a:t>(e.g., architectural design) </a:t>
            </a:r>
            <a:r>
              <a:rPr lang="en-US" dirty="0" smtClean="0"/>
              <a:t>encompasses a </a:t>
            </a:r>
            <a:r>
              <a:rPr lang="en-US" dirty="0"/>
              <a:t>set of tasks that produce a major work </a:t>
            </a:r>
            <a:r>
              <a:rPr lang="en-US" dirty="0" smtClean="0"/>
              <a:t>product.</a:t>
            </a:r>
            <a:r>
              <a:rPr lang="en-US" dirty="0"/>
              <a:t> A </a:t>
            </a:r>
            <a:r>
              <a:rPr lang="en-US" i="1" dirty="0"/>
              <a:t>task </a:t>
            </a:r>
            <a:r>
              <a:rPr lang="en-US" dirty="0"/>
              <a:t>focuses on a small, but well-defined objective (e.g., conducting a </a:t>
            </a:r>
            <a:r>
              <a:rPr lang="en-US" dirty="0" smtClean="0"/>
              <a:t>unit test</a:t>
            </a:r>
            <a:r>
              <a:rPr lang="en-US" dirty="0"/>
              <a:t>) that produces a tangible outcome</a:t>
            </a:r>
            <a:r>
              <a:rPr lang="en-US" dirty="0" smtClean="0"/>
              <a:t>.</a:t>
            </a:r>
          </a:p>
          <a:p>
            <a:r>
              <a:rPr lang="en-US" dirty="0"/>
              <a:t>A generic process framework for software </a:t>
            </a:r>
            <a:r>
              <a:rPr lang="en-US" dirty="0" smtClean="0"/>
              <a:t>engineering encompasses </a:t>
            </a:r>
            <a:r>
              <a:rPr lang="en-US" b="1" dirty="0">
                <a:solidFill>
                  <a:srgbClr val="FF0000"/>
                </a:solidFill>
              </a:rPr>
              <a:t>five activities</a:t>
            </a:r>
            <a:r>
              <a:rPr lang="en-US" dirty="0" smtClean="0"/>
              <a:t>:</a:t>
            </a:r>
          </a:p>
          <a:p>
            <a:r>
              <a:rPr lang="en-US" b="1" dirty="0"/>
              <a:t>Communication. </a:t>
            </a:r>
            <a:r>
              <a:rPr lang="en-US" dirty="0"/>
              <a:t>Before any technical work can commence, it is </a:t>
            </a:r>
            <a:r>
              <a:rPr lang="en-US" dirty="0" smtClean="0"/>
              <a:t>critically important </a:t>
            </a:r>
            <a:r>
              <a:rPr lang="en-US" dirty="0"/>
              <a:t>to communicate and collaborate with the customer (and </a:t>
            </a:r>
            <a:r>
              <a:rPr lang="en-US" dirty="0" smtClean="0"/>
              <a:t>other Stakeholders. The </a:t>
            </a:r>
            <a:r>
              <a:rPr lang="en-US" dirty="0"/>
              <a:t>intent is to understand stakeholders’ objectives for </a:t>
            </a:r>
            <a:r>
              <a:rPr lang="en-US" dirty="0" smtClean="0"/>
              <a:t>the project </a:t>
            </a:r>
            <a:r>
              <a:rPr lang="en-US" dirty="0"/>
              <a:t>and to gather requirements that help define software features </a:t>
            </a:r>
            <a:r>
              <a:rPr lang="en-US" dirty="0" smtClean="0"/>
              <a:t>and functions.</a:t>
            </a:r>
          </a:p>
          <a:p>
            <a:r>
              <a:rPr lang="en-US" b="1" dirty="0"/>
              <a:t>Planning. </a:t>
            </a:r>
            <a:r>
              <a:rPr lang="en-US" dirty="0"/>
              <a:t>Any complicated journey can be simplified if a map exists. </a:t>
            </a:r>
            <a:r>
              <a:rPr lang="en-US" dirty="0" smtClean="0"/>
              <a:t>A software </a:t>
            </a:r>
            <a:r>
              <a:rPr lang="en-US" dirty="0"/>
              <a:t>project is a complicated journey, and the planning activity creates </a:t>
            </a:r>
            <a:r>
              <a:rPr lang="en-US" dirty="0" smtClean="0"/>
              <a:t>a “map</a:t>
            </a:r>
            <a:r>
              <a:rPr lang="en-US" dirty="0"/>
              <a:t>” that helps guide the team as it makes the journey. The map—called </a:t>
            </a:r>
            <a:r>
              <a:rPr lang="en-US" dirty="0" smtClean="0"/>
              <a:t>a </a:t>
            </a:r>
            <a:r>
              <a:rPr lang="en-US" i="1" dirty="0" smtClean="0"/>
              <a:t>software </a:t>
            </a:r>
            <a:r>
              <a:rPr lang="en-US" i="1" dirty="0"/>
              <a:t>project plan</a:t>
            </a:r>
            <a:r>
              <a:rPr lang="en-US" dirty="0"/>
              <a:t>—defines the software engineering work by </a:t>
            </a:r>
            <a:r>
              <a:rPr lang="en-US" dirty="0" smtClean="0"/>
              <a:t>describing the </a:t>
            </a:r>
            <a:r>
              <a:rPr lang="en-US" dirty="0"/>
              <a:t>technical tasks to be conducted, the risks that are likely, the </a:t>
            </a:r>
            <a:r>
              <a:rPr lang="en-US" dirty="0" smtClean="0"/>
              <a:t>resources that </a:t>
            </a:r>
            <a:r>
              <a:rPr lang="en-US" dirty="0"/>
              <a:t>will be required, the work products to be produced, and a </a:t>
            </a:r>
            <a:r>
              <a:rPr lang="en-US" dirty="0" smtClean="0"/>
              <a:t>work schedule.</a:t>
            </a:r>
          </a:p>
          <a:p>
            <a:r>
              <a:rPr lang="en-US" b="1" dirty="0"/>
              <a:t>Modeling</a:t>
            </a: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What it </a:t>
            </a:r>
            <a:r>
              <a:rPr lang="en-US" dirty="0"/>
              <a:t>will look like architecturally, how the constituent parts fit together, </a:t>
            </a:r>
            <a:r>
              <a:rPr lang="en-US" dirty="0" smtClean="0"/>
              <a:t>and many </a:t>
            </a:r>
            <a:r>
              <a:rPr lang="en-US" dirty="0"/>
              <a:t>other characteristics. If required, you refine the sketch into greater </a:t>
            </a:r>
            <a:r>
              <a:rPr lang="en-US" dirty="0" smtClean="0"/>
              <a:t>and greater </a:t>
            </a:r>
            <a:r>
              <a:rPr lang="en-US" dirty="0"/>
              <a:t>detail in an effort to better understand the problem and how </a:t>
            </a:r>
            <a:r>
              <a:rPr lang="en-US" dirty="0" smtClean="0"/>
              <a:t>you’re going </a:t>
            </a:r>
            <a:r>
              <a:rPr lang="en-US" dirty="0"/>
              <a:t>to solve it. A software engineer does the same thing by creating </a:t>
            </a:r>
            <a:r>
              <a:rPr lang="en-US" dirty="0" smtClean="0"/>
              <a:t>models to </a:t>
            </a:r>
            <a:r>
              <a:rPr lang="en-US" dirty="0"/>
              <a:t>better understand software requirements and the design that </a:t>
            </a:r>
            <a:r>
              <a:rPr lang="en-US" dirty="0" smtClean="0"/>
              <a:t>will achieve </a:t>
            </a:r>
            <a:r>
              <a:rPr lang="en-US" dirty="0"/>
              <a:t>those requirements</a:t>
            </a:r>
            <a:r>
              <a:rPr lang="en-US" dirty="0" smtClean="0"/>
              <a:t>.</a:t>
            </a:r>
          </a:p>
          <a:p>
            <a:r>
              <a:rPr lang="en-US" b="1" dirty="0"/>
              <a:t>Construction. </a:t>
            </a:r>
            <a:r>
              <a:rPr lang="en-US" dirty="0"/>
              <a:t>This activity combines code generation </a:t>
            </a:r>
            <a:r>
              <a:rPr lang="en-US" dirty="0" smtClean="0"/>
              <a:t>and </a:t>
            </a:r>
            <a:r>
              <a:rPr lang="en-US" dirty="0"/>
              <a:t>the testing that is required to uncover errors in the code</a:t>
            </a:r>
            <a:r>
              <a:rPr lang="en-US" dirty="0" smtClean="0"/>
              <a:t>.</a:t>
            </a:r>
          </a:p>
          <a:p>
            <a:r>
              <a:rPr lang="en-US" b="1" dirty="0"/>
              <a:t>Deployment. </a:t>
            </a:r>
            <a:r>
              <a:rPr lang="en-US" dirty="0"/>
              <a:t>The </a:t>
            </a:r>
            <a:r>
              <a:rPr lang="en-US" dirty="0" smtClean="0"/>
              <a:t>software is </a:t>
            </a:r>
            <a:r>
              <a:rPr lang="en-US" dirty="0"/>
              <a:t>delivered to the customer who evaluates the </a:t>
            </a:r>
            <a:r>
              <a:rPr lang="en-US" dirty="0" smtClean="0"/>
              <a:t>delivered product </a:t>
            </a:r>
            <a:r>
              <a:rPr lang="en-US" dirty="0"/>
              <a:t>and provides feedback based on the evaluation.</a:t>
            </a:r>
          </a:p>
        </p:txBody>
      </p:sp>
    </p:spTree>
    <p:extLst>
      <p:ext uri="{BB962C8B-B14F-4D97-AF65-F5344CB8AC3E}">
        <p14:creationId xmlns:p14="http://schemas.microsoft.com/office/powerpoint/2010/main" val="283816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9950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Software engineering process framework activities are complemented by a </a:t>
            </a:r>
            <a:r>
              <a:rPr lang="en-US" dirty="0" smtClean="0"/>
              <a:t>number of </a:t>
            </a:r>
            <a:r>
              <a:rPr lang="en-US" i="1" dirty="0" smtClean="0"/>
              <a:t>umbrella </a:t>
            </a:r>
            <a:r>
              <a:rPr lang="en-US" i="1" dirty="0"/>
              <a:t>activities</a:t>
            </a:r>
            <a:r>
              <a:rPr lang="en-US" i="1" dirty="0" smtClean="0"/>
              <a:t>.</a:t>
            </a:r>
          </a:p>
          <a:p>
            <a:r>
              <a:rPr lang="en-US" b="1" dirty="0"/>
              <a:t>Software project tracking and control</a:t>
            </a:r>
            <a:r>
              <a:rPr lang="en-US" dirty="0"/>
              <a:t>—allows the software team </a:t>
            </a:r>
            <a:r>
              <a:rPr lang="en-US" dirty="0" smtClean="0"/>
              <a:t>to assess </a:t>
            </a:r>
            <a:r>
              <a:rPr lang="en-US" dirty="0"/>
              <a:t>progress against the project plan and take any necessary action </a:t>
            </a:r>
            <a:r>
              <a:rPr lang="en-US" dirty="0" smtClean="0"/>
              <a:t>to maintain </a:t>
            </a:r>
            <a:r>
              <a:rPr lang="en-US" dirty="0"/>
              <a:t>the schedule</a:t>
            </a:r>
            <a:r>
              <a:rPr lang="en-US" dirty="0" smtClean="0"/>
              <a:t>.</a:t>
            </a:r>
          </a:p>
          <a:p>
            <a:r>
              <a:rPr lang="en-US" b="1" dirty="0"/>
              <a:t>Risk management</a:t>
            </a:r>
            <a:r>
              <a:rPr lang="en-US" dirty="0"/>
              <a:t>—assesses risks that may affect the outcome of </a:t>
            </a:r>
            <a:r>
              <a:rPr lang="en-US" dirty="0" smtClean="0"/>
              <a:t>the project </a:t>
            </a:r>
            <a:r>
              <a:rPr lang="en-US" dirty="0"/>
              <a:t>or the quality of the product</a:t>
            </a:r>
            <a:r>
              <a:rPr lang="en-US" dirty="0" smtClean="0"/>
              <a:t>.</a:t>
            </a:r>
          </a:p>
          <a:p>
            <a:r>
              <a:rPr lang="en-US" b="1" dirty="0"/>
              <a:t>Software quality assurance</a:t>
            </a:r>
            <a:r>
              <a:rPr lang="en-US" dirty="0"/>
              <a:t>—defines and conducts the activities </a:t>
            </a:r>
            <a:r>
              <a:rPr lang="en-US" dirty="0" smtClean="0"/>
              <a:t>required to </a:t>
            </a:r>
            <a:r>
              <a:rPr lang="en-US" dirty="0"/>
              <a:t>ensure software quality</a:t>
            </a:r>
            <a:r>
              <a:rPr lang="en-US" dirty="0" smtClean="0"/>
              <a:t>.</a:t>
            </a:r>
          </a:p>
          <a:p>
            <a:r>
              <a:rPr lang="en-US" b="1" dirty="0"/>
              <a:t>Technical reviews</a:t>
            </a:r>
            <a:r>
              <a:rPr lang="en-US" dirty="0"/>
              <a:t>—assesses software engineering work products in an </a:t>
            </a:r>
            <a:r>
              <a:rPr lang="en-US" dirty="0" smtClean="0"/>
              <a:t>effort to </a:t>
            </a:r>
            <a:r>
              <a:rPr lang="en-US" dirty="0"/>
              <a:t>uncover and remove errors before they are propagated to the next activity</a:t>
            </a:r>
            <a:r>
              <a:rPr lang="en-US" dirty="0" smtClean="0"/>
              <a:t>.</a:t>
            </a:r>
          </a:p>
          <a:p>
            <a:r>
              <a:rPr lang="en-US" b="1" dirty="0"/>
              <a:t>Measurement</a:t>
            </a:r>
            <a:r>
              <a:rPr lang="en-US" dirty="0"/>
              <a:t>—defines and collects process, project, and product </a:t>
            </a:r>
            <a:r>
              <a:rPr lang="en-US" dirty="0" smtClean="0"/>
              <a:t>measures that </a:t>
            </a:r>
            <a:r>
              <a:rPr lang="en-US" dirty="0"/>
              <a:t>assist the team in delivering software that meets stakeholders’ </a:t>
            </a:r>
            <a:r>
              <a:rPr lang="en-US" dirty="0" smtClean="0"/>
              <a:t>needs; can </a:t>
            </a:r>
            <a:r>
              <a:rPr lang="en-US" dirty="0"/>
              <a:t>be used in conjunction with all other framework and umbrella activities</a:t>
            </a:r>
            <a:r>
              <a:rPr lang="en-US" dirty="0" smtClean="0"/>
              <a:t>.</a:t>
            </a:r>
          </a:p>
          <a:p>
            <a:r>
              <a:rPr lang="en-US" b="1" dirty="0"/>
              <a:t>Software configuration management</a:t>
            </a:r>
            <a:r>
              <a:rPr lang="en-US" dirty="0"/>
              <a:t>—manages the effects of </a:t>
            </a:r>
            <a:r>
              <a:rPr lang="en-US" dirty="0" smtClean="0"/>
              <a:t>change throughout </a:t>
            </a:r>
            <a:r>
              <a:rPr lang="en-US" dirty="0"/>
              <a:t>the software process</a:t>
            </a:r>
            <a:r>
              <a:rPr lang="en-US" dirty="0" smtClean="0"/>
              <a:t>.</a:t>
            </a:r>
          </a:p>
          <a:p>
            <a:r>
              <a:rPr lang="en-US" b="1" dirty="0"/>
              <a:t>Reusability management</a:t>
            </a:r>
            <a:r>
              <a:rPr lang="en-US" dirty="0"/>
              <a:t>—defines criteria for work product </a:t>
            </a:r>
            <a:r>
              <a:rPr lang="en-US" dirty="0" smtClean="0"/>
              <a:t>reuse  </a:t>
            </a:r>
            <a:r>
              <a:rPr lang="en-US" dirty="0"/>
              <a:t>and establishes mechanisms to </a:t>
            </a:r>
            <a:r>
              <a:rPr lang="en-US" dirty="0" smtClean="0"/>
              <a:t>achieve reusable </a:t>
            </a:r>
            <a:r>
              <a:rPr lang="en-US" dirty="0"/>
              <a:t>components</a:t>
            </a:r>
            <a:r>
              <a:rPr lang="en-US" dirty="0" smtClean="0"/>
              <a:t>.</a:t>
            </a:r>
          </a:p>
          <a:p>
            <a:r>
              <a:rPr lang="en-US" b="1" dirty="0"/>
              <a:t>Work product preparation and production</a:t>
            </a:r>
            <a:r>
              <a:rPr lang="en-US" dirty="0"/>
              <a:t>—encompasses the </a:t>
            </a:r>
            <a:r>
              <a:rPr lang="en-US" dirty="0" smtClean="0"/>
              <a:t>activities required </a:t>
            </a:r>
            <a:r>
              <a:rPr lang="en-US" dirty="0"/>
              <a:t>to create work products such as models, documents, logs, </a:t>
            </a:r>
            <a:r>
              <a:rPr lang="en-US" dirty="0" smtClean="0"/>
              <a:t>forms, and </a:t>
            </a:r>
            <a:r>
              <a:rPr lang="en-US" dirty="0"/>
              <a:t>lists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Prescriptive process </a:t>
            </a:r>
            <a:r>
              <a:rPr lang="en-US" i="1" dirty="0">
                <a:solidFill>
                  <a:srgbClr val="FF0000"/>
                </a:solidFill>
              </a:rPr>
              <a:t>models </a:t>
            </a:r>
            <a:r>
              <a:rPr lang="en-US" dirty="0" smtClean="0"/>
              <a:t>stress </a:t>
            </a:r>
            <a:r>
              <a:rPr lang="en-US" dirty="0"/>
              <a:t>detailed definition, identification, and </a:t>
            </a:r>
            <a:r>
              <a:rPr lang="en-US" dirty="0" smtClean="0"/>
              <a:t>application of </a:t>
            </a:r>
            <a:r>
              <a:rPr lang="en-US" dirty="0"/>
              <a:t>process activities and tasks. Their intent is to improve system quality, make </a:t>
            </a:r>
            <a:r>
              <a:rPr lang="en-US" dirty="0" smtClean="0"/>
              <a:t>projects more </a:t>
            </a:r>
            <a:r>
              <a:rPr lang="en-US" dirty="0"/>
              <a:t>manageable, make delivery dates and costs more predictable, and </a:t>
            </a:r>
            <a:r>
              <a:rPr lang="en-US" dirty="0" smtClean="0"/>
              <a:t>guide teams </a:t>
            </a:r>
            <a:r>
              <a:rPr lang="en-US" dirty="0"/>
              <a:t>of software engineers as they </a:t>
            </a:r>
            <a:r>
              <a:rPr lang="en-US" dirty="0" smtClean="0"/>
              <a:t>perform </a:t>
            </a:r>
            <a:r>
              <a:rPr lang="en-US" dirty="0"/>
              <a:t>the work required to build a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Agile process models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emphasize project “agility” and follow a set of </a:t>
            </a:r>
            <a:r>
              <a:rPr lang="en-US" dirty="0" smtClean="0"/>
              <a:t>principles that </a:t>
            </a:r>
            <a:r>
              <a:rPr lang="en-US" dirty="0"/>
              <a:t>lead to a more </a:t>
            </a:r>
            <a:r>
              <a:rPr lang="en-US" dirty="0" smtClean="0"/>
              <a:t>informal approach to </a:t>
            </a:r>
            <a:r>
              <a:rPr lang="en-US" dirty="0"/>
              <a:t>software process. These process models are generally characterized as “agile” </a:t>
            </a:r>
            <a:r>
              <a:rPr lang="en-US" dirty="0" smtClean="0"/>
              <a:t>because they </a:t>
            </a:r>
            <a:r>
              <a:rPr lang="en-US" dirty="0"/>
              <a:t>emphasize maneuverability and adaptability. They are appropriate for </a:t>
            </a:r>
            <a:r>
              <a:rPr lang="en-US" dirty="0" smtClean="0"/>
              <a:t>many types </a:t>
            </a:r>
            <a:r>
              <a:rPr lang="en-US" dirty="0"/>
              <a:t>of projects and are particularly useful when Web applications are engineered.</a:t>
            </a:r>
          </a:p>
        </p:txBody>
      </p:sp>
    </p:spTree>
    <p:extLst>
      <p:ext uri="{BB962C8B-B14F-4D97-AF65-F5344CB8AC3E}">
        <p14:creationId xmlns:p14="http://schemas.microsoft.com/office/powerpoint/2010/main" val="237807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1.5 Software Engineering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1.5.1 The Essence of Practice</a:t>
            </a:r>
          </a:p>
          <a:p>
            <a:r>
              <a:rPr lang="en-US" dirty="0"/>
              <a:t>O</a:t>
            </a:r>
            <a:r>
              <a:rPr lang="en-US" dirty="0" smtClean="0"/>
              <a:t>utlined </a:t>
            </a:r>
            <a:r>
              <a:rPr lang="en-US" dirty="0"/>
              <a:t>the essence of problem solving, and consequently, the </a:t>
            </a:r>
            <a:r>
              <a:rPr lang="en-US" dirty="0" smtClean="0"/>
              <a:t>essence of </a:t>
            </a:r>
            <a:r>
              <a:rPr lang="en-US" dirty="0"/>
              <a:t>software engineering practice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i="1" dirty="0" smtClean="0"/>
              <a:t>Understand </a:t>
            </a:r>
            <a:r>
              <a:rPr lang="en-US" i="1" dirty="0"/>
              <a:t>the problem </a:t>
            </a:r>
            <a:r>
              <a:rPr lang="en-US" dirty="0"/>
              <a:t>(communication and analysis</a:t>
            </a:r>
            <a:r>
              <a:rPr lang="en-US" dirty="0" smtClean="0"/>
              <a:t>).</a:t>
            </a:r>
          </a:p>
          <a:p>
            <a:pPr marL="514350" indent="-514350">
              <a:buAutoNum type="arabicPeriod" startAt="2"/>
            </a:pPr>
            <a:r>
              <a:rPr lang="en-US" i="1" dirty="0" smtClean="0"/>
              <a:t>Plan </a:t>
            </a:r>
            <a:r>
              <a:rPr lang="en-US" i="1" dirty="0"/>
              <a:t>a solution </a:t>
            </a:r>
            <a:r>
              <a:rPr lang="en-US" dirty="0"/>
              <a:t>(modeling and software design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smtClean="0"/>
              <a:t>  </a:t>
            </a:r>
            <a:r>
              <a:rPr lang="en-US" i="1" dirty="0" smtClean="0"/>
              <a:t>Carry </a:t>
            </a:r>
            <a:r>
              <a:rPr lang="en-US" i="1" dirty="0"/>
              <a:t>out the plan </a:t>
            </a:r>
            <a:r>
              <a:rPr lang="en-US" dirty="0"/>
              <a:t>(code generation).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smtClean="0"/>
              <a:t>  </a:t>
            </a:r>
            <a:r>
              <a:rPr lang="en-US" i="1" dirty="0" smtClean="0"/>
              <a:t>Examine </a:t>
            </a:r>
            <a:r>
              <a:rPr lang="en-US" i="1" dirty="0"/>
              <a:t>the result for accuracy </a:t>
            </a:r>
            <a:r>
              <a:rPr lang="en-US" dirty="0"/>
              <a:t>(testing and quality assurance).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721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1.5.2 </a:t>
            </a:r>
            <a:r>
              <a:rPr lang="en-US" b="1" dirty="0"/>
              <a:t>General Principles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First Principle: </a:t>
            </a:r>
            <a:r>
              <a:rPr lang="en-US" dirty="0"/>
              <a:t>The Reason It All </a:t>
            </a:r>
            <a:r>
              <a:rPr lang="en-US" dirty="0" smtClean="0"/>
              <a:t>Exists</a:t>
            </a:r>
          </a:p>
          <a:p>
            <a:r>
              <a:rPr lang="en-US" b="1" dirty="0"/>
              <a:t>The Second Principle: </a:t>
            </a:r>
            <a:r>
              <a:rPr lang="en-US" dirty="0"/>
              <a:t>KISS (Keep It Simple, Stupid</a:t>
            </a:r>
            <a:r>
              <a:rPr lang="en-US" dirty="0" smtClean="0"/>
              <a:t>!)</a:t>
            </a:r>
          </a:p>
          <a:p>
            <a:r>
              <a:rPr lang="en-US" b="1" dirty="0"/>
              <a:t>The Third Principle: </a:t>
            </a:r>
            <a:r>
              <a:rPr lang="en-US" dirty="0"/>
              <a:t>Maintain the </a:t>
            </a:r>
            <a:r>
              <a:rPr lang="en-US" dirty="0" smtClean="0"/>
              <a:t>Vision</a:t>
            </a:r>
          </a:p>
          <a:p>
            <a:r>
              <a:rPr lang="en-US" b="1" dirty="0"/>
              <a:t>The Fourth Principle: </a:t>
            </a:r>
            <a:r>
              <a:rPr lang="en-US" dirty="0"/>
              <a:t>What You Produce, Others Will </a:t>
            </a:r>
            <a:r>
              <a:rPr lang="en-US" dirty="0" smtClean="0"/>
              <a:t>Consume</a:t>
            </a:r>
          </a:p>
          <a:p>
            <a:r>
              <a:rPr lang="en-US" b="1" dirty="0"/>
              <a:t>The Fifth Principle: </a:t>
            </a:r>
            <a:r>
              <a:rPr lang="en-US" dirty="0"/>
              <a:t>Be Open to the </a:t>
            </a:r>
            <a:r>
              <a:rPr lang="en-US" dirty="0" smtClean="0"/>
              <a:t>Future</a:t>
            </a:r>
          </a:p>
          <a:p>
            <a:r>
              <a:rPr lang="en-US" b="1" dirty="0"/>
              <a:t>The Sixth Principle: </a:t>
            </a:r>
            <a:r>
              <a:rPr lang="en-US" dirty="0"/>
              <a:t>Plan Ahead for </a:t>
            </a:r>
            <a:r>
              <a:rPr lang="en-US" dirty="0" smtClean="0"/>
              <a:t>Reuse</a:t>
            </a:r>
          </a:p>
          <a:p>
            <a:r>
              <a:rPr lang="en-US" b="1" dirty="0"/>
              <a:t>The Seventh principle: </a:t>
            </a:r>
            <a:r>
              <a:rPr lang="en-US" dirty="0"/>
              <a:t>Think!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764275"/>
            <a:ext cx="6858957" cy="5240740"/>
          </a:xfrm>
        </p:spPr>
      </p:pic>
    </p:spTree>
    <p:extLst>
      <p:ext uri="{BB962C8B-B14F-4D97-AF65-F5344CB8AC3E}">
        <p14:creationId xmlns:p14="http://schemas.microsoft.com/office/powerpoint/2010/main" val="94572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1.1 The Nature of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Today, software takes on a dual role. It is a product, and at the same time, the </a:t>
            </a:r>
            <a:r>
              <a:rPr lang="en-US" dirty="0" smtClean="0"/>
              <a:t>vehicle for </a:t>
            </a:r>
            <a:r>
              <a:rPr lang="en-US" dirty="0"/>
              <a:t>delivering a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Software </a:t>
            </a:r>
            <a:r>
              <a:rPr lang="en-US" dirty="0"/>
              <a:t>is an information </a:t>
            </a:r>
            <a:r>
              <a:rPr lang="en-US" dirty="0" smtClean="0"/>
              <a:t>transformer—producing, managing</a:t>
            </a:r>
            <a:r>
              <a:rPr lang="en-US" dirty="0"/>
              <a:t>, acquiring, modifying, displaying, or transmitting </a:t>
            </a:r>
            <a:r>
              <a:rPr lang="en-US" dirty="0" smtClean="0"/>
              <a:t>information.</a:t>
            </a:r>
          </a:p>
          <a:p>
            <a:r>
              <a:rPr lang="en-US" dirty="0"/>
              <a:t>As the vehicle used to deliver </a:t>
            </a:r>
            <a:r>
              <a:rPr lang="en-US" dirty="0" smtClean="0"/>
              <a:t>the product</a:t>
            </a:r>
            <a:r>
              <a:rPr lang="en-US" dirty="0"/>
              <a:t>, software acts as the basis for the control of the computer (operating systems</a:t>
            </a:r>
            <a:r>
              <a:rPr lang="en-US" dirty="0" smtClean="0"/>
              <a:t>), the </a:t>
            </a:r>
            <a:r>
              <a:rPr lang="en-US" dirty="0"/>
              <a:t>communication of information (networks), and the creation and </a:t>
            </a:r>
            <a:r>
              <a:rPr lang="en-US" dirty="0" smtClean="0"/>
              <a:t>control of </a:t>
            </a:r>
            <a:r>
              <a:rPr lang="en-US" dirty="0"/>
              <a:t>other programs (software tools and environments</a:t>
            </a:r>
            <a:r>
              <a:rPr lang="en-US" dirty="0" smtClean="0"/>
              <a:t>).</a:t>
            </a:r>
          </a:p>
          <a:p>
            <a:r>
              <a:rPr lang="en-US" dirty="0"/>
              <a:t>Software delivers the most important product of our </a:t>
            </a:r>
            <a:r>
              <a:rPr lang="en-US" dirty="0" smtClean="0"/>
              <a:t>time </a:t>
            </a:r>
            <a:r>
              <a:rPr lang="en-US" i="1" dirty="0" smtClean="0"/>
              <a:t>information.</a:t>
            </a:r>
          </a:p>
          <a:p>
            <a:r>
              <a:rPr lang="en-US" dirty="0"/>
              <a:t>The role of computer software has undergone significant change over the </a:t>
            </a:r>
            <a:r>
              <a:rPr lang="en-US" dirty="0" smtClean="0"/>
              <a:t>last half-century.</a:t>
            </a:r>
          </a:p>
          <a:p>
            <a:r>
              <a:rPr lang="en-US" dirty="0"/>
              <a:t>Today, a huge software industry has become a dominant factor in the </a:t>
            </a:r>
            <a:r>
              <a:rPr lang="en-US" dirty="0" smtClean="0"/>
              <a:t>economies of </a:t>
            </a:r>
            <a:r>
              <a:rPr lang="en-US" dirty="0"/>
              <a:t>the industrialized world.</a:t>
            </a:r>
          </a:p>
        </p:txBody>
      </p:sp>
    </p:spTree>
    <p:extLst>
      <p:ext uri="{BB962C8B-B14F-4D97-AF65-F5344CB8AC3E}">
        <p14:creationId xmlns:p14="http://schemas.microsoft.com/office/powerpoint/2010/main" val="392243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1.1.1 Defining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is: (1) instructions (computer programs) that when executed provide </a:t>
            </a:r>
            <a:r>
              <a:rPr lang="en-US" dirty="0" smtClean="0"/>
              <a:t>desired features</a:t>
            </a:r>
            <a:r>
              <a:rPr lang="en-US" dirty="0"/>
              <a:t>, function, and performance; (2) data structures that enable the programs to </a:t>
            </a:r>
            <a:r>
              <a:rPr lang="en-US" dirty="0" smtClean="0"/>
              <a:t>adequately manipulate </a:t>
            </a:r>
            <a:r>
              <a:rPr lang="en-US" dirty="0"/>
              <a:t>information, and (3) descriptive information in both hard copy </a:t>
            </a:r>
            <a:r>
              <a:rPr lang="en-US" dirty="0" smtClean="0"/>
              <a:t>and virtual </a:t>
            </a:r>
            <a:r>
              <a:rPr lang="en-US" dirty="0"/>
              <a:t>forms that describes the operation and use of the programs</a:t>
            </a:r>
            <a:r>
              <a:rPr lang="en-US" dirty="0" smtClean="0"/>
              <a:t>.</a:t>
            </a:r>
          </a:p>
          <a:p>
            <a:r>
              <a:rPr lang="en-US" dirty="0"/>
              <a:t>Therefore, software has </a:t>
            </a:r>
            <a:r>
              <a:rPr lang="en-US" dirty="0" smtClean="0"/>
              <a:t>characteristics that </a:t>
            </a:r>
            <a:r>
              <a:rPr lang="en-US" dirty="0"/>
              <a:t>are considerably different than those of hardware: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Software </a:t>
            </a:r>
            <a:r>
              <a:rPr lang="en-US" i="1" dirty="0"/>
              <a:t>is developed or engineered; it is not manufactured in the classical </a:t>
            </a:r>
            <a:r>
              <a:rPr lang="en-US" i="1" dirty="0" smtClean="0"/>
              <a:t>sense.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Software </a:t>
            </a:r>
            <a:r>
              <a:rPr lang="en-US" i="1" dirty="0"/>
              <a:t>doesn’t “wear out</a:t>
            </a:r>
            <a:r>
              <a:rPr lang="en-US" i="1" dirty="0" smtClean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i="1" dirty="0" smtClean="0"/>
              <a:t>Although </a:t>
            </a:r>
            <a:r>
              <a:rPr lang="en-US" i="1" dirty="0"/>
              <a:t>the industry is moving toward component-based construction, </a:t>
            </a:r>
            <a:r>
              <a:rPr lang="en-US" i="1" dirty="0" smtClean="0"/>
              <a:t> most software </a:t>
            </a:r>
            <a:r>
              <a:rPr lang="en-US" i="1" dirty="0"/>
              <a:t>continues to be custom built.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1.1.2 Software Application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software: </a:t>
            </a:r>
            <a:r>
              <a:rPr lang="en-US" dirty="0" smtClean="0"/>
              <a:t>a </a:t>
            </a:r>
            <a:r>
              <a:rPr lang="en-US" dirty="0"/>
              <a:t>collection of programs written to service other </a:t>
            </a:r>
            <a:r>
              <a:rPr lang="en-US" dirty="0" smtClean="0"/>
              <a:t>programs. The </a:t>
            </a:r>
            <a:r>
              <a:rPr lang="en-US" dirty="0"/>
              <a:t>systems software area is characterized by heavy </a:t>
            </a:r>
            <a:r>
              <a:rPr lang="en-US" dirty="0" smtClean="0"/>
              <a:t>interaction with computer.</a:t>
            </a:r>
          </a:p>
          <a:p>
            <a:r>
              <a:rPr lang="en-US" b="1" dirty="0"/>
              <a:t>Application </a:t>
            </a:r>
            <a:r>
              <a:rPr lang="en-US" b="1" dirty="0" smtClean="0"/>
              <a:t>software: </a:t>
            </a:r>
            <a:r>
              <a:rPr lang="en-US" dirty="0" smtClean="0"/>
              <a:t>stand-alone </a:t>
            </a:r>
            <a:r>
              <a:rPr lang="en-US" dirty="0"/>
              <a:t>programs that solve a specific </a:t>
            </a:r>
            <a:r>
              <a:rPr lang="en-US" dirty="0" smtClean="0"/>
              <a:t>business need</a:t>
            </a:r>
            <a:r>
              <a:rPr lang="en-US" dirty="0"/>
              <a:t>. Applications in this area process business or technical data in a </a:t>
            </a:r>
            <a:r>
              <a:rPr lang="en-US" dirty="0" smtClean="0"/>
              <a:t>way that </a:t>
            </a:r>
            <a:r>
              <a:rPr lang="en-US" dirty="0"/>
              <a:t>facilitates business operations </a:t>
            </a:r>
            <a:r>
              <a:rPr lang="en-US" dirty="0" smtClean="0"/>
              <a:t>or management/technical </a:t>
            </a:r>
            <a:r>
              <a:rPr lang="en-US" dirty="0"/>
              <a:t>decision making</a:t>
            </a:r>
            <a:r>
              <a:rPr lang="en-US" dirty="0" smtClean="0"/>
              <a:t>.</a:t>
            </a:r>
          </a:p>
          <a:p>
            <a:r>
              <a:rPr lang="en-US" b="1" dirty="0"/>
              <a:t>Engineering/scientific </a:t>
            </a:r>
            <a:r>
              <a:rPr lang="en-US" b="1" dirty="0" smtClean="0"/>
              <a:t>software: </a:t>
            </a:r>
            <a:r>
              <a:rPr lang="en-US" dirty="0" smtClean="0"/>
              <a:t>has </a:t>
            </a:r>
            <a:r>
              <a:rPr lang="en-US" dirty="0"/>
              <a:t>been characterized by “number</a:t>
            </a:r>
          </a:p>
          <a:p>
            <a:pPr marL="0" indent="0">
              <a:buNone/>
            </a:pPr>
            <a:r>
              <a:rPr lang="en-US" dirty="0" smtClean="0"/>
              <a:t>   crunching</a:t>
            </a:r>
            <a:r>
              <a:rPr lang="en-US" dirty="0"/>
              <a:t>” algorithms</a:t>
            </a:r>
            <a:r>
              <a:rPr lang="en-US" dirty="0" smtClean="0"/>
              <a:t>.</a:t>
            </a:r>
          </a:p>
          <a:p>
            <a:r>
              <a:rPr lang="en-US" b="1" dirty="0"/>
              <a:t>Embedded </a:t>
            </a:r>
            <a:r>
              <a:rPr lang="en-US" b="1" dirty="0" smtClean="0"/>
              <a:t>software: </a:t>
            </a:r>
            <a:r>
              <a:rPr lang="en-US" dirty="0" smtClean="0"/>
              <a:t>resides </a:t>
            </a:r>
            <a:r>
              <a:rPr lang="en-US" dirty="0"/>
              <a:t>within a product or system and is used </a:t>
            </a:r>
            <a:r>
              <a:rPr lang="en-US" dirty="0" smtClean="0"/>
              <a:t>to implement </a:t>
            </a:r>
            <a:r>
              <a:rPr lang="en-US" dirty="0"/>
              <a:t>and control features and functions for the end user and for </a:t>
            </a:r>
            <a:r>
              <a:rPr lang="en-US" dirty="0" smtClean="0"/>
              <a:t>the system </a:t>
            </a:r>
            <a:r>
              <a:rPr lang="en-US" dirty="0"/>
              <a:t>itself</a:t>
            </a:r>
            <a:r>
              <a:rPr lang="en-US" dirty="0" smtClean="0"/>
              <a:t>.</a:t>
            </a:r>
            <a:r>
              <a:rPr lang="en-US" dirty="0"/>
              <a:t> Embedded software can perform limited and </a:t>
            </a:r>
            <a:r>
              <a:rPr lang="en-US" dirty="0" smtClean="0"/>
              <a:t>esoteric(experts) functions.</a:t>
            </a:r>
          </a:p>
          <a:p>
            <a:r>
              <a:rPr lang="en-US" b="1" dirty="0"/>
              <a:t>Product-line </a:t>
            </a:r>
            <a:r>
              <a:rPr lang="en-US" b="1" dirty="0" smtClean="0"/>
              <a:t>software: </a:t>
            </a:r>
            <a:r>
              <a:rPr lang="en-US" dirty="0" smtClean="0"/>
              <a:t>designed </a:t>
            </a:r>
            <a:r>
              <a:rPr lang="en-US" dirty="0"/>
              <a:t>to provide a specific capability for use </a:t>
            </a:r>
            <a:r>
              <a:rPr lang="en-US" dirty="0" smtClean="0"/>
              <a:t>by many </a:t>
            </a:r>
            <a:r>
              <a:rPr lang="en-US" dirty="0"/>
              <a:t>different customers. Product-line software can focus on a limited </a:t>
            </a:r>
            <a:r>
              <a:rPr lang="en-US" dirty="0" smtClean="0"/>
              <a:t>and esoteric marketplace.</a:t>
            </a:r>
          </a:p>
          <a:p>
            <a:r>
              <a:rPr lang="en-US" b="1" dirty="0"/>
              <a:t>Web </a:t>
            </a:r>
            <a:r>
              <a:rPr lang="en-US" b="1" dirty="0" smtClean="0"/>
              <a:t>applications: </a:t>
            </a:r>
            <a:r>
              <a:rPr lang="en-US" dirty="0" smtClean="0"/>
              <a:t>WebApps can be </a:t>
            </a:r>
            <a:r>
              <a:rPr lang="en-US" dirty="0"/>
              <a:t>little more than a set of linked hypertext files that present </a:t>
            </a:r>
            <a:r>
              <a:rPr lang="en-US" dirty="0" smtClean="0"/>
              <a:t>information using </a:t>
            </a:r>
            <a:r>
              <a:rPr lang="en-US" dirty="0"/>
              <a:t>text and limited graphics</a:t>
            </a:r>
            <a:r>
              <a:rPr lang="en-US" dirty="0" smtClean="0"/>
              <a:t>.</a:t>
            </a:r>
          </a:p>
          <a:p>
            <a:r>
              <a:rPr lang="en-US" b="1" dirty="0"/>
              <a:t>Artificial intelligence software</a:t>
            </a:r>
            <a:r>
              <a:rPr lang="en-US" dirty="0"/>
              <a:t>—makes use of </a:t>
            </a:r>
            <a:r>
              <a:rPr lang="en-US" dirty="0" smtClean="0"/>
              <a:t>nonnumeric </a:t>
            </a:r>
            <a:r>
              <a:rPr lang="en-US" dirty="0"/>
              <a:t>algorithms </a:t>
            </a:r>
            <a:r>
              <a:rPr lang="en-US" dirty="0" smtClean="0"/>
              <a:t>to solve </a:t>
            </a:r>
            <a:r>
              <a:rPr lang="en-US" dirty="0"/>
              <a:t>complex problems that are not amenable to computation or </a:t>
            </a:r>
            <a:r>
              <a:rPr lang="en-US" dirty="0" smtClean="0"/>
              <a:t>straightforward analysis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97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World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Open-world </a:t>
            </a:r>
            <a:r>
              <a:rPr lang="en-US" b="1" dirty="0" smtClean="0"/>
              <a:t>computing: </a:t>
            </a:r>
            <a:r>
              <a:rPr lang="en-US" dirty="0" smtClean="0"/>
              <a:t>the </a:t>
            </a:r>
            <a:r>
              <a:rPr lang="en-US" dirty="0"/>
              <a:t>rapid growth of wireless networking </a:t>
            </a:r>
            <a:r>
              <a:rPr lang="en-US" dirty="0" smtClean="0"/>
              <a:t>may soon </a:t>
            </a:r>
            <a:r>
              <a:rPr lang="en-US" dirty="0"/>
              <a:t>lead to true pervasive, distributed computing. The challenge for </a:t>
            </a:r>
            <a:r>
              <a:rPr lang="en-US" dirty="0" smtClean="0"/>
              <a:t>software engineers </a:t>
            </a:r>
            <a:r>
              <a:rPr lang="en-US" dirty="0"/>
              <a:t>will be to develop systems and application software that </a:t>
            </a:r>
            <a:r>
              <a:rPr lang="en-US" dirty="0" smtClean="0"/>
              <a:t>will allow </a:t>
            </a:r>
            <a:r>
              <a:rPr lang="en-US" dirty="0"/>
              <a:t>mobile devices, personal computers, and enterprise systems to </a:t>
            </a:r>
            <a:r>
              <a:rPr lang="en-US" dirty="0" smtClean="0"/>
              <a:t>communicate across </a:t>
            </a:r>
            <a:r>
              <a:rPr lang="en-US" dirty="0"/>
              <a:t>vast networks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Net sourcing: </a:t>
            </a:r>
            <a:r>
              <a:rPr lang="en-US" dirty="0" smtClean="0"/>
              <a:t>The </a:t>
            </a:r>
            <a:r>
              <a:rPr lang="en-US" dirty="0"/>
              <a:t>World Wide Web is rapidly becoming a computing </a:t>
            </a:r>
            <a:r>
              <a:rPr lang="en-US" dirty="0" smtClean="0"/>
              <a:t>engine as </a:t>
            </a:r>
            <a:r>
              <a:rPr lang="en-US" dirty="0"/>
              <a:t>well as a content provider. The challenge for software engineers is </a:t>
            </a:r>
            <a:r>
              <a:rPr lang="en-US" dirty="0" smtClean="0"/>
              <a:t>to architect </a:t>
            </a:r>
            <a:r>
              <a:rPr lang="en-US" dirty="0"/>
              <a:t>simple </a:t>
            </a:r>
            <a:r>
              <a:rPr lang="en-US" dirty="0" smtClean="0"/>
              <a:t>and </a:t>
            </a:r>
            <a:r>
              <a:rPr lang="en-US" dirty="0"/>
              <a:t>sophisticated </a:t>
            </a:r>
            <a:r>
              <a:rPr lang="en-US" dirty="0" smtClean="0"/>
              <a:t>applications that </a:t>
            </a:r>
            <a:r>
              <a:rPr lang="en-US" dirty="0"/>
              <a:t>provide a benefit to targeted end-user markets </a:t>
            </a:r>
            <a:r>
              <a:rPr lang="en-US" dirty="0" smtClean="0"/>
              <a:t>worldwide.</a:t>
            </a:r>
          </a:p>
          <a:p>
            <a:r>
              <a:rPr lang="en-US" b="1" dirty="0"/>
              <a:t>Open </a:t>
            </a:r>
            <a:r>
              <a:rPr lang="en-US" b="1" dirty="0" smtClean="0"/>
              <a:t>source: </a:t>
            </a:r>
            <a:r>
              <a:rPr lang="en-US" dirty="0" smtClean="0"/>
              <a:t>a </a:t>
            </a:r>
            <a:r>
              <a:rPr lang="en-US" dirty="0"/>
              <a:t>growing trend that results in distribution of source code </a:t>
            </a:r>
            <a:r>
              <a:rPr lang="en-US" dirty="0" smtClean="0"/>
              <a:t>for systems </a:t>
            </a:r>
            <a:r>
              <a:rPr lang="en-US" dirty="0"/>
              <a:t>applications </a:t>
            </a:r>
            <a:r>
              <a:rPr lang="en-US" dirty="0" smtClean="0"/>
              <a:t>so </a:t>
            </a:r>
            <a:r>
              <a:rPr lang="en-US" dirty="0"/>
              <a:t>that many people can contribute to its development</a:t>
            </a:r>
            <a:r>
              <a:rPr lang="en-US" dirty="0" smtClean="0"/>
              <a:t>.</a:t>
            </a:r>
            <a:r>
              <a:rPr lang="en-US" dirty="0"/>
              <a:t> The </a:t>
            </a:r>
            <a:r>
              <a:rPr lang="en-US" dirty="0" smtClean="0"/>
              <a:t>challenge for </a:t>
            </a:r>
            <a:r>
              <a:rPr lang="en-US" dirty="0"/>
              <a:t>software engineers is to build source code that is </a:t>
            </a:r>
            <a:r>
              <a:rPr lang="en-US" dirty="0" smtClean="0"/>
              <a:t>self-descriptive, but </a:t>
            </a:r>
            <a:r>
              <a:rPr lang="en-US" dirty="0"/>
              <a:t>more importantly, to develop techniques that will enable both </a:t>
            </a:r>
            <a:r>
              <a:rPr lang="en-US" dirty="0" smtClean="0"/>
              <a:t>customers and </a:t>
            </a:r>
            <a:r>
              <a:rPr lang="en-US" dirty="0"/>
              <a:t>developers to know what changes have been made and how </a:t>
            </a:r>
            <a:r>
              <a:rPr lang="en-US" dirty="0" smtClean="0"/>
              <a:t>those changes </a:t>
            </a:r>
            <a:r>
              <a:rPr lang="en-US" dirty="0"/>
              <a:t>manifest themselves within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53359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Legacy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Legacy software systems . . . were developed decades ago and have been </a:t>
            </a:r>
            <a:r>
              <a:rPr lang="en-US" dirty="0" smtClean="0"/>
              <a:t>continually modified </a:t>
            </a:r>
            <a:r>
              <a:rPr lang="en-US" dirty="0"/>
              <a:t>to meet changes in business requirements and computing platforms. The </a:t>
            </a:r>
            <a:r>
              <a:rPr lang="en-US" dirty="0" smtClean="0"/>
              <a:t>proliferation of </a:t>
            </a:r>
            <a:r>
              <a:rPr lang="en-US" dirty="0"/>
              <a:t>such systems is causing headaches for large organizations who find </a:t>
            </a:r>
            <a:r>
              <a:rPr lang="en-US" dirty="0" smtClean="0"/>
              <a:t>them costly </a:t>
            </a:r>
            <a:r>
              <a:rPr lang="en-US" dirty="0"/>
              <a:t>to maintain and risky to evolve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smtClean="0"/>
              <a:t>egacy </a:t>
            </a:r>
            <a:r>
              <a:rPr lang="en-US" dirty="0"/>
              <a:t>systems often evolve for one or more of the following reasons:</a:t>
            </a:r>
          </a:p>
          <a:p>
            <a:pPr marL="0" indent="0">
              <a:buNone/>
            </a:pPr>
            <a:r>
              <a:rPr lang="en-US" dirty="0"/>
              <a:t>• The software must be adapted to meet the needs of new computing </a:t>
            </a:r>
            <a:r>
              <a:rPr lang="en-US" dirty="0" smtClean="0"/>
              <a:t>environments or </a:t>
            </a:r>
            <a:r>
              <a:rPr lang="en-US" dirty="0"/>
              <a:t>technology.</a:t>
            </a:r>
          </a:p>
          <a:p>
            <a:pPr marL="0" indent="0">
              <a:buNone/>
            </a:pPr>
            <a:r>
              <a:rPr lang="en-US" dirty="0"/>
              <a:t>• The software must be enhanced to implement new business requirements.</a:t>
            </a:r>
          </a:p>
          <a:p>
            <a:pPr marL="0" indent="0">
              <a:buNone/>
            </a:pPr>
            <a:r>
              <a:rPr lang="en-US" dirty="0"/>
              <a:t>• The software must be extended to make it interoperable with other </a:t>
            </a:r>
            <a:r>
              <a:rPr lang="en-US" dirty="0" smtClean="0"/>
              <a:t>more modern </a:t>
            </a:r>
            <a:r>
              <a:rPr lang="en-US" dirty="0"/>
              <a:t>systems or databases.</a:t>
            </a:r>
          </a:p>
          <a:p>
            <a:pPr marL="0" indent="0">
              <a:buNone/>
            </a:pPr>
            <a:r>
              <a:rPr lang="en-US" dirty="0"/>
              <a:t>• The software must be re-architected to make it viable within a </a:t>
            </a:r>
            <a:r>
              <a:rPr lang="en-US" dirty="0" smtClean="0"/>
              <a:t>network environment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38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 The Unique Nature of WebApps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early days of the World Wide Web (circa 1990 to 1995), </a:t>
            </a:r>
            <a:r>
              <a:rPr lang="en-US" i="1" dirty="0"/>
              <a:t>websites </a:t>
            </a:r>
            <a:r>
              <a:rPr lang="en-US" dirty="0"/>
              <a:t>consisted </a:t>
            </a:r>
            <a:r>
              <a:rPr lang="en-US" dirty="0" smtClean="0"/>
              <a:t>of little </a:t>
            </a:r>
            <a:r>
              <a:rPr lang="en-US" dirty="0"/>
              <a:t>more than a set of linked hypertext files that presented information using </a:t>
            </a:r>
            <a:r>
              <a:rPr lang="en-US" b="1" dirty="0" smtClean="0"/>
              <a:t>text and limited graphics</a:t>
            </a:r>
            <a:r>
              <a:rPr lang="en-US" dirty="0" smtClean="0"/>
              <a:t>.</a:t>
            </a:r>
          </a:p>
          <a:p>
            <a:r>
              <a:rPr lang="en-US" dirty="0"/>
              <a:t>As time passed, the augmentation of HTML by </a:t>
            </a:r>
            <a:r>
              <a:rPr lang="en-US" dirty="0" smtClean="0"/>
              <a:t>development tools </a:t>
            </a:r>
            <a:r>
              <a:rPr lang="en-US" dirty="0"/>
              <a:t>(e.g., XML, Java) enabled Web engineers to provide </a:t>
            </a:r>
            <a:r>
              <a:rPr lang="en-US" b="1" dirty="0"/>
              <a:t>computing capability </a:t>
            </a:r>
            <a:r>
              <a:rPr lang="en-US" b="1" dirty="0" smtClean="0"/>
              <a:t>along with </a:t>
            </a:r>
            <a:r>
              <a:rPr lang="en-US" b="1" dirty="0"/>
              <a:t>informational content</a:t>
            </a:r>
            <a:r>
              <a:rPr lang="en-US" dirty="0" smtClean="0"/>
              <a:t>.</a:t>
            </a:r>
          </a:p>
          <a:p>
            <a:r>
              <a:rPr lang="en-US" dirty="0"/>
              <a:t>Today, WebApps have evolved into </a:t>
            </a:r>
            <a:r>
              <a:rPr lang="en-US" dirty="0" smtClean="0"/>
              <a:t>sophisticated computing </a:t>
            </a:r>
            <a:r>
              <a:rPr lang="en-US" dirty="0"/>
              <a:t>tools that not only provide </a:t>
            </a:r>
            <a:r>
              <a:rPr lang="en-US" b="1" dirty="0"/>
              <a:t>stand-alone function </a:t>
            </a:r>
            <a:r>
              <a:rPr lang="en-US" dirty="0"/>
              <a:t>to the end user, but </a:t>
            </a:r>
            <a:r>
              <a:rPr lang="en-US" dirty="0" smtClean="0"/>
              <a:t>also have </a:t>
            </a:r>
            <a:r>
              <a:rPr lang="en-US" dirty="0"/>
              <a:t>been </a:t>
            </a:r>
            <a:r>
              <a:rPr lang="en-US" b="1" dirty="0"/>
              <a:t>integrated with corporate databases and business applications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2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514520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following attributes are encountered in the vast majority of </a:t>
            </a:r>
            <a:r>
              <a:rPr lang="en-US" dirty="0" smtClean="0"/>
              <a:t>WebApps:</a:t>
            </a:r>
          </a:p>
          <a:p>
            <a:r>
              <a:rPr lang="en-US" b="1" dirty="0"/>
              <a:t>Network intensiveness. </a:t>
            </a:r>
            <a:r>
              <a:rPr lang="en-US" dirty="0"/>
              <a:t>A </a:t>
            </a:r>
            <a:r>
              <a:rPr lang="en-US" dirty="0" err="1"/>
              <a:t>WebApp</a:t>
            </a:r>
            <a:r>
              <a:rPr lang="en-US" dirty="0"/>
              <a:t> resides on a network and must </a:t>
            </a:r>
            <a:r>
              <a:rPr lang="en-US" dirty="0" smtClean="0"/>
              <a:t>serve the </a:t>
            </a:r>
            <a:r>
              <a:rPr lang="en-US" dirty="0"/>
              <a:t>needs of a diverse community of clients. The network may enable </a:t>
            </a:r>
            <a:r>
              <a:rPr lang="en-US" dirty="0" smtClean="0"/>
              <a:t>worldwide access </a:t>
            </a:r>
            <a:r>
              <a:rPr lang="en-US" dirty="0"/>
              <a:t>and </a:t>
            </a:r>
            <a:r>
              <a:rPr lang="en-US" dirty="0" smtClean="0"/>
              <a:t>communication.</a:t>
            </a:r>
          </a:p>
          <a:p>
            <a:r>
              <a:rPr lang="en-US" b="1" dirty="0"/>
              <a:t>Concurrency. </a:t>
            </a:r>
            <a:r>
              <a:rPr lang="en-US" dirty="0"/>
              <a:t>A large number of users may access the </a:t>
            </a:r>
            <a:r>
              <a:rPr lang="en-US" dirty="0" err="1"/>
              <a:t>WebApp</a:t>
            </a:r>
            <a:r>
              <a:rPr lang="en-US" dirty="0"/>
              <a:t> at </a:t>
            </a:r>
            <a:r>
              <a:rPr lang="en-US" dirty="0" smtClean="0"/>
              <a:t>one time</a:t>
            </a:r>
            <a:r>
              <a:rPr lang="en-US" dirty="0"/>
              <a:t>. In many cases, the patterns of usage among end users will vary greatly</a:t>
            </a:r>
            <a:r>
              <a:rPr lang="en-US" dirty="0" smtClean="0"/>
              <a:t>.</a:t>
            </a:r>
          </a:p>
          <a:p>
            <a:r>
              <a:rPr lang="en-US" b="1" dirty="0"/>
              <a:t>Unpredictable load. </a:t>
            </a:r>
            <a:r>
              <a:rPr lang="en-US" dirty="0"/>
              <a:t>The number of users of the </a:t>
            </a:r>
            <a:r>
              <a:rPr lang="en-US" dirty="0" err="1"/>
              <a:t>WebApp</a:t>
            </a:r>
            <a:r>
              <a:rPr lang="en-US" dirty="0"/>
              <a:t> may vary </a:t>
            </a:r>
            <a:r>
              <a:rPr lang="en-US" dirty="0" smtClean="0"/>
              <a:t>by orders </a:t>
            </a:r>
            <a:r>
              <a:rPr lang="en-US" dirty="0"/>
              <a:t>of magnitude from day to </a:t>
            </a:r>
            <a:r>
              <a:rPr lang="en-US" dirty="0" smtClean="0"/>
              <a:t>day.</a:t>
            </a:r>
          </a:p>
          <a:p>
            <a:r>
              <a:rPr lang="en-US" b="1" dirty="0"/>
              <a:t>Performance. </a:t>
            </a:r>
            <a:r>
              <a:rPr lang="en-US" dirty="0"/>
              <a:t>If a </a:t>
            </a:r>
            <a:r>
              <a:rPr lang="en-US" dirty="0" err="1"/>
              <a:t>WebApp</a:t>
            </a:r>
            <a:r>
              <a:rPr lang="en-US" dirty="0"/>
              <a:t> user must wait too </a:t>
            </a:r>
            <a:r>
              <a:rPr lang="en-US" dirty="0" smtClean="0"/>
              <a:t>long, </a:t>
            </a:r>
            <a:r>
              <a:rPr lang="en-US" dirty="0"/>
              <a:t>he or she may </a:t>
            </a:r>
            <a:r>
              <a:rPr lang="en-US" dirty="0" smtClean="0"/>
              <a:t>decide to </a:t>
            </a:r>
            <a:r>
              <a:rPr lang="en-US" dirty="0"/>
              <a:t>go elsewhere</a:t>
            </a:r>
            <a:r>
              <a:rPr lang="en-US" dirty="0" smtClean="0"/>
              <a:t>.</a:t>
            </a:r>
          </a:p>
          <a:p>
            <a:r>
              <a:rPr lang="en-US" b="1" dirty="0"/>
              <a:t>Availability. </a:t>
            </a:r>
            <a:r>
              <a:rPr lang="en-US" dirty="0"/>
              <a:t>Although expectation of 100 percent availability is </a:t>
            </a:r>
            <a:r>
              <a:rPr lang="en-US" dirty="0" smtClean="0"/>
              <a:t>unreasonable, users </a:t>
            </a:r>
            <a:r>
              <a:rPr lang="en-US" dirty="0"/>
              <a:t>of popular WebApps often demand access on a 24/7/365 </a:t>
            </a:r>
            <a:r>
              <a:rPr lang="en-US" dirty="0" smtClean="0"/>
              <a:t>basis &amp; taken off-line </a:t>
            </a:r>
            <a:r>
              <a:rPr lang="en-US" dirty="0"/>
              <a:t>for maintenance</a:t>
            </a:r>
            <a:r>
              <a:rPr lang="en-US" dirty="0" smtClean="0"/>
              <a:t>.</a:t>
            </a:r>
          </a:p>
          <a:p>
            <a:r>
              <a:rPr lang="en-US" b="1" dirty="0"/>
              <a:t>Data driven. </a:t>
            </a:r>
            <a:r>
              <a:rPr lang="en-US" dirty="0"/>
              <a:t>The primary function of many WebApps is to use </a:t>
            </a:r>
            <a:r>
              <a:rPr lang="en-US" dirty="0" smtClean="0"/>
              <a:t>hypermedia to </a:t>
            </a:r>
            <a:r>
              <a:rPr lang="en-US" dirty="0"/>
              <a:t>present text, graphics, audio, and video content to the end user. In </a:t>
            </a:r>
            <a:r>
              <a:rPr lang="en-US" dirty="0" smtClean="0"/>
              <a:t>addition, WebApps </a:t>
            </a:r>
            <a:r>
              <a:rPr lang="en-US" dirty="0"/>
              <a:t>are commonly used to access </a:t>
            </a:r>
            <a:r>
              <a:rPr lang="en-US" dirty="0" smtClean="0"/>
              <a:t>information.</a:t>
            </a:r>
          </a:p>
          <a:p>
            <a:r>
              <a:rPr lang="en-US" b="1" dirty="0"/>
              <a:t>Content sensitive. </a:t>
            </a:r>
            <a:r>
              <a:rPr lang="en-US" dirty="0"/>
              <a:t>The quality and aesthetic nature of content remains </a:t>
            </a:r>
            <a:r>
              <a:rPr lang="en-US" dirty="0" smtClean="0"/>
              <a:t>an important </a:t>
            </a:r>
            <a:r>
              <a:rPr lang="en-US" dirty="0"/>
              <a:t>determinant of the quality of a </a:t>
            </a:r>
            <a:r>
              <a:rPr lang="en-US" dirty="0" err="1" smtClean="0"/>
              <a:t>WebApp</a:t>
            </a:r>
            <a:r>
              <a:rPr lang="en-US" dirty="0" smtClean="0"/>
              <a:t>.</a:t>
            </a:r>
          </a:p>
          <a:p>
            <a:r>
              <a:rPr lang="en-US" b="1" dirty="0"/>
              <a:t>Continuous </a:t>
            </a:r>
            <a:r>
              <a:rPr lang="en-US" b="1" dirty="0" smtClean="0"/>
              <a:t>evolution. </a:t>
            </a:r>
            <a:r>
              <a:rPr lang="en-US" dirty="0" smtClean="0"/>
              <a:t>Web applications evolve </a:t>
            </a:r>
            <a:r>
              <a:rPr lang="en-US" dirty="0"/>
              <a:t>continuously. It is not unusual for some WebApps (</a:t>
            </a:r>
            <a:r>
              <a:rPr lang="en-US" dirty="0" smtClean="0"/>
              <a:t>specifically, their </a:t>
            </a:r>
            <a:r>
              <a:rPr lang="en-US" dirty="0"/>
              <a:t>content) to be updated on a minute-by-minute schedule or for </a:t>
            </a:r>
            <a:r>
              <a:rPr lang="en-US" dirty="0" smtClean="0"/>
              <a:t>content to </a:t>
            </a:r>
            <a:r>
              <a:rPr lang="en-US" dirty="0"/>
              <a:t>be independently computed for each request</a:t>
            </a:r>
            <a:r>
              <a:rPr lang="en-US" dirty="0" smtClean="0"/>
              <a:t>.</a:t>
            </a:r>
          </a:p>
          <a:p>
            <a:r>
              <a:rPr lang="en-US" b="1" dirty="0"/>
              <a:t>Immediacy. </a:t>
            </a:r>
            <a:r>
              <a:rPr lang="en-US" dirty="0"/>
              <a:t>Although </a:t>
            </a:r>
            <a:r>
              <a:rPr lang="en-US" i="1" dirty="0"/>
              <a:t>immediacy</a:t>
            </a:r>
            <a:r>
              <a:rPr lang="en-US" dirty="0"/>
              <a:t>—the compelling need to get software </a:t>
            </a:r>
            <a:r>
              <a:rPr lang="en-US" dirty="0" smtClean="0"/>
              <a:t>to market </a:t>
            </a:r>
            <a:r>
              <a:rPr lang="en-US" dirty="0"/>
              <a:t>quickly—is a characteristic of many application </a:t>
            </a:r>
            <a:r>
              <a:rPr lang="en-US" dirty="0" smtClean="0"/>
              <a:t>domains.</a:t>
            </a:r>
          </a:p>
          <a:p>
            <a:r>
              <a:rPr lang="en-US" b="1" dirty="0"/>
              <a:t>Security. </a:t>
            </a:r>
            <a:r>
              <a:rPr lang="en-US" dirty="0" smtClean="0"/>
              <a:t>WebApps </a:t>
            </a:r>
            <a:r>
              <a:rPr lang="en-US" dirty="0"/>
              <a:t>are available via network access, it is </a:t>
            </a:r>
            <a:r>
              <a:rPr lang="en-US" dirty="0" smtClean="0"/>
              <a:t>difficult, if </a:t>
            </a:r>
            <a:r>
              <a:rPr lang="en-US" dirty="0"/>
              <a:t>not impossible, to limit the population of end users who may access </a:t>
            </a:r>
            <a:r>
              <a:rPr lang="en-US" dirty="0" smtClean="0"/>
              <a:t>the application</a:t>
            </a:r>
            <a:r>
              <a:rPr lang="en-US" dirty="0"/>
              <a:t>. In order to protect sensitive content and provide </a:t>
            </a:r>
            <a:r>
              <a:rPr lang="en-US" dirty="0" smtClean="0"/>
              <a:t>secure modes</a:t>
            </a:r>
            <a:r>
              <a:rPr lang="en-US" b="1" dirty="0"/>
              <a:t> </a:t>
            </a:r>
            <a:r>
              <a:rPr lang="en-US" dirty="0" smtClean="0"/>
              <a:t>of </a:t>
            </a:r>
            <a:r>
              <a:rPr lang="en-US" dirty="0"/>
              <a:t>data transmission, strong security measures must be </a:t>
            </a:r>
            <a:r>
              <a:rPr lang="en-US" dirty="0" smtClean="0"/>
              <a:t>implemented throughout </a:t>
            </a:r>
            <a:r>
              <a:rPr lang="en-US" dirty="0"/>
              <a:t>the infrastructure that supports a </a:t>
            </a:r>
            <a:r>
              <a:rPr lang="en-US" dirty="0" err="1"/>
              <a:t>WebApp</a:t>
            </a:r>
            <a:r>
              <a:rPr lang="en-US" dirty="0"/>
              <a:t> and within the </a:t>
            </a:r>
            <a:r>
              <a:rPr lang="en-US" dirty="0" smtClean="0"/>
              <a:t>application itself.</a:t>
            </a:r>
          </a:p>
          <a:p>
            <a:r>
              <a:rPr lang="en-US" b="1" dirty="0"/>
              <a:t>Aesthetics. </a:t>
            </a:r>
            <a:r>
              <a:rPr lang="en-US" dirty="0"/>
              <a:t>An undeniable part of the appeal of a </a:t>
            </a:r>
            <a:r>
              <a:rPr lang="en-US" dirty="0" err="1"/>
              <a:t>WebApp</a:t>
            </a:r>
            <a:r>
              <a:rPr lang="en-US" dirty="0"/>
              <a:t> is its look </a:t>
            </a:r>
            <a:r>
              <a:rPr lang="en-US" dirty="0" smtClean="0"/>
              <a:t>and feel</a:t>
            </a:r>
            <a:r>
              <a:rPr lang="en-US" dirty="0"/>
              <a:t>. When an application has been designed to market or sell products </a:t>
            </a:r>
            <a:r>
              <a:rPr lang="en-US" dirty="0" smtClean="0"/>
              <a:t>or ideas</a:t>
            </a:r>
            <a:r>
              <a:rPr lang="en-US" dirty="0"/>
              <a:t>, aesthetics may have as much to do with success as technical </a:t>
            </a:r>
            <a:r>
              <a:rPr lang="en-US" dirty="0" smtClean="0"/>
              <a:t>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2204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Chap#1</vt:lpstr>
      <vt:lpstr>PowerPoint Presentation</vt:lpstr>
      <vt:lpstr>1.1 The Nature of Software</vt:lpstr>
      <vt:lpstr>1.1.1 Defining Software</vt:lpstr>
      <vt:lpstr>1.1.2 Software Application Domains</vt:lpstr>
      <vt:lpstr>Today’s World</vt:lpstr>
      <vt:lpstr>Legacy Software</vt:lpstr>
      <vt:lpstr>1.2 The Unique Nature of WebApps</vt:lpstr>
      <vt:lpstr>Continue…</vt:lpstr>
      <vt:lpstr>1.3 Software Engineering</vt:lpstr>
      <vt:lpstr>1.4 The Software Process</vt:lpstr>
      <vt:lpstr>Continue…</vt:lpstr>
      <vt:lpstr>1.5 Software Engineering Practice</vt:lpstr>
      <vt:lpstr>1.5.2 General Principles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</dc:title>
  <dc:creator>Microsoft account</dc:creator>
  <cp:lastModifiedBy>Microsoft account</cp:lastModifiedBy>
  <cp:revision>58</cp:revision>
  <dcterms:created xsi:type="dcterms:W3CDTF">2021-09-15T18:18:26Z</dcterms:created>
  <dcterms:modified xsi:type="dcterms:W3CDTF">2021-09-17T18:05:04Z</dcterms:modified>
</cp:coreProperties>
</file>