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41E99B-9E0C-4BFB-96B1-98A1B0DACE01}"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279661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1E99B-9E0C-4BFB-96B1-98A1B0DACE01}"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420737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1E99B-9E0C-4BFB-96B1-98A1B0DACE01}"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323262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1E99B-9E0C-4BFB-96B1-98A1B0DACE01}"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311835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1E99B-9E0C-4BFB-96B1-98A1B0DACE01}"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81371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41E99B-9E0C-4BFB-96B1-98A1B0DACE01}"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326377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41E99B-9E0C-4BFB-96B1-98A1B0DACE01}"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350449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41E99B-9E0C-4BFB-96B1-98A1B0DACE01}"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111663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1E99B-9E0C-4BFB-96B1-98A1B0DACE01}"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141092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1E99B-9E0C-4BFB-96B1-98A1B0DACE01}"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6276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1E99B-9E0C-4BFB-96B1-98A1B0DACE01}"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7E335-561B-4711-8CFF-37A600DEBD56}" type="slidenum">
              <a:rPr lang="en-US" smtClean="0"/>
              <a:t>‹#›</a:t>
            </a:fld>
            <a:endParaRPr lang="en-US"/>
          </a:p>
        </p:txBody>
      </p:sp>
    </p:spTree>
    <p:extLst>
      <p:ext uri="{BB962C8B-B14F-4D97-AF65-F5344CB8AC3E}">
        <p14:creationId xmlns:p14="http://schemas.microsoft.com/office/powerpoint/2010/main" val="375613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1E99B-9E0C-4BFB-96B1-98A1B0DACE01}" type="datetimeFigureOut">
              <a:rPr lang="en-US" smtClean="0"/>
              <a:t>9/17/2021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7E335-561B-4711-8CFF-37A600DEBD56}" type="slidenum">
              <a:rPr lang="en-US" smtClean="0"/>
              <a:t>‹#›</a:t>
            </a:fld>
            <a:endParaRPr lang="en-US"/>
          </a:p>
        </p:txBody>
      </p:sp>
    </p:spTree>
    <p:extLst>
      <p:ext uri="{BB962C8B-B14F-4D97-AF65-F5344CB8AC3E}">
        <p14:creationId xmlns:p14="http://schemas.microsoft.com/office/powerpoint/2010/main" val="263978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811384"/>
          </a:xfrm>
        </p:spPr>
        <p:txBody>
          <a:bodyPr/>
          <a:lstStyle/>
          <a:p>
            <a:r>
              <a:rPr lang="en-US" b="1" dirty="0" smtClean="0"/>
              <a:t>Chap#1</a:t>
            </a:r>
            <a:endParaRPr lang="en-US" b="1" dirty="0"/>
          </a:p>
        </p:txBody>
      </p:sp>
      <p:sp>
        <p:nvSpPr>
          <p:cNvPr id="3" name="Text Placeholder 2"/>
          <p:cNvSpPr>
            <a:spLocks noGrp="1"/>
          </p:cNvSpPr>
          <p:nvPr>
            <p:ph type="body" idx="1"/>
          </p:nvPr>
        </p:nvSpPr>
        <p:spPr>
          <a:xfrm>
            <a:off x="831850" y="3862317"/>
            <a:ext cx="10515600" cy="996286"/>
          </a:xfrm>
        </p:spPr>
        <p:txBody>
          <a:bodyPr/>
          <a:lstStyle/>
          <a:p>
            <a:r>
              <a:rPr lang="en-US" dirty="0" smtClean="0"/>
              <a:t>                                            </a:t>
            </a:r>
            <a:r>
              <a:rPr lang="en-US" sz="3200" b="1" dirty="0" smtClean="0">
                <a:solidFill>
                  <a:schemeClr val="tx1"/>
                </a:solidFill>
              </a:rPr>
              <a:t>The Entrepreneurial Mind-Set</a:t>
            </a:r>
            <a:endParaRPr lang="en-US" sz="3200" b="1" dirty="0">
              <a:solidFill>
                <a:schemeClr val="tx1"/>
              </a:solidFill>
            </a:endParaRPr>
          </a:p>
        </p:txBody>
      </p:sp>
    </p:spTree>
    <p:extLst>
      <p:ext uri="{BB962C8B-B14F-4D97-AF65-F5344CB8AC3E}">
        <p14:creationId xmlns:p14="http://schemas.microsoft.com/office/powerpoint/2010/main" val="399817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616" y="791570"/>
            <a:ext cx="6439735" cy="5092571"/>
          </a:xfrm>
        </p:spPr>
      </p:pic>
    </p:spTree>
    <p:extLst>
      <p:ext uri="{BB962C8B-B14F-4D97-AF65-F5344CB8AC3E}">
        <p14:creationId xmlns:p14="http://schemas.microsoft.com/office/powerpoint/2010/main" val="242899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Nature of Entrepreneurship</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Entrepreneurship plays an important role in the creation and growth of businesses, as well as in the growth and prosperity of regions and nations.</a:t>
            </a:r>
          </a:p>
          <a:p>
            <a:r>
              <a:rPr lang="en-US" b="1" dirty="0" smtClean="0"/>
              <a:t>Entrepreneurial opportunities </a:t>
            </a:r>
            <a:r>
              <a:rPr lang="en-US" dirty="0" smtClean="0"/>
              <a:t>are “those situations in which new goods, services, raw materials, and organizing methods can be introduced and sold at greater than their cost of production.”</a:t>
            </a:r>
          </a:p>
          <a:p>
            <a:r>
              <a:rPr lang="en-US" b="1" dirty="0" smtClean="0"/>
              <a:t>Entrepreneurial action </a:t>
            </a:r>
            <a:r>
              <a:rPr lang="en-US" dirty="0" smtClean="0"/>
              <a:t>through the creation of new products/processes and/or the entry into new markets,  which may occur through a newly created organization or within an established organization.</a:t>
            </a:r>
          </a:p>
          <a:p>
            <a:r>
              <a:rPr lang="en-US" b="1" dirty="0"/>
              <a:t>E</a:t>
            </a:r>
            <a:r>
              <a:rPr lang="en-US" b="1" dirty="0" smtClean="0"/>
              <a:t>ntrepreneurial thinking </a:t>
            </a:r>
            <a:r>
              <a:rPr lang="en-US" dirty="0" smtClean="0"/>
              <a:t>Individuals’ mental processes of overcoming ignorance to decide whether a signal represents an opportunity for someone and/or reducing doubt as to whether an opportunity for someone is also an opportunity for them specifically, and/or processing feedback from action steps taken.</a:t>
            </a:r>
          </a:p>
          <a:p>
            <a:r>
              <a:rPr lang="en-US" b="1" dirty="0" smtClean="0"/>
              <a:t>Figure 1.1</a:t>
            </a:r>
          </a:p>
        </p:txBody>
      </p:sp>
    </p:spTree>
    <p:extLst>
      <p:ext uri="{BB962C8B-B14F-4D97-AF65-F5344CB8AC3E}">
        <p14:creationId xmlns:p14="http://schemas.microsoft.com/office/powerpoint/2010/main" val="73584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Entrepreneurs Think</a:t>
            </a:r>
            <a:endParaRPr lang="en-US" b="1" dirty="0"/>
          </a:p>
        </p:txBody>
      </p:sp>
      <p:sp>
        <p:nvSpPr>
          <p:cNvPr id="3" name="Content Placeholder 2"/>
          <p:cNvSpPr>
            <a:spLocks noGrp="1"/>
          </p:cNvSpPr>
          <p:nvPr>
            <p:ph idx="1"/>
          </p:nvPr>
        </p:nvSpPr>
        <p:spPr/>
        <p:txBody>
          <a:bodyPr>
            <a:normAutofit fontScale="62500" lnSpcReduction="20000"/>
          </a:bodyPr>
          <a:lstStyle/>
          <a:p>
            <a:r>
              <a:rPr lang="en-US" dirty="0"/>
              <a:t>E</a:t>
            </a:r>
            <a:r>
              <a:rPr lang="en-US" dirty="0" smtClean="0"/>
              <a:t>ntrepreneur in a particular situation may think differently from when faced with some other task or decision environment. Given the nature of an entrepreneur’s decision-making environment, he or she must sometimes (1) think structurally, (2) engage in bricolage, (3) effectuate, and (4) cognitively adapt.</a:t>
            </a:r>
          </a:p>
          <a:p>
            <a:r>
              <a:rPr lang="en-US" b="1" dirty="0"/>
              <a:t>T</a:t>
            </a:r>
            <a:r>
              <a:rPr lang="en-US" b="1" dirty="0" smtClean="0"/>
              <a:t>hink structurally</a:t>
            </a:r>
            <a:r>
              <a:rPr lang="en-US" dirty="0" smtClean="0"/>
              <a:t>: Creative, prior knowledge, new market, product, target market and destination. </a:t>
            </a:r>
            <a:r>
              <a:rPr lang="en-US" dirty="0" smtClean="0">
                <a:solidFill>
                  <a:srgbClr val="FF0000"/>
                </a:solidFill>
              </a:rPr>
              <a:t>Superficial similarities </a:t>
            </a:r>
            <a:r>
              <a:rPr lang="en-US" dirty="0" smtClean="0"/>
              <a:t>exist when the basic elements of the technology resemble the basic elements of the market. In contrast, </a:t>
            </a:r>
            <a:r>
              <a:rPr lang="en-US" dirty="0" smtClean="0">
                <a:solidFill>
                  <a:srgbClr val="FF0000"/>
                </a:solidFill>
              </a:rPr>
              <a:t>structural similarities </a:t>
            </a:r>
            <a:r>
              <a:rPr lang="en-US" dirty="0" smtClean="0"/>
              <a:t>exist when the underlying mechanisms of the technology resemble (or match) the underlying mechanisms of the market.</a:t>
            </a:r>
          </a:p>
          <a:p>
            <a:r>
              <a:rPr lang="en-US" b="1" dirty="0"/>
              <a:t>E</a:t>
            </a:r>
            <a:r>
              <a:rPr lang="en-US" b="1" dirty="0" smtClean="0"/>
              <a:t>ngage in bricolage:</a:t>
            </a:r>
            <a:r>
              <a:rPr lang="en-US" dirty="0" smtClean="0"/>
              <a:t> Entrepreneurs making do by applying combinations of the resources at hand to new problems and opportunities.</a:t>
            </a:r>
          </a:p>
          <a:p>
            <a:r>
              <a:rPr lang="en-US" b="1" dirty="0" smtClean="0"/>
              <a:t>Effectuation:</a:t>
            </a:r>
            <a:r>
              <a:rPr lang="en-US" dirty="0" smtClean="0"/>
              <a:t> </a:t>
            </a:r>
            <a:r>
              <a:rPr lang="en-US" dirty="0" smtClean="0">
                <a:solidFill>
                  <a:srgbClr val="FF0000"/>
                </a:solidFill>
              </a:rPr>
              <a:t>causal process </a:t>
            </a:r>
            <a:r>
              <a:rPr lang="en-US" dirty="0" smtClean="0"/>
              <a:t>is a process that starts with a desired outcome and focuses on the means to generate that outcome </a:t>
            </a:r>
            <a:r>
              <a:rPr lang="en-US" dirty="0" smtClean="0">
                <a:solidFill>
                  <a:srgbClr val="FF0000"/>
                </a:solidFill>
              </a:rPr>
              <a:t>effectuation process </a:t>
            </a:r>
            <a:r>
              <a:rPr lang="en-US" dirty="0" smtClean="0"/>
              <a:t>is a process that starts with what one has (who they are, what they know, and whom they know) and selects among possible outcomes. </a:t>
            </a:r>
            <a:r>
              <a:rPr lang="en-US" dirty="0" smtClean="0">
                <a:solidFill>
                  <a:srgbClr val="FF0000"/>
                </a:solidFill>
              </a:rPr>
              <a:t>Entrepreneurial mind-set </a:t>
            </a:r>
            <a:r>
              <a:rPr lang="en-US" dirty="0" smtClean="0"/>
              <a:t>Involves the ability to rapidly sense, act, and mobilize, even under uncertain conditions.</a:t>
            </a:r>
          </a:p>
          <a:p>
            <a:r>
              <a:rPr lang="en-US" b="1" dirty="0"/>
              <a:t>C</a:t>
            </a:r>
            <a:r>
              <a:rPr lang="en-US" b="1" dirty="0" smtClean="0"/>
              <a:t>ognitively adaptability:</a:t>
            </a:r>
            <a:r>
              <a:rPr lang="en-US" dirty="0" smtClean="0"/>
              <a:t> Describes the extent to which entrepreneurs are dynamic, flexible, </a:t>
            </a:r>
            <a:r>
              <a:rPr lang="en-US" dirty="0" err="1" smtClean="0"/>
              <a:t>selfregulating</a:t>
            </a:r>
            <a:r>
              <a:rPr lang="en-US" dirty="0" smtClean="0"/>
              <a:t>, and engaged in the process of generating multiple decision frameworks focused on sensing and processing changes in their environments and then acting on them. We can achieve this by asking ourselves a series of questions that relate to (1) comprehension, (2) connection, (3) strategy, and (4) reflection.</a:t>
            </a:r>
            <a:endParaRPr lang="en-US" b="1" dirty="0" smtClean="0"/>
          </a:p>
          <a:p>
            <a:endParaRPr lang="en-US" b="1" dirty="0" smtClean="0"/>
          </a:p>
          <a:p>
            <a:endParaRPr lang="en-US" dirty="0" smtClean="0"/>
          </a:p>
          <a:p>
            <a:endParaRPr lang="en-US" dirty="0"/>
          </a:p>
        </p:txBody>
      </p:sp>
    </p:spTree>
    <p:extLst>
      <p:ext uri="{BB962C8B-B14F-4D97-AF65-F5344CB8AC3E}">
        <p14:creationId xmlns:p14="http://schemas.microsoft.com/office/powerpoint/2010/main" val="203679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INTENTION TO ACT ENTREPRENEURIALLY</a:t>
            </a:r>
          </a:p>
        </p:txBody>
      </p:sp>
      <p:sp>
        <p:nvSpPr>
          <p:cNvPr id="3" name="Content Placeholder 2"/>
          <p:cNvSpPr>
            <a:spLocks noGrp="1"/>
          </p:cNvSpPr>
          <p:nvPr>
            <p:ph idx="1"/>
          </p:nvPr>
        </p:nvSpPr>
        <p:spPr/>
        <p:txBody>
          <a:bodyPr>
            <a:normAutofit fontScale="85000" lnSpcReduction="10000"/>
          </a:bodyPr>
          <a:lstStyle/>
          <a:p>
            <a:r>
              <a:rPr lang="en-US" b="1" i="1" dirty="0" smtClean="0"/>
              <a:t>Entrepreneurial intentions </a:t>
            </a:r>
            <a:r>
              <a:rPr lang="en-US" dirty="0" smtClean="0"/>
              <a:t>The motivational </a:t>
            </a:r>
            <a:r>
              <a:rPr lang="en-US" dirty="0"/>
              <a:t>factors </a:t>
            </a:r>
            <a:r>
              <a:rPr lang="en-US" dirty="0" smtClean="0"/>
              <a:t>that influence </a:t>
            </a:r>
            <a:r>
              <a:rPr lang="en-US" dirty="0"/>
              <a:t>individuals </a:t>
            </a:r>
            <a:r>
              <a:rPr lang="en-US" dirty="0" smtClean="0"/>
              <a:t>to pursue entrepreneurial outcomes. How </a:t>
            </a:r>
            <a:r>
              <a:rPr lang="en-US" dirty="0"/>
              <a:t>hard people are willing to try and how much of an </a:t>
            </a:r>
            <a:r>
              <a:rPr lang="en-US" dirty="0" smtClean="0"/>
              <a:t>effort they </a:t>
            </a:r>
            <a:r>
              <a:rPr lang="en-US" dirty="0"/>
              <a:t>are planning to exert to perform the </a:t>
            </a:r>
            <a:r>
              <a:rPr lang="en-US" dirty="0" smtClean="0"/>
              <a:t>behavior. As </a:t>
            </a:r>
            <a:r>
              <a:rPr lang="en-US" dirty="0"/>
              <a:t>a general rule, the stronger the </a:t>
            </a:r>
            <a:r>
              <a:rPr lang="en-US" dirty="0" smtClean="0"/>
              <a:t>intention to </a:t>
            </a:r>
            <a:r>
              <a:rPr lang="en-US" dirty="0"/>
              <a:t>engage in a behavior, the more likely should be its </a:t>
            </a:r>
            <a:r>
              <a:rPr lang="en-US" dirty="0" smtClean="0"/>
              <a:t>performance.</a:t>
            </a:r>
          </a:p>
          <a:p>
            <a:r>
              <a:rPr lang="en-US" b="1" i="1" dirty="0"/>
              <a:t>Entrepreneur’s self-efficacy </a:t>
            </a:r>
            <a:r>
              <a:rPr lang="en-US" dirty="0"/>
              <a:t>refers to the conviction that one can successfully execute </a:t>
            </a:r>
            <a:r>
              <a:rPr lang="en-US" dirty="0" smtClean="0"/>
              <a:t>the behavior </a:t>
            </a:r>
            <a:r>
              <a:rPr lang="en-US" dirty="0"/>
              <a:t>required; people who believe they have the capacity to perform (high </a:t>
            </a:r>
            <a:r>
              <a:rPr lang="en-US" dirty="0" smtClean="0"/>
              <a:t>self-efficacy) tend </a:t>
            </a:r>
            <a:r>
              <a:rPr lang="en-US" dirty="0"/>
              <a:t>to perform </a:t>
            </a:r>
            <a:r>
              <a:rPr lang="en-US" dirty="0" smtClean="0"/>
              <a:t>well.</a:t>
            </a:r>
            <a:r>
              <a:rPr lang="en-US" dirty="0"/>
              <a:t> High self-efficacy leads to increased initiative and </a:t>
            </a:r>
            <a:r>
              <a:rPr lang="en-US" dirty="0" smtClean="0"/>
              <a:t>persistence and </a:t>
            </a:r>
            <a:r>
              <a:rPr lang="en-US" dirty="0"/>
              <a:t>thus improved </a:t>
            </a:r>
            <a:r>
              <a:rPr lang="en-US" dirty="0" smtClean="0"/>
              <a:t>performance.</a:t>
            </a:r>
          </a:p>
          <a:p>
            <a:r>
              <a:rPr lang="en-US" b="1" i="1" dirty="0"/>
              <a:t>Perceived desirability </a:t>
            </a:r>
            <a:r>
              <a:rPr lang="en-US" dirty="0"/>
              <a:t>refers to an individual’s attitude toward </a:t>
            </a:r>
            <a:r>
              <a:rPr lang="en-US" dirty="0" smtClean="0"/>
              <a:t>entrepreneurial action—the </a:t>
            </a:r>
            <a:r>
              <a:rPr lang="en-US" dirty="0"/>
              <a:t>degree to which he or she has a favorable or unfavorable evaluation of </a:t>
            </a:r>
            <a:r>
              <a:rPr lang="en-US" dirty="0" smtClean="0"/>
              <a:t>the potential </a:t>
            </a:r>
            <a:r>
              <a:rPr lang="en-US" dirty="0"/>
              <a:t>entrepreneurial outcomes</a:t>
            </a:r>
            <a:r>
              <a:rPr lang="en-US" dirty="0" smtClean="0"/>
              <a:t>.</a:t>
            </a:r>
            <a:r>
              <a:rPr lang="en-US" dirty="0"/>
              <a:t> </a:t>
            </a:r>
            <a:r>
              <a:rPr lang="en-US" smtClean="0"/>
              <a:t>The </a:t>
            </a:r>
            <a:r>
              <a:rPr lang="en-US" dirty="0"/>
              <a:t>higher the perceived desirability and feasibility, the stronger the </a:t>
            </a:r>
            <a:r>
              <a:rPr lang="en-US" dirty="0" smtClean="0"/>
              <a:t>intention to </a:t>
            </a:r>
            <a:r>
              <a:rPr lang="en-US" dirty="0"/>
              <a:t>act </a:t>
            </a:r>
            <a:r>
              <a:rPr lang="en-US" dirty="0" smtClean="0"/>
              <a:t>entrepreneurially.</a:t>
            </a:r>
            <a:endParaRPr lang="en-US" dirty="0"/>
          </a:p>
        </p:txBody>
      </p:sp>
    </p:spTree>
    <p:extLst>
      <p:ext uri="{BB962C8B-B14F-4D97-AF65-F5344CB8AC3E}">
        <p14:creationId xmlns:p14="http://schemas.microsoft.com/office/powerpoint/2010/main" val="326123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ENTREPRENEUR </a:t>
            </a:r>
            <a:r>
              <a:rPr lang="en-US" sz="2800" b="1" dirty="0"/>
              <a:t>BACKGROUND AND </a:t>
            </a:r>
            <a:r>
              <a:rPr lang="en-US" sz="2800" b="1" dirty="0" smtClean="0"/>
              <a:t>CHARACTERISTICS Education</a:t>
            </a:r>
            <a:endParaRPr lang="en-US" sz="2800" b="1" dirty="0"/>
          </a:p>
        </p:txBody>
      </p:sp>
      <p:sp>
        <p:nvSpPr>
          <p:cNvPr id="3" name="Content Placeholder 2"/>
          <p:cNvSpPr>
            <a:spLocks noGrp="1"/>
          </p:cNvSpPr>
          <p:nvPr>
            <p:ph idx="1"/>
          </p:nvPr>
        </p:nvSpPr>
        <p:spPr/>
        <p:txBody>
          <a:bodyPr>
            <a:normAutofit fontScale="77500" lnSpcReduction="20000"/>
          </a:bodyPr>
          <a:lstStyle/>
          <a:p>
            <a:r>
              <a:rPr lang="en-US" b="1" dirty="0"/>
              <a:t>Education</a:t>
            </a:r>
            <a:r>
              <a:rPr lang="en-US" dirty="0"/>
              <a:t> is important in </a:t>
            </a:r>
            <a:r>
              <a:rPr lang="en-US" dirty="0" smtClean="0"/>
              <a:t>the upbringing </a:t>
            </a:r>
            <a:r>
              <a:rPr lang="en-US" dirty="0"/>
              <a:t>of the entrepreneur</a:t>
            </a:r>
            <a:r>
              <a:rPr lang="en-US" dirty="0" smtClean="0"/>
              <a:t>.</a:t>
            </a:r>
            <a:r>
              <a:rPr lang="en-US" dirty="0"/>
              <a:t> Although a formal education is not necessary </a:t>
            </a:r>
            <a:r>
              <a:rPr lang="en-US" dirty="0" smtClean="0"/>
              <a:t>for starting </a:t>
            </a:r>
            <a:r>
              <a:rPr lang="en-US" dirty="0"/>
              <a:t>a new </a:t>
            </a:r>
            <a:r>
              <a:rPr lang="en-US" dirty="0" smtClean="0"/>
              <a:t>business.</a:t>
            </a:r>
            <a:r>
              <a:rPr lang="en-US" dirty="0"/>
              <a:t> The ability to </a:t>
            </a:r>
            <a:r>
              <a:rPr lang="en-US" dirty="0">
                <a:solidFill>
                  <a:srgbClr val="FF0000"/>
                </a:solidFill>
              </a:rPr>
              <a:t>communicate</a:t>
            </a:r>
            <a:r>
              <a:rPr lang="en-US" dirty="0"/>
              <a:t> clearly </a:t>
            </a:r>
            <a:r>
              <a:rPr lang="en-US" dirty="0" smtClean="0"/>
              <a:t>with both </a:t>
            </a:r>
            <a:r>
              <a:rPr lang="en-US" dirty="0"/>
              <a:t>the written and the spoken word is also important in any entrepreneurial </a:t>
            </a:r>
            <a:r>
              <a:rPr lang="en-US" dirty="0" smtClean="0"/>
              <a:t>activity.</a:t>
            </a:r>
            <a:r>
              <a:rPr lang="en-US" dirty="0"/>
              <a:t> The </a:t>
            </a:r>
            <a:r>
              <a:rPr lang="en-US" dirty="0">
                <a:solidFill>
                  <a:srgbClr val="FF0000"/>
                </a:solidFill>
              </a:rPr>
              <a:t>general education </a:t>
            </a:r>
            <a:r>
              <a:rPr lang="en-US" dirty="0"/>
              <a:t>(</a:t>
            </a:r>
            <a:r>
              <a:rPr lang="en-US" dirty="0" smtClean="0"/>
              <a:t>and experiences</a:t>
            </a:r>
            <a:r>
              <a:rPr lang="en-US" dirty="0"/>
              <a:t>) of an entrepreneur can provide knowledge, skills, and problem-solving </a:t>
            </a:r>
            <a:r>
              <a:rPr lang="en-US" dirty="0" smtClean="0"/>
              <a:t>abilities that </a:t>
            </a:r>
            <a:r>
              <a:rPr lang="en-US" dirty="0"/>
              <a:t>are transferable across many different situations</a:t>
            </a:r>
            <a:r>
              <a:rPr lang="en-US" dirty="0" smtClean="0"/>
              <a:t>.</a:t>
            </a:r>
            <a:r>
              <a:rPr lang="en-US" dirty="0"/>
              <a:t> Indeed, it has been found </a:t>
            </a:r>
            <a:r>
              <a:rPr lang="en-US" dirty="0" smtClean="0"/>
              <a:t>that while </a:t>
            </a:r>
            <a:r>
              <a:rPr lang="en-US" dirty="0"/>
              <a:t>education has a </a:t>
            </a:r>
            <a:r>
              <a:rPr lang="en-US" dirty="0">
                <a:solidFill>
                  <a:srgbClr val="FF0000"/>
                </a:solidFill>
              </a:rPr>
              <a:t>positive influence </a:t>
            </a:r>
            <a:r>
              <a:rPr lang="en-US" dirty="0"/>
              <a:t>on the chance that a person will discover </a:t>
            </a:r>
            <a:r>
              <a:rPr lang="en-US" dirty="0" smtClean="0"/>
              <a:t>new opportunities.</a:t>
            </a:r>
          </a:p>
          <a:p>
            <a:r>
              <a:rPr lang="en-US" b="1" dirty="0" smtClean="0"/>
              <a:t>Age</a:t>
            </a:r>
            <a:r>
              <a:rPr lang="en-US" dirty="0" smtClean="0"/>
              <a:t>: As </a:t>
            </a:r>
            <a:r>
              <a:rPr lang="en-US" dirty="0"/>
              <a:t>discussed in the next section, entrepreneurial experience </a:t>
            </a:r>
            <a:r>
              <a:rPr lang="en-US" dirty="0" smtClean="0"/>
              <a:t>is one </a:t>
            </a:r>
            <a:r>
              <a:rPr lang="en-US" dirty="0"/>
              <a:t>of the best predictors of </a:t>
            </a:r>
            <a:r>
              <a:rPr lang="en-US" dirty="0" smtClean="0"/>
              <a:t>success.</a:t>
            </a:r>
            <a:r>
              <a:rPr lang="en-US" dirty="0"/>
              <a:t> In terms of chronological age, most entrepreneurs initiate their entrepreneurial </a:t>
            </a:r>
            <a:r>
              <a:rPr lang="en-US" dirty="0" smtClean="0"/>
              <a:t>careers between </a:t>
            </a:r>
            <a:r>
              <a:rPr lang="en-US" dirty="0"/>
              <a:t>the ages of 22 and </a:t>
            </a:r>
            <a:r>
              <a:rPr lang="en-US" dirty="0" smtClean="0"/>
              <a:t>45.</a:t>
            </a:r>
            <a:r>
              <a:rPr lang="en-US" dirty="0"/>
              <a:t>E</a:t>
            </a:r>
            <a:r>
              <a:rPr lang="en-US" dirty="0" smtClean="0"/>
              <a:t>ntrepreneur </a:t>
            </a:r>
            <a:r>
              <a:rPr lang="en-US" dirty="0"/>
              <a:t>has the necessary experience and financial support, and the high </a:t>
            </a:r>
            <a:r>
              <a:rPr lang="en-US" dirty="0" smtClean="0"/>
              <a:t>energy level </a:t>
            </a:r>
            <a:r>
              <a:rPr lang="en-US" dirty="0"/>
              <a:t>needed to launch and manage a new venture </a:t>
            </a:r>
            <a:r>
              <a:rPr lang="en-US" dirty="0" smtClean="0"/>
              <a:t>successfully.</a:t>
            </a:r>
          </a:p>
          <a:p>
            <a:r>
              <a:rPr lang="en-US" b="1" dirty="0"/>
              <a:t>Work </a:t>
            </a:r>
            <a:r>
              <a:rPr lang="en-US" b="1" dirty="0" smtClean="0"/>
              <a:t>History</a:t>
            </a:r>
            <a:r>
              <a:rPr lang="en-US" dirty="0" smtClean="0"/>
              <a:t>: The past work </a:t>
            </a:r>
            <a:r>
              <a:rPr lang="en-US" dirty="0"/>
              <a:t>experience of </a:t>
            </a:r>
            <a:r>
              <a:rPr lang="en-US" dirty="0" smtClean="0"/>
              <a:t>an individual.</a:t>
            </a:r>
            <a:r>
              <a:rPr lang="en-US" dirty="0"/>
              <a:t> Experience in the following areas is particularly important: financing, </a:t>
            </a:r>
            <a:r>
              <a:rPr lang="en-US" dirty="0" smtClean="0"/>
              <a:t>product or </a:t>
            </a:r>
            <a:r>
              <a:rPr lang="en-US" dirty="0"/>
              <a:t>service development, manufacturing, and the development of distribution channels.</a:t>
            </a:r>
          </a:p>
        </p:txBody>
      </p:sp>
    </p:spTree>
    <p:extLst>
      <p:ext uri="{BB962C8B-B14F-4D97-AF65-F5344CB8AC3E}">
        <p14:creationId xmlns:p14="http://schemas.microsoft.com/office/powerpoint/2010/main" val="258798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ROLE MODELS AND SUPPORT SYSTEMS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One of the most important factors influencing entrepreneurs in their career path is </a:t>
            </a:r>
            <a:r>
              <a:rPr lang="en-US" dirty="0" smtClean="0"/>
              <a:t>their choice </a:t>
            </a:r>
            <a:r>
              <a:rPr lang="en-US" dirty="0"/>
              <a:t>of a </a:t>
            </a:r>
            <a:r>
              <a:rPr lang="en-US" b="1" dirty="0"/>
              <a:t>role </a:t>
            </a:r>
            <a:r>
              <a:rPr lang="en-US" b="1" dirty="0" smtClean="0"/>
              <a:t>model</a:t>
            </a:r>
            <a:r>
              <a:rPr lang="en-US" i="1" dirty="0" smtClean="0"/>
              <a:t>.</a:t>
            </a:r>
          </a:p>
          <a:p>
            <a:r>
              <a:rPr lang="en-US" dirty="0"/>
              <a:t>Role models can also serve in a </a:t>
            </a:r>
            <a:r>
              <a:rPr lang="en-US" b="1" dirty="0"/>
              <a:t>supportive capacity </a:t>
            </a:r>
            <a:r>
              <a:rPr lang="en-US" dirty="0"/>
              <a:t>as mentors during and after </a:t>
            </a:r>
            <a:r>
              <a:rPr lang="en-US" dirty="0" smtClean="0"/>
              <a:t>the launch </a:t>
            </a:r>
            <a:r>
              <a:rPr lang="en-US" dirty="0"/>
              <a:t>of a new venture</a:t>
            </a:r>
            <a:r>
              <a:rPr lang="en-US" dirty="0" smtClean="0"/>
              <a:t>.</a:t>
            </a:r>
          </a:p>
          <a:p>
            <a:r>
              <a:rPr lang="en-US" dirty="0"/>
              <a:t>F</a:t>
            </a:r>
            <a:r>
              <a:rPr lang="en-US" dirty="0" smtClean="0"/>
              <a:t>orm </a:t>
            </a:r>
            <a:r>
              <a:rPr lang="en-US" dirty="0"/>
              <a:t>a network with similar </a:t>
            </a:r>
            <a:r>
              <a:rPr lang="en-US" dirty="0" smtClean="0"/>
              <a:t>properties prevalent </a:t>
            </a:r>
            <a:r>
              <a:rPr lang="en-US" dirty="0"/>
              <a:t>in a social network—</a:t>
            </a:r>
            <a:r>
              <a:rPr lang="en-US" b="1" dirty="0"/>
              <a:t>density</a:t>
            </a:r>
            <a:r>
              <a:rPr lang="en-US" dirty="0"/>
              <a:t> (the extensiveness of ties between the two </a:t>
            </a:r>
            <a:r>
              <a:rPr lang="en-US" dirty="0" smtClean="0"/>
              <a:t>individuals) and </a:t>
            </a:r>
            <a:r>
              <a:rPr lang="en-US" b="1" dirty="0"/>
              <a:t>centrality</a:t>
            </a:r>
            <a:r>
              <a:rPr lang="en-US" dirty="0"/>
              <a:t> (the total distance of the entrepreneur to all other individuals and </a:t>
            </a:r>
            <a:r>
              <a:rPr lang="en-US" dirty="0" smtClean="0"/>
              <a:t>the total </a:t>
            </a:r>
            <a:r>
              <a:rPr lang="en-US" dirty="0"/>
              <a:t>number of individuals in the network</a:t>
            </a:r>
            <a:r>
              <a:rPr lang="en-US" dirty="0" smtClean="0"/>
              <a:t>).</a:t>
            </a:r>
          </a:p>
          <a:p>
            <a:r>
              <a:rPr lang="en-US" b="1" dirty="0"/>
              <a:t>Moral-Support </a:t>
            </a:r>
            <a:r>
              <a:rPr lang="en-US" b="1" dirty="0" smtClean="0"/>
              <a:t>Network</a:t>
            </a:r>
            <a:r>
              <a:rPr lang="en-US" dirty="0" smtClean="0"/>
              <a:t>: It </a:t>
            </a:r>
            <a:r>
              <a:rPr lang="en-US" dirty="0"/>
              <a:t>is important for each entrepreneur to establish a </a:t>
            </a:r>
            <a:r>
              <a:rPr lang="en-US" i="1" dirty="0"/>
              <a:t>moral-support network </a:t>
            </a:r>
            <a:r>
              <a:rPr lang="en-US" dirty="0"/>
              <a:t>of family </a:t>
            </a:r>
            <a:r>
              <a:rPr lang="en-US" dirty="0" smtClean="0"/>
              <a:t>and friends.</a:t>
            </a:r>
            <a:r>
              <a:rPr lang="en-US" dirty="0"/>
              <a:t> Having an understanding cheering squad giving me encouragement </a:t>
            </a:r>
            <a:r>
              <a:rPr lang="en-US" dirty="0" smtClean="0"/>
              <a:t>allowed me </a:t>
            </a:r>
            <a:r>
              <a:rPr lang="en-US" dirty="0"/>
              <a:t>to persist through the many difficulties and problems</a:t>
            </a:r>
            <a:r>
              <a:rPr lang="en-US" dirty="0" smtClean="0"/>
              <a:t>.</a:t>
            </a:r>
          </a:p>
          <a:p>
            <a:r>
              <a:rPr lang="en-US" dirty="0"/>
              <a:t>Professional-Support </a:t>
            </a:r>
            <a:r>
              <a:rPr lang="en-US" dirty="0" smtClean="0"/>
              <a:t>Network: This </a:t>
            </a:r>
            <a:r>
              <a:rPr lang="en-US" dirty="0"/>
              <a:t>advice can be obtained from a mentor, </a:t>
            </a:r>
            <a:r>
              <a:rPr lang="en-US" dirty="0" smtClean="0"/>
              <a:t>business associates</a:t>
            </a:r>
            <a:r>
              <a:rPr lang="en-US" dirty="0"/>
              <a:t>, trade associations, or personal affiliations—all members of a </a:t>
            </a:r>
            <a:r>
              <a:rPr lang="en-US" i="1" dirty="0" smtClean="0"/>
              <a:t>professional-support network(</a:t>
            </a:r>
            <a:r>
              <a:rPr lang="en-US" dirty="0"/>
              <a:t>with whom the entrepreneur can share both </a:t>
            </a:r>
            <a:r>
              <a:rPr lang="en-US" dirty="0" smtClean="0"/>
              <a:t>problems and </a:t>
            </a:r>
            <a:r>
              <a:rPr lang="en-US" dirty="0"/>
              <a:t>successes</a:t>
            </a:r>
            <a:r>
              <a:rPr lang="en-US" i="1" dirty="0" smtClean="0"/>
              <a:t>)</a:t>
            </a:r>
            <a:r>
              <a:rPr lang="en-US" dirty="0" smtClean="0"/>
              <a:t>.</a:t>
            </a:r>
            <a:endParaRPr lang="en-US" dirty="0"/>
          </a:p>
        </p:txBody>
      </p:sp>
    </p:spTree>
    <p:extLst>
      <p:ext uri="{BB962C8B-B14F-4D97-AF65-F5344CB8AC3E}">
        <p14:creationId xmlns:p14="http://schemas.microsoft.com/office/powerpoint/2010/main" val="115435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SUSTAINABLE ENTREPRENEURSHIP</a:t>
            </a:r>
            <a:endParaRPr lang="en-US" b="1" dirty="0"/>
          </a:p>
        </p:txBody>
      </p:sp>
      <p:sp>
        <p:nvSpPr>
          <p:cNvPr id="3" name="Content Placeholder 2"/>
          <p:cNvSpPr>
            <a:spLocks noGrp="1"/>
          </p:cNvSpPr>
          <p:nvPr>
            <p:ph idx="1"/>
          </p:nvPr>
        </p:nvSpPr>
        <p:spPr/>
        <p:txBody>
          <a:bodyPr>
            <a:normAutofit/>
          </a:bodyPr>
          <a:lstStyle/>
          <a:p>
            <a:r>
              <a:rPr lang="en-US" dirty="0"/>
              <a:t>Entrepreneurship </a:t>
            </a:r>
            <a:r>
              <a:rPr lang="en-US" dirty="0" smtClean="0"/>
              <a:t>focused on </a:t>
            </a:r>
            <a:r>
              <a:rPr lang="en-US" dirty="0"/>
              <a:t>preserving nature, </a:t>
            </a:r>
            <a:r>
              <a:rPr lang="en-US" dirty="0" smtClean="0"/>
              <a:t>life support</a:t>
            </a:r>
            <a:r>
              <a:rPr lang="en-US" dirty="0"/>
              <a:t>, and </a:t>
            </a:r>
            <a:r>
              <a:rPr lang="en-US" dirty="0" smtClean="0"/>
              <a:t>community (sustainability</a:t>
            </a:r>
            <a:r>
              <a:rPr lang="en-US" dirty="0"/>
              <a:t>) in </a:t>
            </a:r>
            <a:r>
              <a:rPr lang="en-US" dirty="0" smtClean="0"/>
              <a:t>the pursuit </a:t>
            </a:r>
            <a:r>
              <a:rPr lang="en-US" dirty="0"/>
              <a:t>of </a:t>
            </a:r>
            <a:r>
              <a:rPr lang="en-US" dirty="0" smtClean="0"/>
              <a:t>perceived opportunities </a:t>
            </a:r>
            <a:r>
              <a:rPr lang="en-US" dirty="0"/>
              <a:t>to </a:t>
            </a:r>
            <a:r>
              <a:rPr lang="en-US" dirty="0" smtClean="0"/>
              <a:t>bring future products, processes</a:t>
            </a:r>
            <a:r>
              <a:rPr lang="en-US" dirty="0"/>
              <a:t>, and </a:t>
            </a:r>
            <a:r>
              <a:rPr lang="en-US" dirty="0" smtClean="0"/>
              <a:t>services into </a:t>
            </a:r>
            <a:r>
              <a:rPr lang="en-US" dirty="0"/>
              <a:t>existence for </a:t>
            </a:r>
            <a:r>
              <a:rPr lang="en-US" dirty="0" smtClean="0"/>
              <a:t>gain (entrepreneurial action) where </a:t>
            </a:r>
            <a:r>
              <a:rPr lang="en-US" dirty="0"/>
              <a:t>gain is </a:t>
            </a:r>
            <a:r>
              <a:rPr lang="en-US" dirty="0" smtClean="0"/>
              <a:t>broadly construed </a:t>
            </a:r>
            <a:r>
              <a:rPr lang="en-US" dirty="0"/>
              <a:t>to </a:t>
            </a:r>
            <a:r>
              <a:rPr lang="en-US" dirty="0" smtClean="0"/>
              <a:t>include economic and noneconomic benefits to </a:t>
            </a:r>
            <a:r>
              <a:rPr lang="en-US" dirty="0"/>
              <a:t>individuals, </a:t>
            </a:r>
            <a:r>
              <a:rPr lang="en-US" dirty="0" smtClean="0"/>
              <a:t>the economy</a:t>
            </a:r>
            <a:r>
              <a:rPr lang="en-US" dirty="0"/>
              <a:t>, and </a:t>
            </a:r>
            <a:r>
              <a:rPr lang="en-US" dirty="0" smtClean="0"/>
              <a:t>society (development).</a:t>
            </a:r>
            <a:endParaRPr lang="en-US" dirty="0"/>
          </a:p>
        </p:txBody>
      </p:sp>
    </p:spTree>
    <p:extLst>
      <p:ext uri="{BB962C8B-B14F-4D97-AF65-F5344CB8AC3E}">
        <p14:creationId xmlns:p14="http://schemas.microsoft.com/office/powerpoint/2010/main" val="265076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948</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Chap#1</vt:lpstr>
      <vt:lpstr>PowerPoint Presentation</vt:lpstr>
      <vt:lpstr>Nature of Entrepreneurship</vt:lpstr>
      <vt:lpstr>How Entrepreneurs Think</vt:lpstr>
      <vt:lpstr>THE INTENTION TO ACT ENTREPRENEURIALLY</vt:lpstr>
      <vt:lpstr>      ENTREPRENEUR BACKGROUND AND CHARACTERISTICS Education</vt:lpstr>
      <vt:lpstr>ROLE MODELS AND SUPPORT SYSTEMS</vt:lpstr>
      <vt:lpstr>SUSTAINABLE ENTREPRENEURSHIP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Chap#1</dc:title>
  <dc:creator>Microsoft account</dc:creator>
  <cp:lastModifiedBy>Microsoft account</cp:lastModifiedBy>
  <cp:revision>24</cp:revision>
  <dcterms:created xsi:type="dcterms:W3CDTF">2021-09-15T19:02:30Z</dcterms:created>
  <dcterms:modified xsi:type="dcterms:W3CDTF">2021-09-17T18:23:05Z</dcterms:modified>
</cp:coreProperties>
</file>