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765" autoAdjust="0"/>
  </p:normalViewPr>
  <p:slideViewPr>
    <p:cSldViewPr snapToGrid="0">
      <p:cViewPr varScale="1">
        <p:scale>
          <a:sx n="61" d="100"/>
          <a:sy n="61" d="100"/>
        </p:scale>
        <p:origin x="103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B0ADD9-CF15-474F-96D8-8EABCC1C0190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D9CD6-78B0-4F09-8E7F-98B6DDF63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95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D9CD6-78B0-4F09-8E7F-98B6DDF639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60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assets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Items that are owned or available to be used in the venture operations</a:t>
            </a:r>
          </a:p>
          <a:p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liabilities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Money that is owed to creditors</a:t>
            </a:r>
            <a:endParaRPr lang="en-US" dirty="0" smtClean="0"/>
          </a:p>
          <a:p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owner equity(fairness)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amount owners have invested and/or retained(hold on) from the venture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D9CD6-78B0-4F09-8E7F-98B6DDF639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45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breakeven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Volume of sales where the venture neither makes a profit nor incurs(subject) a loss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*Fixed costs are those costs that, without change in present productive capacity, are not affected by changes in volume of output.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†Variable costs are those that are affected in total by changes in volume of output.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‡The variable costs per unit is all those costs attributable to producing one unit. This cost is constant within defined ranges of production.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D9CD6-78B0-4F09-8E7F-98B6DDF639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09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D9CD6-78B0-4F09-8E7F-98B6DDF639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28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8277-7FFA-4F85-8524-3B19513614CF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E304-2A72-486D-82DC-10A7466CE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43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8277-7FFA-4F85-8524-3B19513614CF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E304-2A72-486D-82DC-10A7466CE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65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8277-7FFA-4F85-8524-3B19513614CF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E304-2A72-486D-82DC-10A7466CE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1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8277-7FFA-4F85-8524-3B19513614CF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E304-2A72-486D-82DC-10A7466CE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573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8277-7FFA-4F85-8524-3B19513614CF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E304-2A72-486D-82DC-10A7466CE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8277-7FFA-4F85-8524-3B19513614CF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E304-2A72-486D-82DC-10A7466CE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32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8277-7FFA-4F85-8524-3B19513614CF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E304-2A72-486D-82DC-10A7466CE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5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8277-7FFA-4F85-8524-3B19513614CF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E304-2A72-486D-82DC-10A7466CE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01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8277-7FFA-4F85-8524-3B19513614CF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E304-2A72-486D-82DC-10A7466CE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3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8277-7FFA-4F85-8524-3B19513614CF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E304-2A72-486D-82DC-10A7466CE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74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8277-7FFA-4F85-8524-3B19513614CF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4E304-2A72-486D-82DC-10A7466CE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03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C8277-7FFA-4F85-8524-3B19513614CF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4E304-2A72-486D-82DC-10A7466CE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66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142644"/>
          </a:xfrm>
        </p:spPr>
        <p:txBody>
          <a:bodyPr/>
          <a:lstStyle/>
          <a:p>
            <a:r>
              <a:rPr lang="en-US" b="1" dirty="0" smtClean="0"/>
              <a:t>Chap#10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852383"/>
            <a:ext cx="10515600" cy="1146411"/>
          </a:xfrm>
        </p:spPr>
        <p:txBody>
          <a:bodyPr/>
          <a:lstStyle/>
          <a:p>
            <a:r>
              <a:rPr lang="en-US" dirty="0" smtClean="0"/>
              <a:t>			</a:t>
            </a:r>
            <a:r>
              <a:rPr lang="en-US" sz="3200" b="1" dirty="0" smtClean="0">
                <a:solidFill>
                  <a:schemeClr val="tx1"/>
                </a:solidFill>
              </a:rPr>
              <a:t>                   </a:t>
            </a:r>
            <a:r>
              <a:rPr lang="en-US" sz="4400" b="1" dirty="0" smtClean="0">
                <a:solidFill>
                  <a:schemeClr val="tx1"/>
                </a:solidFill>
              </a:rPr>
              <a:t>Financial Plan</a:t>
            </a:r>
            <a:endParaRPr 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453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BREAK-EVEN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Break-even analysis is a useful technique for determining how </a:t>
            </a:r>
            <a:r>
              <a:rPr lang="en-US" dirty="0" smtClean="0"/>
              <a:t>many units </a:t>
            </a:r>
            <a:r>
              <a:rPr lang="en-US" dirty="0"/>
              <a:t>must be sold or how much sales volume must be achieved to break even</a:t>
            </a:r>
            <a:r>
              <a:rPr lang="en-US" dirty="0" smtClean="0"/>
              <a:t>.</a:t>
            </a:r>
          </a:p>
          <a:p>
            <a:r>
              <a:rPr lang="en-US" dirty="0"/>
              <a:t>The break-even formula is derived in Table 10.8 and is given as:</a:t>
            </a:r>
          </a:p>
          <a:p>
            <a:pPr marL="0" indent="0">
              <a:buNone/>
            </a:pPr>
            <a:r>
              <a:rPr lang="en-US" i="1" dirty="0" smtClean="0"/>
              <a:t>		B</a:t>
            </a:r>
            <a:r>
              <a:rPr lang="en-US" dirty="0" smtClean="0"/>
              <a:t>/</a:t>
            </a:r>
            <a:r>
              <a:rPr lang="en-US" i="1" dirty="0" smtClean="0"/>
              <a:t>E</a:t>
            </a:r>
            <a:r>
              <a:rPr lang="en-US" dirty="0" smtClean="0"/>
              <a:t>(</a:t>
            </a:r>
            <a:r>
              <a:rPr lang="en-US" i="1" dirty="0" smtClean="0"/>
              <a:t>Q</a:t>
            </a:r>
            <a:r>
              <a:rPr lang="en-US" dirty="0" smtClean="0"/>
              <a:t>)=TFC / </a:t>
            </a:r>
            <a:r>
              <a:rPr lang="en-US" i="1" dirty="0" smtClean="0"/>
              <a:t>SP </a:t>
            </a:r>
            <a:r>
              <a:rPr lang="en-US" dirty="0"/>
              <a:t>− </a:t>
            </a:r>
            <a:r>
              <a:rPr lang="en-US" i="1" dirty="0" smtClean="0"/>
              <a:t>VC</a:t>
            </a:r>
            <a:r>
              <a:rPr lang="en-US" dirty="0"/>
              <a:t>/</a:t>
            </a:r>
            <a:r>
              <a:rPr lang="en-US" dirty="0" smtClean="0"/>
              <a:t>Unit </a:t>
            </a:r>
            <a:r>
              <a:rPr lang="en-US" dirty="0"/>
              <a:t>(marginal contribution)</a:t>
            </a:r>
          </a:p>
          <a:p>
            <a:pPr marL="0" indent="0">
              <a:buNone/>
            </a:pPr>
            <a:r>
              <a:rPr lang="en-US" dirty="0" smtClean="0"/>
              <a:t>		where </a:t>
            </a:r>
            <a:r>
              <a:rPr lang="en-US" i="1" dirty="0"/>
              <a:t>B</a:t>
            </a:r>
            <a:r>
              <a:rPr lang="en-US" dirty="0"/>
              <a:t>∙</a:t>
            </a:r>
            <a:r>
              <a:rPr lang="en-US" i="1" dirty="0"/>
              <a:t>E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dirty="0"/>
              <a:t>) = break-even quantity</a:t>
            </a:r>
          </a:p>
          <a:p>
            <a:pPr marL="0" indent="0">
              <a:buNone/>
            </a:pPr>
            <a:r>
              <a:rPr lang="en-US" i="1" dirty="0" smtClean="0"/>
              <a:t>		TFC </a:t>
            </a:r>
            <a:r>
              <a:rPr lang="en-US" dirty="0"/>
              <a:t>= total fixed costs</a:t>
            </a:r>
          </a:p>
          <a:p>
            <a:pPr marL="0" indent="0">
              <a:buNone/>
            </a:pPr>
            <a:r>
              <a:rPr lang="en-US" i="1" dirty="0" smtClean="0"/>
              <a:t>		SP </a:t>
            </a:r>
            <a:r>
              <a:rPr lang="en-US" dirty="0"/>
              <a:t>= selling price</a:t>
            </a:r>
          </a:p>
          <a:p>
            <a:pPr marL="0" indent="0">
              <a:buNone/>
            </a:pPr>
            <a:r>
              <a:rPr lang="en-US" i="1" dirty="0" smtClean="0"/>
              <a:t>		VC</a:t>
            </a:r>
            <a:r>
              <a:rPr lang="en-US" dirty="0" smtClean="0"/>
              <a:t>/Unit </a:t>
            </a:r>
            <a:r>
              <a:rPr lang="en-US" dirty="0"/>
              <a:t>= variable costs per unit</a:t>
            </a:r>
          </a:p>
        </p:txBody>
      </p:sp>
    </p:spTree>
    <p:extLst>
      <p:ext uri="{BB962C8B-B14F-4D97-AF65-F5344CB8AC3E}">
        <p14:creationId xmlns:p14="http://schemas.microsoft.com/office/powerpoint/2010/main" val="4034462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PRO FORMA SOURCES AND APPLICATIONS OF FUNDS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434" y="1472339"/>
            <a:ext cx="10749366" cy="470462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</a:t>
            </a:r>
            <a:r>
              <a:rPr lang="en-US" i="1" dirty="0"/>
              <a:t>pro forma sources and applications of funds </a:t>
            </a:r>
            <a:r>
              <a:rPr lang="en-US" dirty="0"/>
              <a:t>statement illustrates the disposition </a:t>
            </a:r>
            <a:r>
              <a:rPr lang="en-US" dirty="0" smtClean="0"/>
              <a:t>of earnings </a:t>
            </a:r>
            <a:r>
              <a:rPr lang="en-US" dirty="0"/>
              <a:t>from operations and from other financing. Its purpose is to show how net </a:t>
            </a:r>
            <a:r>
              <a:rPr lang="en-US" dirty="0" smtClean="0"/>
              <a:t>income and </a:t>
            </a:r>
            <a:r>
              <a:rPr lang="en-US" dirty="0"/>
              <a:t>financing were used to increase assets or to pay off debt</a:t>
            </a:r>
            <a:r>
              <a:rPr lang="en-US" dirty="0" smtClean="0"/>
              <a:t>.</a:t>
            </a:r>
          </a:p>
          <a:p>
            <a:r>
              <a:rPr lang="en-US" dirty="0"/>
              <a:t>It is often difficult for the entrepreneur to understand how the net income for the </a:t>
            </a:r>
            <a:r>
              <a:rPr lang="en-US" dirty="0" smtClean="0"/>
              <a:t>year was </a:t>
            </a:r>
            <a:r>
              <a:rPr lang="en-US" dirty="0"/>
              <a:t>disposed of and the effect of the movement of cash through the business</a:t>
            </a:r>
            <a:r>
              <a:rPr lang="en-US" dirty="0" smtClean="0"/>
              <a:t>.</a:t>
            </a:r>
          </a:p>
          <a:p>
            <a:r>
              <a:rPr lang="en-US" dirty="0"/>
              <a:t>Many of the funds were obtained from personal funds </a:t>
            </a:r>
            <a:r>
              <a:rPr lang="en-US" dirty="0" smtClean="0"/>
              <a:t>or loans</a:t>
            </a:r>
            <a:r>
              <a:rPr lang="en-US" dirty="0"/>
              <a:t>. Since at the end of the first year a profit was earned, it too would be added to </a:t>
            </a:r>
            <a:r>
              <a:rPr lang="en-US" dirty="0" smtClean="0"/>
              <a:t>the sources </a:t>
            </a:r>
            <a:r>
              <a:rPr lang="en-US" dirty="0"/>
              <a:t>of funds</a:t>
            </a:r>
            <a:r>
              <a:rPr lang="en-US" dirty="0" smtClean="0"/>
              <a:t>.</a:t>
            </a:r>
          </a:p>
          <a:p>
            <a:r>
              <a:rPr lang="en-US" dirty="0"/>
              <a:t>S</a:t>
            </a:r>
            <a:r>
              <a:rPr lang="en-US" dirty="0" smtClean="0"/>
              <a:t>ources </a:t>
            </a:r>
            <a:r>
              <a:rPr lang="en-US" dirty="0"/>
              <a:t>of funds are from operations, new investments, </a:t>
            </a:r>
            <a:r>
              <a:rPr lang="en-US" dirty="0" smtClean="0"/>
              <a:t>long-term borrowing</a:t>
            </a:r>
            <a:r>
              <a:rPr lang="en-US" dirty="0"/>
              <a:t>, and sale of assets</a:t>
            </a:r>
            <a:r>
              <a:rPr lang="en-US" dirty="0" smtClean="0"/>
              <a:t>.</a:t>
            </a:r>
          </a:p>
          <a:p>
            <a:r>
              <a:rPr lang="en-US" dirty="0"/>
              <a:t>helps the entrepreneur as well as investors to </a:t>
            </a:r>
            <a:r>
              <a:rPr lang="en-US" dirty="0" smtClean="0"/>
              <a:t>better understand </a:t>
            </a:r>
            <a:r>
              <a:rPr lang="en-US" dirty="0"/>
              <a:t>the financial well-being of the company as well as the effectiveness of </a:t>
            </a:r>
            <a:r>
              <a:rPr lang="en-US" dirty="0" smtClean="0"/>
              <a:t>the financial </a:t>
            </a:r>
            <a:r>
              <a:rPr lang="en-US" dirty="0"/>
              <a:t>management policies of the company.</a:t>
            </a:r>
          </a:p>
        </p:txBody>
      </p:sp>
    </p:spTree>
    <p:extLst>
      <p:ext uri="{BB962C8B-B14F-4D97-AF65-F5344CB8AC3E}">
        <p14:creationId xmlns:p14="http://schemas.microsoft.com/office/powerpoint/2010/main" val="2344183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SOFTWARE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There are a number of financial software packages available for the entrepreneur that </a:t>
            </a:r>
            <a:r>
              <a:rPr lang="en-US" dirty="0" smtClean="0"/>
              <a:t>can track </a:t>
            </a:r>
            <a:r>
              <a:rPr lang="en-US" dirty="0"/>
              <a:t>financial data and generate any important financial statement. For purposes of </a:t>
            </a:r>
            <a:r>
              <a:rPr lang="en-US" dirty="0" smtClean="0"/>
              <a:t>completing the </a:t>
            </a:r>
            <a:r>
              <a:rPr lang="en-US" dirty="0"/>
              <a:t>pro forma statements, at least in the business planning stage, it is </a:t>
            </a:r>
            <a:r>
              <a:rPr lang="en-US" dirty="0" smtClean="0"/>
              <a:t>probably easiest </a:t>
            </a:r>
            <a:r>
              <a:rPr lang="en-US" dirty="0"/>
              <a:t>to use a spreadsheet </a:t>
            </a:r>
            <a:r>
              <a:rPr lang="en-US" dirty="0" smtClean="0"/>
              <a:t>program.</a:t>
            </a:r>
          </a:p>
          <a:p>
            <a:r>
              <a:rPr lang="en-US" dirty="0"/>
              <a:t>The value of using a spreadsheet in the start-up phase for financial projections is </a:t>
            </a:r>
            <a:r>
              <a:rPr lang="en-US" dirty="0" smtClean="0"/>
              <a:t>simply being </a:t>
            </a:r>
            <a:r>
              <a:rPr lang="en-US" dirty="0"/>
              <a:t>able to present different scenarios and assess their impact on the pro forma statements</a:t>
            </a:r>
            <a:r>
              <a:rPr lang="en-US" dirty="0" smtClean="0"/>
              <a:t>.</a:t>
            </a:r>
          </a:p>
          <a:p>
            <a:r>
              <a:rPr lang="en-US" dirty="0"/>
              <a:t>It is recommended in the start-up stage, where the venture is very small and limited </a:t>
            </a:r>
            <a:r>
              <a:rPr lang="en-US" dirty="0" smtClean="0"/>
              <a:t>in time </a:t>
            </a:r>
            <a:r>
              <a:rPr lang="en-US" dirty="0"/>
              <a:t>and resources, that the software selected be very simple and easy to use</a:t>
            </a:r>
            <a:r>
              <a:rPr lang="en-US" dirty="0" smtClean="0"/>
              <a:t>.</a:t>
            </a:r>
          </a:p>
          <a:p>
            <a:r>
              <a:rPr lang="en-US" dirty="0"/>
              <a:t>There are many software packages that vary in price and complexity. Some are </a:t>
            </a:r>
            <a:r>
              <a:rPr lang="en-US" dirty="0" err="1" smtClean="0"/>
              <a:t>Webbased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can be accessed at little or no expense depending on the specific needs of </a:t>
            </a:r>
            <a:r>
              <a:rPr lang="en-US" dirty="0" smtClean="0"/>
              <a:t>the user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070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1339929"/>
              </p:ext>
            </p:extLst>
          </p:nvPr>
        </p:nvGraphicFramePr>
        <p:xfrm>
          <a:off x="2833688" y="1910687"/>
          <a:ext cx="6523037" cy="4266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" name="Chart" r:id="rId3" imgW="8124782" imgH="5419691" progId="MSGraph.Chart.8">
                  <p:embed followColorScheme="full"/>
                </p:oleObj>
              </mc:Choice>
              <mc:Fallback>
                <p:oleObj name="Chart" r:id="rId3" imgW="8124782" imgH="5419691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33688" y="1910687"/>
                        <a:ext cx="6523037" cy="42662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293" y="1523861"/>
            <a:ext cx="3734321" cy="1915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794" y="3302758"/>
            <a:ext cx="3959703" cy="172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750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dirty="0"/>
              <a:t>The financial plan provides the entrepreneur with a complete picture of how much </a:t>
            </a:r>
            <a:r>
              <a:rPr lang="en-US" dirty="0" smtClean="0"/>
              <a:t>and when </a:t>
            </a:r>
            <a:r>
              <a:rPr lang="en-US" dirty="0"/>
              <a:t>funds are coming into the organization, where funds are going, how much cash </a:t>
            </a:r>
            <a:r>
              <a:rPr lang="en-US" dirty="0" smtClean="0"/>
              <a:t>is available</a:t>
            </a:r>
            <a:r>
              <a:rPr lang="en-US" dirty="0"/>
              <a:t>, and the </a:t>
            </a:r>
            <a:r>
              <a:rPr lang="en-US" dirty="0" smtClean="0"/>
              <a:t>financial </a:t>
            </a:r>
            <a:r>
              <a:rPr lang="en-US" dirty="0"/>
              <a:t>position of the firm. </a:t>
            </a:r>
            <a:endParaRPr lang="en-US" dirty="0" smtClean="0"/>
          </a:p>
          <a:p>
            <a:pPr algn="l"/>
            <a:r>
              <a:rPr lang="en-US" dirty="0" smtClean="0"/>
              <a:t>It </a:t>
            </a:r>
            <a:r>
              <a:rPr lang="en-US" dirty="0"/>
              <a:t>provides the short-term </a:t>
            </a:r>
            <a:r>
              <a:rPr lang="en-US" dirty="0" smtClean="0"/>
              <a:t>basis for </a:t>
            </a:r>
            <a:r>
              <a:rPr lang="en-US" dirty="0"/>
              <a:t>budgeting control and helps prevent one of the most common problems for new </a:t>
            </a:r>
            <a:r>
              <a:rPr lang="en-US" dirty="0" smtClean="0"/>
              <a:t>ventures—lack </a:t>
            </a:r>
            <a:r>
              <a:rPr lang="en-US" dirty="0"/>
              <a:t>of cash. </a:t>
            </a:r>
            <a:endParaRPr lang="en-US" dirty="0" smtClean="0"/>
          </a:p>
          <a:p>
            <a:pPr algn="l"/>
            <a:r>
              <a:rPr lang="en-US" dirty="0" smtClean="0"/>
              <a:t>Without </a:t>
            </a:r>
            <a:r>
              <a:rPr lang="en-US" dirty="0"/>
              <a:t>careful financial planning, in its early </a:t>
            </a:r>
            <a:r>
              <a:rPr lang="en-US" dirty="0" smtClean="0"/>
              <a:t>stages, especially </a:t>
            </a:r>
            <a:r>
              <a:rPr lang="en-US" dirty="0"/>
              <a:t>in light of the costly customer services, Zappos.com could have suffered </a:t>
            </a:r>
            <a:r>
              <a:rPr lang="en-US" dirty="0" smtClean="0"/>
              <a:t>serious cash </a:t>
            </a:r>
            <a:r>
              <a:rPr lang="en-US" dirty="0"/>
              <a:t>flow </a:t>
            </a:r>
            <a:r>
              <a:rPr lang="en-US" dirty="0" smtClean="0"/>
              <a:t>problems.</a:t>
            </a:r>
          </a:p>
          <a:p>
            <a:r>
              <a:rPr lang="en-US" dirty="0"/>
              <a:t>The financial plan must explain to any potential investor how the entrepreneur plans to </a:t>
            </a:r>
            <a:r>
              <a:rPr lang="en-US" dirty="0" smtClean="0"/>
              <a:t>meet all </a:t>
            </a:r>
            <a:r>
              <a:rPr lang="en-US" dirty="0"/>
              <a:t>financial obligations and maintain the </a:t>
            </a:r>
            <a:r>
              <a:rPr lang="en-US" dirty="0" smtClean="0"/>
              <a:t>venture in </a:t>
            </a:r>
            <a:r>
              <a:rPr lang="en-US" dirty="0"/>
              <a:t>order to either pay off debt </a:t>
            </a:r>
            <a:r>
              <a:rPr lang="en-US" dirty="0" smtClean="0"/>
              <a:t>or provide </a:t>
            </a:r>
            <a:r>
              <a:rPr lang="en-US" dirty="0"/>
              <a:t>a good return on investment</a:t>
            </a:r>
            <a:r>
              <a:rPr lang="en-US" dirty="0" smtClean="0"/>
              <a:t>.</a:t>
            </a:r>
          </a:p>
          <a:p>
            <a:r>
              <a:rPr lang="en-US" dirty="0"/>
              <a:t>This chapter discusses each of the major financial items that should be included in </a:t>
            </a:r>
            <a:r>
              <a:rPr lang="en-US" dirty="0" smtClean="0"/>
              <a:t>the financial </a:t>
            </a:r>
            <a:r>
              <a:rPr lang="en-US" dirty="0"/>
              <a:t>plan: pro forma income statements, pro forma cash flow, pro forma balance </a:t>
            </a:r>
            <a:r>
              <a:rPr lang="en-US" dirty="0" err="1" smtClean="0"/>
              <a:t>sheets,and</a:t>
            </a:r>
            <a:r>
              <a:rPr lang="en-US" dirty="0" smtClean="0"/>
              <a:t> </a:t>
            </a:r>
            <a:r>
              <a:rPr lang="en-US" dirty="0"/>
              <a:t>break-even analysis.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7286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OPERATING AND CAPITAL BUDGETS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Before developing the pro forma income statement, the entrepreneur should prepare </a:t>
            </a:r>
            <a:r>
              <a:rPr lang="en-US" dirty="0" smtClean="0"/>
              <a:t>operating and </a:t>
            </a:r>
            <a:r>
              <a:rPr lang="en-US" dirty="0"/>
              <a:t>capital budgets. If the entrepreneur is a sole proprietor, then he or she is </a:t>
            </a:r>
            <a:r>
              <a:rPr lang="en-US" dirty="0" smtClean="0"/>
              <a:t>responsible for </a:t>
            </a:r>
            <a:r>
              <a:rPr lang="en-US" dirty="0"/>
              <a:t>the budgeting decisions. In the case of a partnership, or where employees </a:t>
            </a:r>
            <a:r>
              <a:rPr lang="en-US" dirty="0" smtClean="0"/>
              <a:t>exist, the </a:t>
            </a:r>
            <a:r>
              <a:rPr lang="en-US" dirty="0"/>
              <a:t>initial budgeting process may begin with one of these individuals, depending on his </a:t>
            </a:r>
            <a:r>
              <a:rPr lang="en-US" dirty="0" smtClean="0"/>
              <a:t>or her </a:t>
            </a:r>
            <a:r>
              <a:rPr lang="en-US" dirty="0"/>
              <a:t>role in the </a:t>
            </a:r>
            <a:r>
              <a:rPr lang="en-US" dirty="0" err="1" smtClean="0"/>
              <a:t>venture.Final</a:t>
            </a:r>
            <a:r>
              <a:rPr lang="en-US" dirty="0" smtClean="0"/>
              <a:t> </a:t>
            </a:r>
            <a:r>
              <a:rPr lang="en-US" dirty="0"/>
              <a:t>determination of </a:t>
            </a:r>
            <a:r>
              <a:rPr lang="en-US" dirty="0" smtClean="0"/>
              <a:t>these budgets </a:t>
            </a:r>
            <a:r>
              <a:rPr lang="en-US" dirty="0"/>
              <a:t>will ultimately rest with the owners or entrepreneurs</a:t>
            </a:r>
            <a:r>
              <a:rPr lang="en-US" dirty="0" smtClean="0"/>
              <a:t>.</a:t>
            </a:r>
          </a:p>
          <a:p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the preparation of the pro forma income </a:t>
            </a:r>
            <a:r>
              <a:rPr lang="en-US" dirty="0" err="1" smtClean="0"/>
              <a:t>statement,the</a:t>
            </a:r>
            <a:r>
              <a:rPr lang="en-US" dirty="0" smtClean="0"/>
              <a:t> </a:t>
            </a:r>
            <a:r>
              <a:rPr lang="en-US" dirty="0"/>
              <a:t>entrepreneur must first develop a sales budget that is an estimate of the expected </a:t>
            </a:r>
            <a:r>
              <a:rPr lang="en-US" dirty="0" smtClean="0"/>
              <a:t>volume of </a:t>
            </a:r>
            <a:r>
              <a:rPr lang="en-US" dirty="0"/>
              <a:t>sales by month. The key element in the budget is projected sales. There are a </a:t>
            </a:r>
            <a:r>
              <a:rPr lang="en-US" dirty="0" smtClean="0"/>
              <a:t>number of </a:t>
            </a:r>
            <a:r>
              <a:rPr lang="en-US" dirty="0"/>
              <a:t>different approaches that can be used to forecast </a:t>
            </a:r>
            <a:r>
              <a:rPr lang="en-US" dirty="0" smtClean="0"/>
              <a:t>sales.</a:t>
            </a:r>
          </a:p>
          <a:p>
            <a:r>
              <a:rPr lang="en-US" dirty="0"/>
              <a:t>The important </a:t>
            </a:r>
            <a:r>
              <a:rPr lang="en-US" dirty="0" smtClean="0"/>
              <a:t>information from </a:t>
            </a:r>
            <a:r>
              <a:rPr lang="en-US" dirty="0"/>
              <a:t>this budget is the actual production required each month and the inventory </a:t>
            </a:r>
            <a:r>
              <a:rPr lang="en-US" dirty="0" smtClean="0"/>
              <a:t>that is </a:t>
            </a:r>
            <a:r>
              <a:rPr lang="en-US" dirty="0"/>
              <a:t>necessary to allow for sudden changes in demand</a:t>
            </a:r>
            <a:r>
              <a:rPr lang="en-US" dirty="0" smtClean="0"/>
              <a:t>.</a:t>
            </a:r>
          </a:p>
          <a:p>
            <a:r>
              <a:rPr lang="en-US" dirty="0"/>
              <a:t>budget is a real determination of how much will be spent and </a:t>
            </a:r>
            <a:r>
              <a:rPr lang="en-US" dirty="0" smtClean="0"/>
              <a:t>for </a:t>
            </a:r>
            <a:r>
              <a:rPr lang="en-US" dirty="0"/>
              <a:t>what purpose money will be used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Table 10.1,10.2 (optional)</a:t>
            </a:r>
          </a:p>
          <a:p>
            <a:r>
              <a:rPr lang="en-US" dirty="0"/>
              <a:t>E</a:t>
            </a:r>
            <a:r>
              <a:rPr lang="en-US" dirty="0" smtClean="0"/>
              <a:t>ntrepreneur focus </a:t>
            </a:r>
            <a:r>
              <a:rPr lang="en-US" dirty="0"/>
              <a:t>on operating </a:t>
            </a:r>
            <a:r>
              <a:rPr lang="en-US" dirty="0" err="1" smtClean="0"/>
              <a:t>costs.First</a:t>
            </a:r>
            <a:r>
              <a:rPr lang="en-US" dirty="0"/>
              <a:t>, a list of fixed expenses </a:t>
            </a:r>
            <a:r>
              <a:rPr lang="en-US" dirty="0" smtClean="0"/>
              <a:t>such </a:t>
            </a:r>
            <a:r>
              <a:rPr lang="en-US" dirty="0"/>
              <a:t>as rent, utilities, salaries, advertising, </a:t>
            </a:r>
            <a:r>
              <a:rPr lang="en-US" dirty="0" smtClean="0"/>
              <a:t>depreciation(discount),</a:t>
            </a:r>
            <a:r>
              <a:rPr lang="en-US" dirty="0"/>
              <a:t> new </a:t>
            </a:r>
            <a:r>
              <a:rPr lang="en-US" dirty="0" smtClean="0"/>
              <a:t>employees,</a:t>
            </a:r>
            <a:r>
              <a:rPr lang="en-US" dirty="0"/>
              <a:t> labor, materials, </a:t>
            </a:r>
            <a:r>
              <a:rPr lang="en-US" dirty="0" err="1" smtClean="0"/>
              <a:t>transportation,increased</a:t>
            </a:r>
            <a:r>
              <a:rPr lang="en-US" dirty="0" smtClean="0"/>
              <a:t> advertising </a:t>
            </a:r>
            <a:r>
              <a:rPr lang="en-US" dirty="0"/>
              <a:t>and </a:t>
            </a:r>
            <a:r>
              <a:rPr lang="en-US" dirty="0" smtClean="0"/>
              <a:t>insurance(contract) </a:t>
            </a:r>
            <a:r>
              <a:rPr lang="en-US" dirty="0"/>
              <a:t>should </a:t>
            </a:r>
            <a:r>
              <a:rPr lang="en-US" dirty="0" smtClean="0"/>
              <a:t>be completed.</a:t>
            </a:r>
          </a:p>
          <a:p>
            <a:r>
              <a:rPr lang="en-US" dirty="0"/>
              <a:t>Capital </a:t>
            </a:r>
            <a:r>
              <a:rPr lang="en-US" dirty="0" smtClean="0"/>
              <a:t>budgets(</a:t>
            </a:r>
            <a:r>
              <a:rPr lang="en-US" dirty="0" err="1" smtClean="0"/>
              <a:t>decision,comparisons,investment</a:t>
            </a:r>
            <a:r>
              <a:rPr lang="en-US" dirty="0" smtClean="0"/>
              <a:t> return) </a:t>
            </a:r>
            <a:r>
              <a:rPr lang="en-US" dirty="0"/>
              <a:t>are intended to provide a basis for evaluating expenditures that </a:t>
            </a:r>
            <a:r>
              <a:rPr lang="en-US" dirty="0" smtClean="0"/>
              <a:t>will impact </a:t>
            </a:r>
            <a:r>
              <a:rPr lang="en-US" dirty="0"/>
              <a:t>the business for more than one year.</a:t>
            </a:r>
          </a:p>
        </p:txBody>
      </p:sp>
    </p:spTree>
    <p:extLst>
      <p:ext uri="{BB962C8B-B14F-4D97-AF65-F5344CB8AC3E}">
        <p14:creationId xmlns:p14="http://schemas.microsoft.com/office/powerpoint/2010/main" val="2741685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36979"/>
            <a:ext cx="10515600" cy="5439984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FORECASTING SALES</a:t>
            </a:r>
          </a:p>
          <a:p>
            <a:r>
              <a:rPr lang="en-US" dirty="0"/>
              <a:t>Our focus here will be to try </a:t>
            </a:r>
            <a:r>
              <a:rPr lang="en-US" dirty="0" smtClean="0"/>
              <a:t>to understand </a:t>
            </a:r>
            <a:r>
              <a:rPr lang="en-US" dirty="0"/>
              <a:t>how to project sales simply and reasonably using more qualitative methods</a:t>
            </a:r>
            <a:r>
              <a:rPr lang="en-US" dirty="0" smtClean="0"/>
              <a:t>.</a:t>
            </a:r>
          </a:p>
          <a:p>
            <a:r>
              <a:rPr lang="en-US" dirty="0"/>
              <a:t>E</a:t>
            </a:r>
            <a:r>
              <a:rPr lang="en-US" dirty="0" smtClean="0"/>
              <a:t>ntrepreneur </a:t>
            </a:r>
            <a:r>
              <a:rPr lang="en-US" dirty="0"/>
              <a:t>should research </a:t>
            </a:r>
            <a:r>
              <a:rPr lang="en-US" dirty="0" smtClean="0"/>
              <a:t>everything</a:t>
            </a:r>
          </a:p>
          <a:p>
            <a:r>
              <a:rPr lang="en-US" dirty="0"/>
              <a:t>entrepreneur to provide sales </a:t>
            </a:r>
            <a:r>
              <a:rPr lang="en-US" dirty="0" smtClean="0"/>
              <a:t>estimates at </a:t>
            </a:r>
            <a:r>
              <a:rPr lang="en-US" dirty="0"/>
              <a:t>different levels of activity</a:t>
            </a:r>
            <a:r>
              <a:rPr lang="en-US" dirty="0" smtClean="0"/>
              <a:t>.</a:t>
            </a:r>
            <a:r>
              <a:rPr lang="en-US" dirty="0"/>
              <a:t> Each sales estimate may reflect </a:t>
            </a:r>
            <a:r>
              <a:rPr lang="en-US" dirty="0" smtClean="0"/>
              <a:t>different assumptions </a:t>
            </a:r>
            <a:r>
              <a:rPr lang="en-US" dirty="0"/>
              <a:t>about the market and show costs and profits or losses with each sales forecast</a:t>
            </a:r>
            <a:r>
              <a:rPr lang="en-US" dirty="0" smtClean="0"/>
              <a:t>.</a:t>
            </a:r>
          </a:p>
          <a:p>
            <a:r>
              <a:rPr lang="en-US" dirty="0"/>
              <a:t>Using as much information as possible to project sales can make the pro </a:t>
            </a:r>
            <a:r>
              <a:rPr lang="en-US" dirty="0" smtClean="0"/>
              <a:t>forma statements </a:t>
            </a:r>
            <a:r>
              <a:rPr lang="en-US" dirty="0"/>
              <a:t>more meaningful.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90978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9809"/>
            <a:ext cx="10515600" cy="53171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 FORMA INCOME </a:t>
            </a:r>
            <a:r>
              <a:rPr lang="en-US" b="1" dirty="0" smtClean="0"/>
              <a:t>STATEMENTS</a:t>
            </a:r>
          </a:p>
          <a:p>
            <a:r>
              <a:rPr lang="en-US" dirty="0"/>
              <a:t>provides an estimate of sales for the </a:t>
            </a:r>
            <a:r>
              <a:rPr lang="en-US" dirty="0" smtClean="0"/>
              <a:t>next 12 months(Table 10.3).</a:t>
            </a:r>
          </a:p>
          <a:p>
            <a:r>
              <a:rPr lang="en-US" dirty="0"/>
              <a:t>important to try to estimate variations in sales that may result from changes in such </a:t>
            </a:r>
            <a:r>
              <a:rPr lang="en-US" dirty="0" smtClean="0"/>
              <a:t>factors as </a:t>
            </a:r>
            <a:r>
              <a:rPr lang="en-US" dirty="0"/>
              <a:t>marketing </a:t>
            </a:r>
            <a:r>
              <a:rPr lang="en-US" dirty="0" smtClean="0"/>
              <a:t>strategy.</a:t>
            </a:r>
          </a:p>
          <a:p>
            <a:r>
              <a:rPr lang="en-US" dirty="0"/>
              <a:t>The entrepreneur should also consider increasing selling expenses as sales </a:t>
            </a:r>
            <a:r>
              <a:rPr lang="en-US" dirty="0" err="1" smtClean="0"/>
              <a:t>increase,adjusting</a:t>
            </a:r>
            <a:r>
              <a:rPr lang="en-US" dirty="0" smtClean="0"/>
              <a:t> </a:t>
            </a:r>
            <a:r>
              <a:rPr lang="en-US" dirty="0"/>
              <a:t>taxes because of the addition of new personnel or raises in salary, </a:t>
            </a:r>
            <a:r>
              <a:rPr lang="en-US" dirty="0" smtClean="0"/>
              <a:t>increasing office </a:t>
            </a:r>
            <a:r>
              <a:rPr lang="en-US" dirty="0"/>
              <a:t>expenses relative to the increase in sales, and modifying the advertising budget as </a:t>
            </a:r>
            <a:r>
              <a:rPr lang="en-US" dirty="0" smtClean="0"/>
              <a:t>a result </a:t>
            </a:r>
            <a:r>
              <a:rPr lang="en-US" dirty="0"/>
              <a:t>of seasonality or simply because in the early months of start-up the budget may </a:t>
            </a:r>
            <a:r>
              <a:rPr lang="en-US" dirty="0" smtClean="0"/>
              <a:t>need to </a:t>
            </a:r>
            <a:r>
              <a:rPr lang="en-US" dirty="0"/>
              <a:t>be higher to increase visibility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Table 10.4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449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3457"/>
            <a:ext cx="10515600" cy="530350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PRO FORMA CASH </a:t>
            </a:r>
            <a:r>
              <a:rPr lang="en-US" b="1" dirty="0" smtClean="0"/>
              <a:t>FLOW</a:t>
            </a:r>
          </a:p>
          <a:p>
            <a:r>
              <a:rPr lang="en-US" dirty="0"/>
              <a:t>cash flow results from the difference between actual cash receipts and cash payments</a:t>
            </a:r>
            <a:r>
              <a:rPr lang="en-US" dirty="0" smtClean="0"/>
              <a:t>.</a:t>
            </a:r>
            <a:r>
              <a:rPr lang="en-US" dirty="0"/>
              <a:t> Cash flows only when actual payments are received or made.</a:t>
            </a:r>
            <a:endParaRPr lang="en-US" dirty="0" smtClean="0"/>
          </a:p>
          <a:p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a business, sales may not be regarded as </a:t>
            </a:r>
            <a:r>
              <a:rPr lang="en-US" dirty="0" smtClean="0"/>
              <a:t>cash since </a:t>
            </a:r>
            <a:r>
              <a:rPr lang="en-US" dirty="0"/>
              <a:t>it is common for buyers to have at least 30 days to make the payment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Table 10.5</a:t>
            </a:r>
          </a:p>
          <a:p>
            <a:r>
              <a:rPr lang="en-US" dirty="0"/>
              <a:t>For strict accounting purposes, there are two standard methods used to project </a:t>
            </a:r>
            <a:r>
              <a:rPr lang="en-US" dirty="0" smtClean="0"/>
              <a:t>cash flow</a:t>
            </a:r>
            <a:r>
              <a:rPr lang="en-US" dirty="0"/>
              <a:t>, the indirect and the direct method</a:t>
            </a:r>
            <a:r>
              <a:rPr lang="en-US" dirty="0" smtClean="0"/>
              <a:t>.</a:t>
            </a:r>
            <a:r>
              <a:rPr lang="en-US" dirty="0"/>
              <a:t> The most popular of these is the indirect method</a:t>
            </a:r>
            <a:r>
              <a:rPr lang="en-US" dirty="0" smtClean="0"/>
              <a:t> the </a:t>
            </a:r>
            <a:r>
              <a:rPr lang="en-US" dirty="0"/>
              <a:t>objective is not to repeat what is </a:t>
            </a:r>
            <a:r>
              <a:rPr lang="en-US" dirty="0" smtClean="0"/>
              <a:t>in the </a:t>
            </a:r>
            <a:r>
              <a:rPr lang="en-US" dirty="0"/>
              <a:t>income statement but to understand there are some adjustments that need to be made </a:t>
            </a:r>
            <a:r>
              <a:rPr lang="en-US" dirty="0" smtClean="0"/>
              <a:t>to the </a:t>
            </a:r>
            <a:r>
              <a:rPr lang="en-US" dirty="0"/>
              <a:t>net income based on the fact that actual cash may or may not have actually </a:t>
            </a:r>
            <a:r>
              <a:rPr lang="en-US" dirty="0" smtClean="0"/>
              <a:t>been received.</a:t>
            </a:r>
          </a:p>
          <a:p>
            <a:r>
              <a:rPr lang="en-US" dirty="0"/>
              <a:t>F</a:t>
            </a:r>
            <a:r>
              <a:rPr lang="en-US" dirty="0" smtClean="0"/>
              <a:t>irst </a:t>
            </a:r>
            <a:r>
              <a:rPr lang="en-US" dirty="0"/>
              <a:t>few months of the start-up will require </a:t>
            </a:r>
            <a:r>
              <a:rPr lang="en-US" dirty="0" smtClean="0"/>
              <a:t>external cash </a:t>
            </a:r>
            <a:r>
              <a:rPr lang="en-US" dirty="0"/>
              <a:t>(debt) to cover the cash outlays</a:t>
            </a:r>
            <a:r>
              <a:rPr lang="en-US" dirty="0" smtClean="0"/>
              <a:t>.</a:t>
            </a:r>
          </a:p>
          <a:p>
            <a:r>
              <a:rPr lang="en-US" dirty="0"/>
              <a:t>The most difficult problem with projecting cash flows is determining the exact </a:t>
            </a:r>
            <a:r>
              <a:rPr lang="en-US" dirty="0" smtClean="0"/>
              <a:t>monthly receipts </a:t>
            </a:r>
            <a:r>
              <a:rPr lang="en-US" dirty="0"/>
              <a:t>and </a:t>
            </a:r>
            <a:r>
              <a:rPr lang="en-US" dirty="0" smtClean="0"/>
              <a:t>disbursements(amount from funds).</a:t>
            </a:r>
            <a:r>
              <a:rPr lang="en-US" dirty="0"/>
              <a:t> Some assumptions are necessary and should be </a:t>
            </a:r>
            <a:r>
              <a:rPr lang="en-US" dirty="0" smtClean="0"/>
              <a:t>conservative(monthly determined) so that </a:t>
            </a:r>
            <a:r>
              <a:rPr lang="en-US" dirty="0"/>
              <a:t>enough funds can be maintained to cover the negative cash months</a:t>
            </a:r>
            <a:r>
              <a:rPr lang="en-US" dirty="0" smtClean="0"/>
              <a:t>.</a:t>
            </a:r>
          </a:p>
          <a:p>
            <a:r>
              <a:rPr lang="en-US" dirty="0"/>
              <a:t>It is most important for the entrepreneur to remember that the pro forma cash flow</a:t>
            </a:r>
            <a:r>
              <a:rPr lang="en-US"/>
              <a:t>, </a:t>
            </a:r>
            <a:r>
              <a:rPr lang="en-US" smtClean="0"/>
              <a:t>like the </a:t>
            </a:r>
            <a:r>
              <a:rPr lang="en-US" dirty="0"/>
              <a:t>income statement, is based on best estimates.</a:t>
            </a:r>
          </a:p>
        </p:txBody>
      </p:sp>
    </p:spTree>
    <p:extLst>
      <p:ext uri="{BB962C8B-B14F-4D97-AF65-F5344CB8AC3E}">
        <p14:creationId xmlns:p14="http://schemas.microsoft.com/office/powerpoint/2010/main" val="3116386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 Forma Balance Sheet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entrepreneur should also prepare a projected balance sheet depicting the condition </a:t>
            </a:r>
            <a:r>
              <a:rPr lang="en-US" dirty="0" smtClean="0"/>
              <a:t>of the </a:t>
            </a:r>
            <a:r>
              <a:rPr lang="en-US" dirty="0"/>
              <a:t>business at the end of the first year</a:t>
            </a:r>
            <a:r>
              <a:rPr lang="en-US" dirty="0" smtClean="0"/>
              <a:t>.</a:t>
            </a:r>
          </a:p>
          <a:p>
            <a:r>
              <a:rPr lang="en-US" dirty="0"/>
              <a:t>It summarizes the assets, liabilities, and net worth of the entrepreneurs. In </a:t>
            </a:r>
            <a:r>
              <a:rPr lang="en-US" dirty="0" smtClean="0"/>
              <a:t>other words</a:t>
            </a:r>
            <a:r>
              <a:rPr lang="en-US" dirty="0"/>
              <a:t>, it tells the entrepreneur a measure of the company’s </a:t>
            </a:r>
            <a:r>
              <a:rPr lang="en-US" dirty="0" smtClean="0"/>
              <a:t>solvency(</a:t>
            </a:r>
            <a:r>
              <a:rPr lang="en-US" dirty="0"/>
              <a:t>ability to pay one's debts</a:t>
            </a:r>
            <a:r>
              <a:rPr lang="en-US" dirty="0" smtClean="0"/>
              <a:t>).</a:t>
            </a:r>
          </a:p>
          <a:p>
            <a:r>
              <a:rPr lang="en-US" dirty="0"/>
              <a:t>Every business transaction affects the balance sheet, but because of the time </a:t>
            </a:r>
            <a:r>
              <a:rPr lang="en-US" dirty="0" smtClean="0"/>
              <a:t>and expense</a:t>
            </a:r>
            <a:r>
              <a:rPr lang="en-US" dirty="0"/>
              <a:t>, as well as need, it is common to prepare balance sheets at periodic intervals (</a:t>
            </a:r>
            <a:r>
              <a:rPr lang="en-US" dirty="0" err="1"/>
              <a:t>i.e</a:t>
            </a:r>
            <a:r>
              <a:rPr lang="en-US" dirty="0" err="1" smtClean="0"/>
              <a:t>.,quarterly</a:t>
            </a:r>
            <a:r>
              <a:rPr lang="en-US" dirty="0" smtClean="0"/>
              <a:t> </a:t>
            </a:r>
            <a:r>
              <a:rPr lang="en-US" dirty="0"/>
              <a:t>or annually</a:t>
            </a:r>
            <a:r>
              <a:rPr lang="en-US" dirty="0" smtClean="0"/>
              <a:t>)</a:t>
            </a:r>
          </a:p>
          <a:p>
            <a:r>
              <a:rPr lang="en-US" dirty="0"/>
              <a:t>total </a:t>
            </a:r>
            <a:r>
              <a:rPr lang="en-US" dirty="0" smtClean="0"/>
              <a:t>assets equal </a:t>
            </a:r>
            <a:r>
              <a:rPr lang="en-US" dirty="0"/>
              <a:t>the sum of the liabilities and owners’ equity. Each of the categories is explained here:</a:t>
            </a:r>
          </a:p>
        </p:txBody>
      </p:sp>
    </p:spTree>
    <p:extLst>
      <p:ext uri="{BB962C8B-B14F-4D97-AF65-F5344CB8AC3E}">
        <p14:creationId xmlns:p14="http://schemas.microsoft.com/office/powerpoint/2010/main" val="256044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1829"/>
            <a:ext cx="10515600" cy="533513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Assets: </a:t>
            </a:r>
            <a:r>
              <a:rPr lang="en-US" dirty="0" smtClean="0"/>
              <a:t>These </a:t>
            </a:r>
            <a:r>
              <a:rPr lang="en-US" dirty="0"/>
              <a:t>represent everything of value that is owned by the business</a:t>
            </a:r>
            <a:r>
              <a:rPr lang="en-US" dirty="0" smtClean="0"/>
              <a:t>.</a:t>
            </a:r>
            <a:r>
              <a:rPr lang="en-US" dirty="0"/>
              <a:t> The assets </a:t>
            </a:r>
            <a:r>
              <a:rPr lang="en-US" dirty="0" smtClean="0"/>
              <a:t>are categorized </a:t>
            </a:r>
            <a:r>
              <a:rPr lang="en-US" dirty="0"/>
              <a:t>as current or fixed. Current assets include cash and anything else that </a:t>
            </a:r>
            <a:r>
              <a:rPr lang="en-US" dirty="0" smtClean="0"/>
              <a:t>is expected </a:t>
            </a:r>
            <a:r>
              <a:rPr lang="en-US" dirty="0"/>
              <a:t>to be converted into cash or consumed in the operation of the </a:t>
            </a:r>
            <a:r>
              <a:rPr lang="en-US" dirty="0" smtClean="0"/>
              <a:t>business during </a:t>
            </a:r>
            <a:r>
              <a:rPr lang="en-US" dirty="0"/>
              <a:t>a period of one year or less. Fixed assets are those that are tangible and will </a:t>
            </a:r>
            <a:r>
              <a:rPr lang="en-US" dirty="0" smtClean="0"/>
              <a:t>be used </a:t>
            </a:r>
            <a:r>
              <a:rPr lang="en-US" dirty="0"/>
              <a:t>over a long period of time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Liabilities:</a:t>
            </a:r>
            <a:r>
              <a:rPr lang="en-US" dirty="0" err="1" smtClean="0"/>
              <a:t>These</a:t>
            </a:r>
            <a:r>
              <a:rPr lang="en-US" dirty="0" smtClean="0"/>
              <a:t> </a:t>
            </a:r>
            <a:r>
              <a:rPr lang="en-US" dirty="0"/>
              <a:t>accounts represent everything owed to creditors. Some of </a:t>
            </a:r>
            <a:r>
              <a:rPr lang="en-US" dirty="0" smtClean="0"/>
              <a:t>these amounts </a:t>
            </a:r>
            <a:r>
              <a:rPr lang="en-US" dirty="0"/>
              <a:t>may be due within a year (current liabilities), and others may be </a:t>
            </a:r>
            <a:r>
              <a:rPr lang="en-US" dirty="0" smtClean="0"/>
              <a:t>long-term debts.</a:t>
            </a:r>
            <a:r>
              <a:rPr lang="en-US" dirty="0"/>
              <a:t> The problem </a:t>
            </a:r>
            <a:r>
              <a:rPr lang="en-US" dirty="0" smtClean="0"/>
              <a:t>with this </a:t>
            </a:r>
            <a:r>
              <a:rPr lang="en-US" dirty="0"/>
              <a:t>strategy is that while the entrepreneur may think that slower payment of bills </a:t>
            </a:r>
            <a:r>
              <a:rPr lang="en-US" dirty="0" smtClean="0"/>
              <a:t>will generate </a:t>
            </a:r>
            <a:r>
              <a:rPr lang="en-US" dirty="0"/>
              <a:t>better cash </a:t>
            </a:r>
            <a:r>
              <a:rPr lang="en-US" dirty="0" smtClean="0"/>
              <a:t>flow.</a:t>
            </a:r>
          </a:p>
          <a:p>
            <a:r>
              <a:rPr lang="en-US" b="1" dirty="0"/>
              <a:t>Owner </a:t>
            </a:r>
            <a:r>
              <a:rPr lang="en-US" b="1" dirty="0" err="1" smtClean="0"/>
              <a:t>equity:</a:t>
            </a:r>
            <a:r>
              <a:rPr lang="en-US" dirty="0" err="1"/>
              <a:t>This</a:t>
            </a:r>
            <a:r>
              <a:rPr lang="en-US" dirty="0"/>
              <a:t> amount represents the excess of all assets over all liabilities. </a:t>
            </a:r>
            <a:r>
              <a:rPr lang="en-US" dirty="0" smtClean="0"/>
              <a:t>It represents </a:t>
            </a:r>
            <a:r>
              <a:rPr lang="en-US" dirty="0"/>
              <a:t>the net worth of the business</a:t>
            </a:r>
            <a:r>
              <a:rPr lang="en-US" dirty="0" smtClean="0"/>
              <a:t>.</a:t>
            </a:r>
            <a:r>
              <a:rPr lang="en-US" dirty="0"/>
              <a:t> Thus, revenue increases assets </a:t>
            </a:r>
            <a:r>
              <a:rPr lang="en-US" dirty="0" smtClean="0"/>
              <a:t>and owners</a:t>
            </a:r>
            <a:r>
              <a:rPr lang="en-US" dirty="0"/>
              <a:t>’ equity, and expenses decrease owners’ equity and either increase liabilities </a:t>
            </a:r>
            <a:r>
              <a:rPr lang="en-US" dirty="0" smtClean="0"/>
              <a:t>or decrease </a:t>
            </a:r>
            <a:r>
              <a:rPr lang="en-US" dirty="0"/>
              <a:t>assets.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18905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1596</Words>
  <Application>Microsoft Office PowerPoint</Application>
  <PresentationFormat>Widescreen</PresentationFormat>
  <Paragraphs>73</Paragraphs>
  <Slides>12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Chart</vt:lpstr>
      <vt:lpstr>Chap#10</vt:lpstr>
      <vt:lpstr>Content</vt:lpstr>
      <vt:lpstr>Introduction</vt:lpstr>
      <vt:lpstr>OPERATING AND CAPITAL BUDGETS</vt:lpstr>
      <vt:lpstr>PowerPoint Presentation</vt:lpstr>
      <vt:lpstr>PowerPoint Presentation</vt:lpstr>
      <vt:lpstr>PowerPoint Presentation</vt:lpstr>
      <vt:lpstr>Pro Forma Balance Sheet</vt:lpstr>
      <vt:lpstr>PowerPoint Presentation</vt:lpstr>
      <vt:lpstr>BREAK-EVEN ANALYSIS</vt:lpstr>
      <vt:lpstr>PRO FORMA SOURCES AND APPLICATIONS OF FUNDS</vt:lpstr>
      <vt:lpstr>SOFTWARE PACKAGES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Chap#10</dc:title>
  <dc:creator>Microsoft account</dc:creator>
  <cp:lastModifiedBy>Microsoft account</cp:lastModifiedBy>
  <cp:revision>69</cp:revision>
  <dcterms:created xsi:type="dcterms:W3CDTF">2021-12-02T05:54:51Z</dcterms:created>
  <dcterms:modified xsi:type="dcterms:W3CDTF">2021-12-06T18:11:15Z</dcterms:modified>
</cp:coreProperties>
</file>