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74" autoAdjust="0"/>
  </p:normalViewPr>
  <p:slideViewPr>
    <p:cSldViewPr snapToGrid="0">
      <p:cViewPr varScale="1">
        <p:scale>
          <a:sx n="65" d="100"/>
          <a:sy n="65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C4506-1351-4BB0-A5D5-DC54B4702E93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1A50D-1547-4135-B641-91E64899D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91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1A50D-1547-4135-B641-91E64899DE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22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offering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formalized method for obtaining funds from private investors</a:t>
            </a:r>
          </a:p>
          <a:p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Regulation D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Laws governing a private offering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Bootstrap financing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involves using any possible method for conserving cash.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1A50D-1547-4135-B641-91E64899DED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50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E3A8-4655-42DC-A98A-74BEBA537BA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0EE5-16E0-45F3-A3EC-3FC204A0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2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E3A8-4655-42DC-A98A-74BEBA537BA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0EE5-16E0-45F3-A3EC-3FC204A0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5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E3A8-4655-42DC-A98A-74BEBA537BA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0EE5-16E0-45F3-A3EC-3FC204A0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9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E3A8-4655-42DC-A98A-74BEBA537BA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0EE5-16E0-45F3-A3EC-3FC204A0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7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E3A8-4655-42DC-A98A-74BEBA537BA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0EE5-16E0-45F3-A3EC-3FC204A0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E3A8-4655-42DC-A98A-74BEBA537BA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0EE5-16E0-45F3-A3EC-3FC204A0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9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E3A8-4655-42DC-A98A-74BEBA537BA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0EE5-16E0-45F3-A3EC-3FC204A0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9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E3A8-4655-42DC-A98A-74BEBA537BA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0EE5-16E0-45F3-A3EC-3FC204A0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E3A8-4655-42DC-A98A-74BEBA537BA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0EE5-16E0-45F3-A3EC-3FC204A0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6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E3A8-4655-42DC-A98A-74BEBA537BA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0EE5-16E0-45F3-A3EC-3FC204A0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5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E3A8-4655-42DC-A98A-74BEBA537BA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0EE5-16E0-45F3-A3EC-3FC204A0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5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BE3A8-4655-42DC-A98A-74BEBA537BA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10EE5-16E0-45F3-A3EC-3FC204A0E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4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965223"/>
          </a:xfrm>
        </p:spPr>
        <p:txBody>
          <a:bodyPr/>
          <a:lstStyle/>
          <a:p>
            <a:r>
              <a:rPr lang="en-US" b="1" dirty="0" smtClean="0"/>
              <a:t>Chap#11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893325"/>
            <a:ext cx="10515600" cy="982639"/>
          </a:xfrm>
        </p:spPr>
        <p:txBody>
          <a:bodyPr/>
          <a:lstStyle/>
          <a:p>
            <a:r>
              <a:rPr lang="en-US" dirty="0" smtClean="0"/>
              <a:t>				</a:t>
            </a:r>
            <a:r>
              <a:rPr lang="en-US" sz="4000" b="1" dirty="0" smtClean="0">
                <a:solidFill>
                  <a:schemeClr val="tx1"/>
                </a:solidFill>
                <a:latin typeface="+mj-lt"/>
              </a:rPr>
              <a:t>SOURCES </a:t>
            </a:r>
            <a:r>
              <a:rPr lang="en-US" sz="4000" b="1" dirty="0">
                <a:solidFill>
                  <a:schemeClr val="tx1"/>
                </a:solidFill>
                <a:latin typeface="+mj-lt"/>
              </a:rPr>
              <a:t>OF CAPITAL</a:t>
            </a:r>
          </a:p>
        </p:txBody>
      </p:sp>
    </p:spTree>
    <p:extLst>
      <p:ext uri="{BB962C8B-B14F-4D97-AF65-F5344CB8AC3E}">
        <p14:creationId xmlns:p14="http://schemas.microsoft.com/office/powerpoint/2010/main" val="4186410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048"/>
            <a:ext cx="10515600" cy="52489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2)Cash </a:t>
            </a:r>
            <a:r>
              <a:rPr lang="en-US" b="1" dirty="0"/>
              <a:t>Flow </a:t>
            </a:r>
            <a:r>
              <a:rPr lang="en-US" b="1" dirty="0" smtClean="0"/>
              <a:t>Financing</a:t>
            </a:r>
            <a:r>
              <a:rPr lang="en-US" dirty="0" smtClean="0"/>
              <a:t>: Company pays a </a:t>
            </a:r>
            <a:r>
              <a:rPr lang="en-US" dirty="0"/>
              <a:t>“commitment fee” to ensure that the commercial bank will make the loan when </a:t>
            </a:r>
            <a:r>
              <a:rPr lang="en-US" dirty="0" smtClean="0"/>
              <a:t>requested and </a:t>
            </a:r>
            <a:r>
              <a:rPr lang="en-US" dirty="0"/>
              <a:t>then pays interest on any outstanding funds borrowed from the bank. Frequently, </a:t>
            </a:r>
            <a:r>
              <a:rPr lang="en-US" dirty="0" smtClean="0"/>
              <a:t>the loan </a:t>
            </a:r>
            <a:r>
              <a:rPr lang="en-US" dirty="0"/>
              <a:t>must be repaid or reduced to a certain agreed-upon level on a periodic basis</a:t>
            </a:r>
            <a:r>
              <a:rPr lang="en-US" dirty="0" smtClean="0"/>
              <a:t>.</a:t>
            </a:r>
          </a:p>
          <a:p>
            <a:r>
              <a:rPr lang="en-US" b="1" dirty="0"/>
              <a:t>Installment </a:t>
            </a:r>
            <a:r>
              <a:rPr lang="en-US" b="1" dirty="0" err="1" smtClean="0"/>
              <a:t>Loans</a:t>
            </a:r>
            <a:r>
              <a:rPr lang="en-US" dirty="0" err="1" smtClean="0"/>
              <a:t>:It</a:t>
            </a:r>
            <a:r>
              <a:rPr lang="en-US" dirty="0" smtClean="0"/>
              <a:t> can </a:t>
            </a:r>
            <a:r>
              <a:rPr lang="en-US" dirty="0"/>
              <a:t>also be obtained by a venture with a </a:t>
            </a:r>
            <a:r>
              <a:rPr lang="en-US" dirty="0" smtClean="0"/>
              <a:t>track record </a:t>
            </a:r>
            <a:r>
              <a:rPr lang="en-US" dirty="0"/>
              <a:t>of sales and profits. These short-term funds are frequently used to cover </a:t>
            </a:r>
            <a:r>
              <a:rPr lang="en-US" dirty="0" smtClean="0"/>
              <a:t>working capital </a:t>
            </a:r>
            <a:r>
              <a:rPr lang="en-US" dirty="0"/>
              <a:t>needs for a period of time, such as when seasonal financing is needed. These </a:t>
            </a:r>
            <a:r>
              <a:rPr lang="en-US" dirty="0" smtClean="0"/>
              <a:t>loans are </a:t>
            </a:r>
            <a:r>
              <a:rPr lang="en-US" dirty="0"/>
              <a:t>usually for 30 to 40 days</a:t>
            </a:r>
            <a:r>
              <a:rPr lang="en-US" dirty="0" smtClean="0"/>
              <a:t>.</a:t>
            </a:r>
          </a:p>
          <a:p>
            <a:r>
              <a:rPr lang="en-US" b="1" dirty="0"/>
              <a:t>Straight Commercial </a:t>
            </a:r>
            <a:r>
              <a:rPr lang="en-US" b="1" dirty="0" smtClean="0"/>
              <a:t>Loans</a:t>
            </a:r>
            <a:r>
              <a:rPr lang="en-US" dirty="0" smtClean="0"/>
              <a:t>: A </a:t>
            </a:r>
            <a:r>
              <a:rPr lang="en-US" dirty="0"/>
              <a:t>hybrid of the installment loan is the straight </a:t>
            </a:r>
            <a:r>
              <a:rPr lang="en-US" dirty="0" smtClean="0"/>
              <a:t>commercial loan</a:t>
            </a:r>
            <a:r>
              <a:rPr lang="en-US" dirty="0"/>
              <a:t>, by which funds are advanced to the company for 30 to 90 days. These </a:t>
            </a:r>
            <a:r>
              <a:rPr lang="en-US" dirty="0" smtClean="0"/>
              <a:t>self-liquidating loans </a:t>
            </a:r>
            <a:r>
              <a:rPr lang="en-US" dirty="0"/>
              <a:t>are often used for seasonal financing and for building up inventories.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29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9934"/>
            <a:ext cx="10515600" cy="5167029"/>
          </a:xfrm>
        </p:spPr>
        <p:txBody>
          <a:bodyPr/>
          <a:lstStyle/>
          <a:p>
            <a:r>
              <a:rPr lang="en-US" b="1" dirty="0"/>
              <a:t>Long-Term </a:t>
            </a:r>
            <a:r>
              <a:rPr lang="en-US" b="1" dirty="0" smtClean="0"/>
              <a:t>Loans: </a:t>
            </a:r>
            <a:r>
              <a:rPr lang="en-US" dirty="0" smtClean="0"/>
              <a:t>When </a:t>
            </a:r>
            <a:r>
              <a:rPr lang="en-US" dirty="0"/>
              <a:t>a longer time period for use of the money is required, </a:t>
            </a:r>
            <a:r>
              <a:rPr lang="en-US" dirty="0" smtClean="0"/>
              <a:t>long term loans </a:t>
            </a:r>
            <a:r>
              <a:rPr lang="en-US" dirty="0"/>
              <a:t>are used. These loans (usually available only to strong, mature companies) </a:t>
            </a:r>
            <a:r>
              <a:rPr lang="en-US" dirty="0" smtClean="0"/>
              <a:t>can make </a:t>
            </a:r>
            <a:r>
              <a:rPr lang="en-US" dirty="0"/>
              <a:t>funds available for up to 10 </a:t>
            </a:r>
            <a:r>
              <a:rPr lang="en-US" dirty="0" smtClean="0"/>
              <a:t>years(interest annually).</a:t>
            </a:r>
          </a:p>
          <a:p>
            <a:r>
              <a:rPr lang="en-US" b="1" dirty="0"/>
              <a:t>Character </a:t>
            </a:r>
            <a:r>
              <a:rPr lang="en-US" b="1" dirty="0" err="1" smtClean="0"/>
              <a:t>Loans:</a:t>
            </a:r>
            <a:r>
              <a:rPr lang="en-US" dirty="0" err="1" smtClean="0"/>
              <a:t>When</a:t>
            </a:r>
            <a:r>
              <a:rPr lang="en-US" dirty="0" smtClean="0"/>
              <a:t> </a:t>
            </a:r>
            <a:r>
              <a:rPr lang="en-US" dirty="0"/>
              <a:t>the business itself does not have the assets to support a </a:t>
            </a:r>
            <a:r>
              <a:rPr lang="en-US" dirty="0" smtClean="0"/>
              <a:t>loan, the </a:t>
            </a:r>
            <a:r>
              <a:rPr lang="en-US" dirty="0"/>
              <a:t>entrepreneur may need a character (personal) loan. These loans frequently must </a:t>
            </a:r>
            <a:r>
              <a:rPr lang="en-US" dirty="0" smtClean="0"/>
              <a:t>have the </a:t>
            </a:r>
            <a:r>
              <a:rPr lang="en-US" dirty="0"/>
              <a:t>assets of the entrepreneur or other individual pledged as collateral or the loan </a:t>
            </a:r>
            <a:r>
              <a:rPr lang="en-US" dirty="0" smtClean="0"/>
              <a:t>cosigned by </a:t>
            </a:r>
            <a:r>
              <a:rPr lang="en-US" dirty="0"/>
              <a:t>another </a:t>
            </a:r>
            <a:r>
              <a:rPr lang="en-US" dirty="0" smtClean="0"/>
              <a:t>individual </a:t>
            </a:r>
            <a:r>
              <a:rPr lang="en-US" dirty="0"/>
              <a:t>for a short time when a high credit standing has been established</a:t>
            </a:r>
            <a:r>
              <a:rPr lang="en-US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7132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Bank Lending Decisions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bank lending decisions are made according to the five Cs of lending: </a:t>
            </a:r>
            <a:r>
              <a:rPr lang="en-US" dirty="0" err="1" smtClean="0"/>
              <a:t>character,capacity</a:t>
            </a:r>
            <a:r>
              <a:rPr lang="en-US" dirty="0"/>
              <a:t>, </a:t>
            </a:r>
            <a:r>
              <a:rPr lang="en-US" dirty="0" smtClean="0"/>
              <a:t>capital(stock), collateral(</a:t>
            </a:r>
            <a:r>
              <a:rPr lang="en-US" dirty="0" err="1" smtClean="0"/>
              <a:t>property,marketing</a:t>
            </a:r>
            <a:r>
              <a:rPr lang="en-US" dirty="0" smtClean="0"/>
              <a:t> strategy), </a:t>
            </a:r>
            <a:r>
              <a:rPr lang="en-US" dirty="0"/>
              <a:t>and conditions</a:t>
            </a:r>
            <a:r>
              <a:rPr lang="en-US" dirty="0" smtClean="0"/>
              <a:t>.</a:t>
            </a:r>
          </a:p>
          <a:p>
            <a:r>
              <a:rPr lang="en-US" dirty="0"/>
              <a:t>F</a:t>
            </a:r>
            <a:r>
              <a:rPr lang="en-US" dirty="0" smtClean="0"/>
              <a:t>irst </a:t>
            </a:r>
            <a:r>
              <a:rPr lang="en-US" dirty="0"/>
              <a:t>two </a:t>
            </a:r>
            <a:r>
              <a:rPr lang="en-US" dirty="0" smtClean="0"/>
              <a:t>Cs(character </a:t>
            </a:r>
            <a:r>
              <a:rPr lang="en-US" dirty="0"/>
              <a:t>and </a:t>
            </a:r>
            <a:r>
              <a:rPr lang="en-US" dirty="0" smtClean="0"/>
              <a:t>capacity)---Entrepreneur </a:t>
            </a:r>
            <a:r>
              <a:rPr lang="en-US" dirty="0"/>
              <a:t>must present his/her capabilities and the </a:t>
            </a:r>
            <a:r>
              <a:rPr lang="en-US" dirty="0" smtClean="0"/>
              <a:t>prospects(vision) </a:t>
            </a:r>
            <a:r>
              <a:rPr lang="en-US" dirty="0"/>
              <a:t>for the company in a </a:t>
            </a:r>
            <a:r>
              <a:rPr lang="en-US" dirty="0" smtClean="0"/>
              <a:t>way that </a:t>
            </a:r>
            <a:r>
              <a:rPr lang="en-US" dirty="0"/>
              <a:t>elicits a positive response from the lender.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41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RESEARCH AND DEVELOPMENT LIMITED PARTNERSHIPS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typical R&amp;D partnership arrangement involves a </a:t>
            </a:r>
            <a:r>
              <a:rPr lang="en-US" dirty="0" smtClean="0"/>
              <a:t>sponsoring company </a:t>
            </a:r>
            <a:r>
              <a:rPr lang="en-US" dirty="0"/>
              <a:t>developing the technology with funds being provided by a limited </a:t>
            </a:r>
            <a:r>
              <a:rPr lang="en-US" dirty="0" smtClean="0"/>
              <a:t>partnership of </a:t>
            </a:r>
            <a:r>
              <a:rPr lang="en-US" dirty="0"/>
              <a:t>individual </a:t>
            </a:r>
            <a:r>
              <a:rPr lang="en-US" dirty="0" smtClean="0"/>
              <a:t>investor.</a:t>
            </a:r>
          </a:p>
          <a:p>
            <a:r>
              <a:rPr lang="en-US" b="1" dirty="0"/>
              <a:t>Major </a:t>
            </a:r>
            <a:r>
              <a:rPr lang="en-US" b="1" dirty="0" err="1" smtClean="0"/>
              <a:t>Elements:</a:t>
            </a:r>
            <a:r>
              <a:rPr lang="en-US" dirty="0" err="1" smtClean="0"/>
              <a:t>The</a:t>
            </a:r>
            <a:r>
              <a:rPr lang="en-US" dirty="0" smtClean="0"/>
              <a:t> </a:t>
            </a:r>
            <a:r>
              <a:rPr lang="en-US" dirty="0"/>
              <a:t>three major components of any R&amp;D limited partnership are the </a:t>
            </a:r>
            <a:r>
              <a:rPr lang="en-US" dirty="0" smtClean="0"/>
              <a:t>contract(</a:t>
            </a:r>
            <a:r>
              <a:rPr lang="en-US" dirty="0" err="1" smtClean="0"/>
              <a:t>liability,tax</a:t>
            </a:r>
            <a:r>
              <a:rPr lang="en-US" dirty="0" smtClean="0"/>
              <a:t>), </a:t>
            </a:r>
            <a:r>
              <a:rPr lang="en-US" dirty="0"/>
              <a:t>the </a:t>
            </a:r>
            <a:r>
              <a:rPr lang="en-US" dirty="0" smtClean="0"/>
              <a:t>sponsoring company(person taking responsibility of other person), </a:t>
            </a:r>
            <a:r>
              <a:rPr lang="en-US" dirty="0"/>
              <a:t>and the limited partnership</a:t>
            </a:r>
            <a:r>
              <a:rPr lang="en-US" dirty="0" smtClean="0"/>
              <a:t>.</a:t>
            </a:r>
          </a:p>
          <a:p>
            <a:r>
              <a:rPr lang="en-US" b="1" i="1" dirty="0"/>
              <a:t>limited partner </a:t>
            </a:r>
            <a:r>
              <a:rPr lang="en-US" dirty="0"/>
              <a:t>A </a:t>
            </a:r>
            <a:r>
              <a:rPr lang="en-US" dirty="0" smtClean="0"/>
              <a:t>party in </a:t>
            </a:r>
            <a:r>
              <a:rPr lang="en-US" dirty="0"/>
              <a:t>a </a:t>
            </a:r>
            <a:r>
              <a:rPr lang="en-US" dirty="0" smtClean="0"/>
              <a:t>partnership agreement </a:t>
            </a:r>
            <a:r>
              <a:rPr lang="en-US" dirty="0"/>
              <a:t>that </a:t>
            </a:r>
            <a:r>
              <a:rPr lang="en-US" dirty="0" smtClean="0"/>
              <a:t>usually supplies </a:t>
            </a:r>
            <a:r>
              <a:rPr lang="en-US" dirty="0"/>
              <a:t>money and has </a:t>
            </a:r>
            <a:r>
              <a:rPr lang="en-US" dirty="0" smtClean="0"/>
              <a:t>a few responsibilities.</a:t>
            </a:r>
          </a:p>
          <a:p>
            <a:r>
              <a:rPr lang="en-US" b="1" i="1" dirty="0"/>
              <a:t>general partner </a:t>
            </a:r>
            <a:r>
              <a:rPr lang="en-US" dirty="0" smtClean="0"/>
              <a:t>The overall </a:t>
            </a:r>
            <a:r>
              <a:rPr lang="en-US" dirty="0"/>
              <a:t>coordinating </a:t>
            </a:r>
            <a:r>
              <a:rPr lang="en-US" dirty="0" smtClean="0"/>
              <a:t>party in </a:t>
            </a:r>
            <a:r>
              <a:rPr lang="en-US" dirty="0"/>
              <a:t>a </a:t>
            </a:r>
            <a:r>
              <a:rPr lang="en-US" dirty="0" smtClean="0"/>
              <a:t>partnership agreement.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5452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4275"/>
            <a:ext cx="10515600" cy="54126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Procedure: An </a:t>
            </a:r>
            <a:r>
              <a:rPr lang="en-US" dirty="0"/>
              <a:t>R&amp;D limited partnership generally progresses through three stages: the funding </a:t>
            </a:r>
            <a:r>
              <a:rPr lang="en-US" dirty="0" err="1" smtClean="0"/>
              <a:t>stage,the</a:t>
            </a:r>
            <a:r>
              <a:rPr lang="en-US" dirty="0" smtClean="0"/>
              <a:t> </a:t>
            </a:r>
            <a:r>
              <a:rPr lang="en-US" dirty="0"/>
              <a:t>development stage, and the exit stage</a:t>
            </a:r>
            <a:r>
              <a:rPr lang="en-US" dirty="0" smtClean="0"/>
              <a:t>.</a:t>
            </a:r>
          </a:p>
          <a:p>
            <a:r>
              <a:rPr lang="en-US" dirty="0"/>
              <a:t>In the funding stage, a contract is </a:t>
            </a:r>
            <a:r>
              <a:rPr lang="en-US" dirty="0" smtClean="0"/>
              <a:t>established between </a:t>
            </a:r>
            <a:r>
              <a:rPr lang="en-US" dirty="0"/>
              <a:t>the sponsoring company and limited partners, and the money is invested for </a:t>
            </a:r>
            <a:r>
              <a:rPr lang="en-US" dirty="0" smtClean="0"/>
              <a:t>the </a:t>
            </a:r>
            <a:r>
              <a:rPr lang="en-US" dirty="0"/>
              <a:t>proposed R&amp;D effort. All the terms and conditions of ownership, as well as the scope </a:t>
            </a:r>
            <a:r>
              <a:rPr lang="en-US" dirty="0" smtClean="0"/>
              <a:t>of the </a:t>
            </a:r>
            <a:r>
              <a:rPr lang="en-US" dirty="0"/>
              <a:t>research, are carefully documented</a:t>
            </a:r>
            <a:r>
              <a:rPr lang="en-US" dirty="0" smtClean="0"/>
              <a:t>.</a:t>
            </a:r>
          </a:p>
          <a:p>
            <a:r>
              <a:rPr lang="en-US" dirty="0"/>
              <a:t>In the development stage, the sponsoring company performs the actual research, </a:t>
            </a:r>
            <a:r>
              <a:rPr lang="en-US" dirty="0" smtClean="0"/>
              <a:t>using the </a:t>
            </a:r>
            <a:r>
              <a:rPr lang="en-US" dirty="0"/>
              <a:t>funds from the limited partners. If the technology is subsequently successfully </a:t>
            </a:r>
            <a:r>
              <a:rPr lang="en-US" dirty="0" err="1" smtClean="0"/>
              <a:t>developed,the</a:t>
            </a:r>
            <a:r>
              <a:rPr lang="en-US" dirty="0" smtClean="0"/>
              <a:t> </a:t>
            </a:r>
            <a:r>
              <a:rPr lang="en-US" dirty="0"/>
              <a:t>exit stage commences, in which the sponsoring company and the limited </a:t>
            </a:r>
            <a:r>
              <a:rPr lang="en-US" dirty="0" smtClean="0"/>
              <a:t>partners commercially </a:t>
            </a:r>
            <a:r>
              <a:rPr lang="en-US" dirty="0"/>
              <a:t>reap the benefits of the effort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</a:t>
            </a:r>
            <a:r>
              <a:rPr lang="en-US" dirty="0"/>
              <a:t>are three basic types of </a:t>
            </a:r>
            <a:r>
              <a:rPr lang="en-US" dirty="0" smtClean="0"/>
              <a:t>arrangements for </a:t>
            </a:r>
            <a:r>
              <a:rPr lang="en-US" dirty="0"/>
              <a:t>doing this: equity </a:t>
            </a:r>
            <a:r>
              <a:rPr lang="en-US" dirty="0" smtClean="0"/>
              <a:t>partnerships(</a:t>
            </a:r>
            <a:r>
              <a:rPr lang="en-US" dirty="0"/>
              <a:t>corporation</a:t>
            </a:r>
            <a:r>
              <a:rPr lang="en-US" dirty="0" smtClean="0"/>
              <a:t>), </a:t>
            </a:r>
            <a:r>
              <a:rPr lang="en-US" dirty="0"/>
              <a:t>royalty </a:t>
            </a:r>
            <a:r>
              <a:rPr lang="en-US" dirty="0" smtClean="0"/>
              <a:t>partnerships(</a:t>
            </a:r>
            <a:r>
              <a:rPr lang="en-US" dirty="0"/>
              <a:t>paid by the sponsoring </a:t>
            </a:r>
            <a:r>
              <a:rPr lang="en-US" dirty="0" smtClean="0"/>
              <a:t>company for products), </a:t>
            </a:r>
            <a:r>
              <a:rPr lang="en-US" dirty="0"/>
              <a:t>and joint </a:t>
            </a:r>
            <a:r>
              <a:rPr lang="en-US" dirty="0" smtClean="0"/>
              <a:t>ventures(</a:t>
            </a:r>
            <a:r>
              <a:rPr lang="en-US" dirty="0"/>
              <a:t>manufacture and </a:t>
            </a:r>
            <a:r>
              <a:rPr lang="en-US" dirty="0" smtClean="0"/>
              <a:t>market both involved).</a:t>
            </a:r>
          </a:p>
        </p:txBody>
      </p:sp>
    </p:spTree>
    <p:extLst>
      <p:ext uri="{BB962C8B-B14F-4D97-AF65-F5344CB8AC3E}">
        <p14:creationId xmlns:p14="http://schemas.microsoft.com/office/powerpoint/2010/main" val="3446709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PRIVATE FINANCING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source of funds for the entrepreneur is private investors, also called angels, </a:t>
            </a:r>
            <a:r>
              <a:rPr lang="en-US" dirty="0" smtClean="0"/>
              <a:t>who may </a:t>
            </a:r>
            <a:r>
              <a:rPr lang="en-US" dirty="0"/>
              <a:t>be family and friends or wealthy individuals</a:t>
            </a:r>
            <a:r>
              <a:rPr lang="en-US" dirty="0" smtClean="0"/>
              <a:t>.</a:t>
            </a:r>
          </a:p>
          <a:p>
            <a:r>
              <a:rPr lang="en-US" b="1" dirty="0"/>
              <a:t>Types of </a:t>
            </a:r>
            <a:r>
              <a:rPr lang="en-US" b="1" dirty="0" err="1" smtClean="0"/>
              <a:t>Investors:</a:t>
            </a:r>
            <a:r>
              <a:rPr lang="en-US" dirty="0" err="1"/>
              <a:t>The</a:t>
            </a:r>
            <a:r>
              <a:rPr lang="en-US" dirty="0"/>
              <a:t> degree of involvement in the day-to-day operations of the venture </a:t>
            </a:r>
            <a:r>
              <a:rPr lang="en-US" dirty="0" smtClean="0"/>
              <a:t>is an </a:t>
            </a:r>
            <a:r>
              <a:rPr lang="en-US" dirty="0"/>
              <a:t>important point for the entrepreneur to consider in selecting an investor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Some investors want </a:t>
            </a:r>
            <a:r>
              <a:rPr lang="en-US" dirty="0"/>
              <a:t>to be actively involved in the business; others desire at least an advisory role in </a:t>
            </a:r>
            <a:r>
              <a:rPr lang="en-US" dirty="0" smtClean="0"/>
              <a:t>the direction </a:t>
            </a:r>
            <a:r>
              <a:rPr lang="en-US" dirty="0"/>
              <a:t>and operation of the venture. Still others are more passive in nature, desiring </a:t>
            </a:r>
            <a:r>
              <a:rPr lang="en-US" dirty="0" smtClean="0"/>
              <a:t>no active </a:t>
            </a:r>
            <a:r>
              <a:rPr lang="en-US" dirty="0"/>
              <a:t>involvement in the venture at all. Each investor is primarily interested in </a:t>
            </a:r>
            <a:r>
              <a:rPr lang="en-US" dirty="0" smtClean="0"/>
              <a:t>recovering his </a:t>
            </a:r>
            <a:r>
              <a:rPr lang="en-US" dirty="0"/>
              <a:t>or her investment plus a good rate of return.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1812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8866"/>
            <a:ext cx="10515600" cy="5358097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Private </a:t>
            </a:r>
            <a:r>
              <a:rPr lang="en-US" b="1" dirty="0" smtClean="0"/>
              <a:t>Offerings</a:t>
            </a:r>
            <a:r>
              <a:rPr lang="en-US" dirty="0" smtClean="0"/>
              <a:t>: Private </a:t>
            </a:r>
            <a:r>
              <a:rPr lang="en-US" dirty="0"/>
              <a:t>offering is faster and less costly when a limited number of sophisticated </a:t>
            </a:r>
            <a:r>
              <a:rPr lang="en-US" dirty="0" smtClean="0"/>
              <a:t>investors are </a:t>
            </a:r>
            <a:r>
              <a:rPr lang="en-US" dirty="0"/>
              <a:t>involved who have the necessary business acumen and ability to absorb risk</a:t>
            </a:r>
            <a:r>
              <a:rPr lang="en-US" dirty="0" smtClean="0"/>
              <a:t>.</a:t>
            </a:r>
          </a:p>
          <a:p>
            <a:r>
              <a:rPr lang="en-US" b="1" dirty="0"/>
              <a:t>Regulation </a:t>
            </a:r>
            <a:r>
              <a:rPr lang="en-US" b="1" dirty="0" smtClean="0"/>
              <a:t>D</a:t>
            </a:r>
            <a:r>
              <a:rPr lang="en-US" dirty="0" smtClean="0"/>
              <a:t>:</a:t>
            </a:r>
            <a:r>
              <a:rPr lang="en-US" i="1" dirty="0"/>
              <a:t>Regulation D </a:t>
            </a:r>
            <a:r>
              <a:rPr lang="en-US" dirty="0"/>
              <a:t>contains (1) broad provisions designed to simplify private offerings, (2) </a:t>
            </a:r>
            <a:r>
              <a:rPr lang="en-US" dirty="0" smtClean="0"/>
              <a:t>general definitions </a:t>
            </a:r>
            <a:r>
              <a:rPr lang="en-US" dirty="0"/>
              <a:t>of what constitutes a private offering, and (3) specific operating </a:t>
            </a:r>
            <a:r>
              <a:rPr lang="en-US" dirty="0" smtClean="0"/>
              <a:t>rules—Rule </a:t>
            </a:r>
            <a:r>
              <a:rPr lang="en-US" dirty="0"/>
              <a:t>504, Rule 505, and Rule 506</a:t>
            </a:r>
            <a:r>
              <a:rPr lang="en-US" dirty="0" smtClean="0"/>
              <a:t>.</a:t>
            </a:r>
          </a:p>
          <a:p>
            <a:r>
              <a:rPr lang="en-US" b="1" dirty="0"/>
              <a:t>BOOTSTRAP </a:t>
            </a:r>
            <a:r>
              <a:rPr lang="en-US" b="1" dirty="0" err="1" smtClean="0"/>
              <a:t>FINANCING:</a:t>
            </a:r>
            <a:r>
              <a:rPr lang="en-US" dirty="0" err="1" smtClean="0"/>
              <a:t>First</a:t>
            </a:r>
            <a:r>
              <a:rPr lang="en-US" dirty="0"/>
              <a:t>, it </a:t>
            </a:r>
            <a:r>
              <a:rPr lang="en-US" dirty="0" smtClean="0"/>
              <a:t>usually takes </a:t>
            </a:r>
            <a:r>
              <a:rPr lang="en-US" dirty="0"/>
              <a:t>between two and six months to raise outside </a:t>
            </a:r>
            <a:r>
              <a:rPr lang="en-US" dirty="0" smtClean="0"/>
              <a:t>capital(invest time),</a:t>
            </a:r>
            <a:r>
              <a:rPr lang="en-US" dirty="0"/>
              <a:t> Second, outside capital often decreases a firm’s drive for sales and </a:t>
            </a:r>
            <a:r>
              <a:rPr lang="en-US" dirty="0" smtClean="0"/>
              <a:t>profits(thirst),</a:t>
            </a:r>
            <a:r>
              <a:rPr lang="en-US" dirty="0"/>
              <a:t> Third, the availability of capital increases the impulse to </a:t>
            </a:r>
            <a:r>
              <a:rPr lang="en-US" dirty="0" smtClean="0"/>
              <a:t>spend(lean and mean(more staff)),</a:t>
            </a:r>
            <a:r>
              <a:rPr lang="en-US" dirty="0"/>
              <a:t> Fourth, outside capital can decrease the company’s </a:t>
            </a:r>
            <a:r>
              <a:rPr lang="en-US" dirty="0" smtClean="0"/>
              <a:t>flexibility(</a:t>
            </a:r>
            <a:r>
              <a:rPr lang="en-US" dirty="0"/>
              <a:t>direction, drive, and creativity</a:t>
            </a:r>
            <a:r>
              <a:rPr lang="en-US" dirty="0" smtClean="0"/>
              <a:t>),</a:t>
            </a:r>
            <a:r>
              <a:rPr lang="en-US" dirty="0"/>
              <a:t> Finally, outside capital may cause disruption and problems in the </a:t>
            </a:r>
            <a:r>
              <a:rPr lang="en-US" dirty="0" smtClean="0"/>
              <a:t>venture(growth).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828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021" y="1337115"/>
            <a:ext cx="4107380" cy="4839848"/>
          </a:xfrm>
        </p:spPr>
      </p:pic>
    </p:spTree>
    <p:extLst>
      <p:ext uri="{BB962C8B-B14F-4D97-AF65-F5344CB8AC3E}">
        <p14:creationId xmlns:p14="http://schemas.microsoft.com/office/powerpoint/2010/main" val="151578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Debt or Equity Financing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Debt financing </a:t>
            </a:r>
            <a:r>
              <a:rPr lang="en-US" dirty="0"/>
              <a:t>is a financing method involving an interest-bearing instrument, usually </a:t>
            </a:r>
            <a:r>
              <a:rPr lang="en-US" dirty="0" smtClean="0"/>
              <a:t>a loan</a:t>
            </a:r>
            <a:r>
              <a:rPr lang="en-US" dirty="0"/>
              <a:t>, the payment of which is only indirectly related to the sales and profits of the venture.</a:t>
            </a:r>
          </a:p>
          <a:p>
            <a:r>
              <a:rPr lang="en-US" dirty="0" smtClean="0"/>
              <a:t>debt </a:t>
            </a:r>
            <a:r>
              <a:rPr lang="en-US" dirty="0"/>
              <a:t>financing (also called asset-based financing) requires that some asset (</a:t>
            </a:r>
            <a:r>
              <a:rPr lang="en-US" dirty="0" smtClean="0"/>
              <a:t>such as </a:t>
            </a:r>
            <a:r>
              <a:rPr lang="en-US" dirty="0"/>
              <a:t>a car, house, inventory, plant, machine, or land) be used as collateral</a:t>
            </a:r>
            <a:r>
              <a:rPr lang="en-US" dirty="0" smtClean="0"/>
              <a:t>.</a:t>
            </a:r>
          </a:p>
          <a:p>
            <a:r>
              <a:rPr lang="en-US" dirty="0"/>
              <a:t>Debt financing requires the entrepreneur to pay back the amount of funds borrowed </a:t>
            </a:r>
            <a:r>
              <a:rPr lang="en-US" dirty="0" smtClean="0"/>
              <a:t>as well </a:t>
            </a:r>
            <a:r>
              <a:rPr lang="en-US" dirty="0"/>
              <a:t>as a fee usually expressed in terms of the interest rate</a:t>
            </a:r>
            <a:r>
              <a:rPr lang="en-US" dirty="0" smtClean="0"/>
              <a:t>.</a:t>
            </a:r>
          </a:p>
          <a:p>
            <a:r>
              <a:rPr lang="en-US" dirty="0"/>
              <a:t>F</a:t>
            </a:r>
            <a:r>
              <a:rPr lang="en-US" dirty="0" smtClean="0"/>
              <a:t>inancing could be </a:t>
            </a:r>
            <a:r>
              <a:rPr lang="en-US" dirty="0"/>
              <a:t>short term (less than one year</a:t>
            </a:r>
            <a:r>
              <a:rPr lang="en-US" dirty="0" smtClean="0"/>
              <a:t>) and Long-term </a:t>
            </a:r>
            <a:r>
              <a:rPr lang="en-US" dirty="0"/>
              <a:t>debt (lasting more than one year</a:t>
            </a:r>
            <a:r>
              <a:rPr lang="en-US" dirty="0" smtClean="0"/>
              <a:t>)</a:t>
            </a:r>
          </a:p>
          <a:p>
            <a:r>
              <a:rPr lang="en-US" dirty="0"/>
              <a:t>The higher the amount of leverage (</a:t>
            </a:r>
            <a:r>
              <a:rPr lang="en-US" dirty="0" smtClean="0"/>
              <a:t>debt/total assets</a:t>
            </a:r>
            <a:r>
              <a:rPr lang="en-US" dirty="0"/>
              <a:t>), the greater the risk in the venture.</a:t>
            </a:r>
          </a:p>
        </p:txBody>
      </p:sp>
    </p:spTree>
    <p:extLst>
      <p:ext uri="{BB962C8B-B14F-4D97-AF65-F5344CB8AC3E}">
        <p14:creationId xmlns:p14="http://schemas.microsoft.com/office/powerpoint/2010/main" val="344308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4275"/>
            <a:ext cx="10515600" cy="5412688"/>
          </a:xfrm>
        </p:spPr>
        <p:txBody>
          <a:bodyPr/>
          <a:lstStyle/>
          <a:p>
            <a:r>
              <a:rPr lang="en-US" i="1" dirty="0"/>
              <a:t>Equity financing </a:t>
            </a:r>
            <a:r>
              <a:rPr lang="en-US" dirty="0"/>
              <a:t>does not require collateral and offers the investor some form of </a:t>
            </a:r>
            <a:r>
              <a:rPr lang="en-US" dirty="0" smtClean="0"/>
              <a:t>ownership position </a:t>
            </a:r>
            <a:r>
              <a:rPr lang="en-US" dirty="0"/>
              <a:t>in the </a:t>
            </a:r>
            <a:r>
              <a:rPr lang="en-US" dirty="0" smtClean="0"/>
              <a:t>venture (partner).</a:t>
            </a:r>
          </a:p>
          <a:p>
            <a:r>
              <a:rPr lang="en-US" dirty="0" smtClean="0"/>
              <a:t>Owner </a:t>
            </a:r>
            <a:r>
              <a:rPr lang="en-US" dirty="0"/>
              <a:t>may sometimes not be directly involved in the day-to-day </a:t>
            </a:r>
            <a:r>
              <a:rPr lang="en-US" dirty="0" smtClean="0"/>
              <a:t>management of </a:t>
            </a:r>
            <a:r>
              <a:rPr lang="en-US" dirty="0"/>
              <a:t>the venture, there is always equity funding involved that is provided by the owner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Amount </a:t>
            </a:r>
            <a:r>
              <a:rPr lang="en-US" dirty="0"/>
              <a:t>of equity involved will of course vary by the nature and size of the </a:t>
            </a:r>
            <a:r>
              <a:rPr lang="en-US" dirty="0" smtClean="0"/>
              <a:t>venture.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059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Internal or External Funds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Internally generated funds can come from </a:t>
            </a:r>
            <a:r>
              <a:rPr lang="en-US" dirty="0" smtClean="0"/>
              <a:t>several sources </a:t>
            </a:r>
            <a:r>
              <a:rPr lang="en-US" dirty="0"/>
              <a:t>within the company: profits, sale of assets, reduction in working capital, </a:t>
            </a:r>
            <a:r>
              <a:rPr lang="en-US" dirty="0" smtClean="0"/>
              <a:t>extended payment </a:t>
            </a:r>
            <a:r>
              <a:rPr lang="en-US" dirty="0"/>
              <a:t>terms, and accounts receivable</a:t>
            </a:r>
            <a:r>
              <a:rPr lang="en-US" dirty="0" smtClean="0"/>
              <a:t>.</a:t>
            </a:r>
          </a:p>
          <a:p>
            <a:r>
              <a:rPr lang="en-US" dirty="0"/>
              <a:t>The other general source of funds is external to the venture. Alternative sources </a:t>
            </a:r>
            <a:r>
              <a:rPr lang="en-US" dirty="0" smtClean="0"/>
              <a:t>of external </a:t>
            </a:r>
            <a:r>
              <a:rPr lang="en-US" dirty="0"/>
              <a:t>financing need to be evaluated on three bases: the length of time the funds </a:t>
            </a:r>
            <a:r>
              <a:rPr lang="en-US" dirty="0" smtClean="0"/>
              <a:t>are available</a:t>
            </a:r>
            <a:r>
              <a:rPr lang="en-US" dirty="0"/>
              <a:t>, the costs involved, and the amount of company control lost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More </a:t>
            </a:r>
            <a:r>
              <a:rPr lang="en-US" dirty="0"/>
              <a:t>frequently used sources of funds (self, family </a:t>
            </a:r>
            <a:r>
              <a:rPr lang="en-US" dirty="0" smtClean="0"/>
              <a:t>and friends</a:t>
            </a:r>
            <a:r>
              <a:rPr lang="en-US" dirty="0"/>
              <a:t>, commercial banks, private investors (angels), R&amp;D limited partnerships, </a:t>
            </a:r>
            <a:r>
              <a:rPr lang="en-US" dirty="0" smtClean="0"/>
              <a:t>government loan </a:t>
            </a:r>
            <a:r>
              <a:rPr lang="en-US" dirty="0"/>
              <a:t>programs and grants, venture capital, and private placement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Table 11.1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07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PERSONAL FUNDS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Essential </a:t>
            </a:r>
            <a:r>
              <a:rPr lang="en-US" dirty="0"/>
              <a:t>in attracting outside funding, particularly from banks, private investors, </a:t>
            </a:r>
            <a:r>
              <a:rPr lang="en-US" dirty="0" smtClean="0"/>
              <a:t>and venture capitalists.</a:t>
            </a:r>
          </a:p>
          <a:p>
            <a:r>
              <a:rPr lang="en-US" dirty="0"/>
              <a:t>This level of commitment is reflected in the percentage of total assets that the </a:t>
            </a:r>
            <a:r>
              <a:rPr lang="en-US" dirty="0" smtClean="0"/>
              <a:t>entrepreneur has </a:t>
            </a:r>
            <a:r>
              <a:rPr lang="en-US" dirty="0"/>
              <a:t>available that are committed to the </a:t>
            </a:r>
            <a:r>
              <a:rPr lang="en-US" dirty="0" smtClean="0"/>
              <a:t>venture.</a:t>
            </a:r>
          </a:p>
          <a:p>
            <a:r>
              <a:rPr lang="en-US" dirty="0"/>
              <a:t>Entrepreneurs should always remember that it is not the amount of the capital but </a:t>
            </a:r>
            <a:r>
              <a:rPr lang="en-US" dirty="0" smtClean="0"/>
              <a:t>rather the </a:t>
            </a:r>
            <a:r>
              <a:rPr lang="en-US" dirty="0"/>
              <a:t>fact that all monies available are committed that makes outside investors feel </a:t>
            </a:r>
            <a:r>
              <a:rPr lang="en-US" dirty="0" smtClean="0"/>
              <a:t>comfortable with </a:t>
            </a:r>
            <a:r>
              <a:rPr lang="en-US" dirty="0"/>
              <a:t>their commitment level and therefore more willing to invest, in most countries.</a:t>
            </a:r>
          </a:p>
        </p:txBody>
      </p:sp>
    </p:spTree>
    <p:extLst>
      <p:ext uri="{BB962C8B-B14F-4D97-AF65-F5344CB8AC3E}">
        <p14:creationId xmlns:p14="http://schemas.microsoft.com/office/powerpoint/2010/main" val="183178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FAMILY AND FRIENDS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Family and friends usually provide a small amount of </a:t>
            </a:r>
            <a:r>
              <a:rPr lang="en-US" dirty="0" smtClean="0"/>
              <a:t>equity funding </a:t>
            </a:r>
            <a:r>
              <a:rPr lang="en-US" dirty="0"/>
              <a:t>for new ventures, reflecting in part the small amount of capital needed for </a:t>
            </a:r>
            <a:r>
              <a:rPr lang="en-US" dirty="0" smtClean="0"/>
              <a:t>most new </a:t>
            </a:r>
            <a:r>
              <a:rPr lang="en-US" dirty="0"/>
              <a:t>ventures at this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Family </a:t>
            </a:r>
            <a:r>
              <a:rPr lang="en-US" dirty="0"/>
              <a:t>members or friends then have an ownership </a:t>
            </a:r>
            <a:r>
              <a:rPr lang="en-US" dirty="0" smtClean="0"/>
              <a:t>position in </a:t>
            </a:r>
            <a:r>
              <a:rPr lang="en-US" dirty="0"/>
              <a:t>the venture and all rights and privileges of that position.</a:t>
            </a:r>
            <a:endParaRPr lang="en-US" dirty="0" smtClean="0"/>
          </a:p>
          <a:p>
            <a:r>
              <a:rPr lang="en-US" dirty="0" smtClean="0"/>
              <a:t>Frequently </a:t>
            </a:r>
            <a:r>
              <a:rPr lang="en-US" dirty="0"/>
              <a:t>family and friends are not problem </a:t>
            </a:r>
            <a:r>
              <a:rPr lang="en-US" dirty="0" smtClean="0"/>
              <a:t>investors and </a:t>
            </a:r>
            <a:r>
              <a:rPr lang="en-US" dirty="0"/>
              <a:t>in fact are more patient than other investors in their timing for a return on </a:t>
            </a:r>
            <a:r>
              <a:rPr lang="en-US" dirty="0" smtClean="0"/>
              <a:t>their investment.</a:t>
            </a:r>
          </a:p>
          <a:p>
            <a:r>
              <a:rPr lang="en-US" dirty="0"/>
              <a:t>Generally, they cause more problems when the venture is not performing </a:t>
            </a:r>
            <a:r>
              <a:rPr lang="en-US" dirty="0" smtClean="0"/>
              <a:t>well and </a:t>
            </a:r>
            <a:r>
              <a:rPr lang="en-US" dirty="0"/>
              <a:t>about to fail or is extremely successful</a:t>
            </a:r>
            <a:r>
              <a:rPr lang="en-US" dirty="0" smtClean="0"/>
              <a:t>.</a:t>
            </a:r>
          </a:p>
          <a:p>
            <a:r>
              <a:rPr lang="en-US" dirty="0"/>
              <a:t>Such things </a:t>
            </a:r>
            <a:r>
              <a:rPr lang="en-US" dirty="0" smtClean="0"/>
              <a:t>as the </a:t>
            </a:r>
            <a:r>
              <a:rPr lang="en-US" dirty="0"/>
              <a:t>amount of money involved, the terms of the money, the rights and responsibilities of </a:t>
            </a:r>
            <a:r>
              <a:rPr lang="en-US" dirty="0" smtClean="0"/>
              <a:t>the investor</a:t>
            </a:r>
            <a:r>
              <a:rPr lang="en-US" dirty="0"/>
              <a:t>, and what happens if the business fails must all be agreed upon and written </a:t>
            </a:r>
            <a:r>
              <a:rPr lang="en-US" smtClean="0"/>
              <a:t>down.A</a:t>
            </a:r>
            <a:r>
              <a:rPr lang="en-US" dirty="0" smtClean="0"/>
              <a:t> </a:t>
            </a:r>
            <a:r>
              <a:rPr lang="en-US" dirty="0"/>
              <a:t>formal agreement with all these items helps avoid future problems.</a:t>
            </a:r>
          </a:p>
        </p:txBody>
      </p:sp>
    </p:spTree>
    <p:extLst>
      <p:ext uri="{BB962C8B-B14F-4D97-AF65-F5344CB8AC3E}">
        <p14:creationId xmlns:p14="http://schemas.microsoft.com/office/powerpoint/2010/main" val="3234201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COMMERCIAL BANKS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Commercial banks are by far the source of short-term funds most frequently used by </a:t>
            </a:r>
            <a:r>
              <a:rPr lang="en-US" dirty="0" smtClean="0"/>
              <a:t>the entrepreneur </a:t>
            </a:r>
            <a:r>
              <a:rPr lang="en-US" dirty="0"/>
              <a:t>when collateral is available. The funds provided are in the form of </a:t>
            </a:r>
            <a:r>
              <a:rPr lang="en-US" dirty="0" smtClean="0"/>
              <a:t>debt financing </a:t>
            </a:r>
            <a:r>
              <a:rPr lang="en-US" dirty="0"/>
              <a:t>and, as such, require some tangible guaranty or </a:t>
            </a:r>
            <a:r>
              <a:rPr lang="en-US" dirty="0" smtClean="0"/>
              <a:t>collateral(</a:t>
            </a:r>
            <a:r>
              <a:rPr lang="en-US" dirty="0"/>
              <a:t>land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car,equipment</a:t>
            </a:r>
            <a:r>
              <a:rPr lang="en-US" dirty="0"/>
              <a:t>, or the </a:t>
            </a:r>
            <a:r>
              <a:rPr lang="en-US" dirty="0" smtClean="0"/>
              <a:t>building of </a:t>
            </a:r>
            <a:r>
              <a:rPr lang="en-US" dirty="0"/>
              <a:t>the </a:t>
            </a:r>
            <a:r>
              <a:rPr lang="en-US" dirty="0" smtClean="0"/>
              <a:t>venture)</a:t>
            </a:r>
          </a:p>
          <a:p>
            <a:pPr marL="0" indent="0">
              <a:buNone/>
            </a:pPr>
            <a:r>
              <a:rPr lang="en-US" b="1" dirty="0" smtClean="0"/>
              <a:t>1)Types </a:t>
            </a:r>
            <a:r>
              <a:rPr lang="en-US" b="1" dirty="0"/>
              <a:t>of Bank </a:t>
            </a:r>
            <a:r>
              <a:rPr lang="en-US" b="1" dirty="0" smtClean="0"/>
              <a:t>Loans</a:t>
            </a:r>
            <a:r>
              <a:rPr lang="en-US" dirty="0" smtClean="0"/>
              <a:t>: </a:t>
            </a:r>
            <a:r>
              <a:rPr lang="en-US" dirty="0"/>
              <a:t>Accounts Receivable </a:t>
            </a:r>
            <a:r>
              <a:rPr lang="en-US" dirty="0" smtClean="0"/>
              <a:t>Loans</a:t>
            </a:r>
          </a:p>
          <a:p>
            <a:pPr lvl="1"/>
            <a:r>
              <a:rPr lang="en-US" b="1" dirty="0"/>
              <a:t>Accounts Receivable </a:t>
            </a:r>
            <a:r>
              <a:rPr lang="en-US" b="1" dirty="0" smtClean="0"/>
              <a:t>Loans</a:t>
            </a:r>
            <a:r>
              <a:rPr lang="en-US" dirty="0" smtClean="0"/>
              <a:t>: Accounts </a:t>
            </a:r>
            <a:r>
              <a:rPr lang="en-US" dirty="0"/>
              <a:t>receivable provide a good basis for a </a:t>
            </a:r>
            <a:r>
              <a:rPr lang="en-US" dirty="0" smtClean="0"/>
              <a:t>loan, especially </a:t>
            </a:r>
            <a:r>
              <a:rPr lang="en-US" dirty="0"/>
              <a:t>if the customer base is well known and </a:t>
            </a:r>
            <a:r>
              <a:rPr lang="en-US" dirty="0" smtClean="0"/>
              <a:t>creditworthy and bank collects </a:t>
            </a:r>
            <a:r>
              <a:rPr lang="en-US" dirty="0"/>
              <a:t>the money </a:t>
            </a:r>
            <a:r>
              <a:rPr lang="en-US" dirty="0" smtClean="0"/>
              <a:t>directly from </a:t>
            </a:r>
            <a:r>
              <a:rPr lang="en-US" dirty="0"/>
              <a:t>the </a:t>
            </a:r>
            <a:r>
              <a:rPr lang="en-US" dirty="0" smtClean="0"/>
              <a:t>account(</a:t>
            </a:r>
            <a:r>
              <a:rPr lang="en-US" dirty="0"/>
              <a:t>interest charge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973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1570"/>
            <a:ext cx="10515600" cy="5385393"/>
          </a:xfrm>
        </p:spPr>
        <p:txBody>
          <a:bodyPr/>
          <a:lstStyle/>
          <a:p>
            <a:r>
              <a:rPr lang="en-US" b="1" dirty="0" smtClean="0"/>
              <a:t>Inventory Loans</a:t>
            </a:r>
            <a:r>
              <a:rPr lang="en-US" dirty="0" smtClean="0"/>
              <a:t>: Inventory </a:t>
            </a:r>
            <a:r>
              <a:rPr lang="en-US" dirty="0"/>
              <a:t>is another of the firm’s assets that can often be the basis </a:t>
            </a:r>
            <a:r>
              <a:rPr lang="en-US" dirty="0" smtClean="0"/>
              <a:t>for a </a:t>
            </a:r>
            <a:r>
              <a:rPr lang="en-US" dirty="0"/>
              <a:t>loan, particularly when the inventory is more liquid and can be easily sold</a:t>
            </a:r>
            <a:r>
              <a:rPr lang="en-US" dirty="0" smtClean="0"/>
              <a:t>.</a:t>
            </a:r>
          </a:p>
          <a:p>
            <a:r>
              <a:rPr lang="en-US" b="1" dirty="0"/>
              <a:t>Equipment </a:t>
            </a:r>
            <a:r>
              <a:rPr lang="en-US" b="1" dirty="0" smtClean="0"/>
              <a:t>Loans</a:t>
            </a:r>
            <a:r>
              <a:rPr lang="en-US" dirty="0" smtClean="0"/>
              <a:t>: Company acquires </a:t>
            </a:r>
            <a:r>
              <a:rPr lang="en-US" dirty="0"/>
              <a:t>the use of the equipment through a small down payment and a guarantee to </a:t>
            </a:r>
            <a:r>
              <a:rPr lang="en-US" dirty="0" smtClean="0"/>
              <a:t>make a </a:t>
            </a:r>
            <a:r>
              <a:rPr lang="en-US" dirty="0"/>
              <a:t>specified number of payments over a period of time. The total amount paid is the </a:t>
            </a:r>
            <a:r>
              <a:rPr lang="en-US" dirty="0" smtClean="0"/>
              <a:t>selling price </a:t>
            </a:r>
            <a:r>
              <a:rPr lang="en-US" dirty="0"/>
              <a:t>plus the finance charge</a:t>
            </a:r>
            <a:r>
              <a:rPr lang="en-US" dirty="0" smtClean="0"/>
              <a:t>.</a:t>
            </a:r>
          </a:p>
          <a:p>
            <a:r>
              <a:rPr lang="en-US" b="1" dirty="0"/>
              <a:t>Real Estate </a:t>
            </a:r>
            <a:r>
              <a:rPr lang="en-US" b="1" dirty="0" smtClean="0"/>
              <a:t>Loans</a:t>
            </a:r>
            <a:r>
              <a:rPr lang="en-US" dirty="0" smtClean="0"/>
              <a:t>: frequently </a:t>
            </a:r>
            <a:r>
              <a:rPr lang="en-US" dirty="0"/>
              <a:t>used in asset-based financing. </a:t>
            </a:r>
            <a:r>
              <a:rPr lang="en-US" dirty="0" smtClean="0"/>
              <a:t>This financing </a:t>
            </a:r>
            <a:r>
              <a:rPr lang="en-US" dirty="0"/>
              <a:t>is usually easily obtained to finance a company’s land, plant, </a:t>
            </a:r>
            <a:r>
              <a:rPr lang="en-US" dirty="0" smtClean="0"/>
              <a:t>or another </a:t>
            </a:r>
            <a:r>
              <a:rPr lang="en-US" dirty="0"/>
              <a:t>building, often up to 75 percent of its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892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1628</Words>
  <Application>Microsoft Office PowerPoint</Application>
  <PresentationFormat>Widescreen</PresentationFormat>
  <Paragraphs>62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Chap#11</vt:lpstr>
      <vt:lpstr>Contents</vt:lpstr>
      <vt:lpstr>Debt or Equity Financing</vt:lpstr>
      <vt:lpstr>PowerPoint Presentation</vt:lpstr>
      <vt:lpstr>Internal or External Funds</vt:lpstr>
      <vt:lpstr>PERSONAL FUNDS</vt:lpstr>
      <vt:lpstr>FAMILY AND FRIENDS</vt:lpstr>
      <vt:lpstr>COMMERCIAL BANKS</vt:lpstr>
      <vt:lpstr>PowerPoint Presentation</vt:lpstr>
      <vt:lpstr>PowerPoint Presentation</vt:lpstr>
      <vt:lpstr>PowerPoint Presentation</vt:lpstr>
      <vt:lpstr>Bank Lending Decisions</vt:lpstr>
      <vt:lpstr>RESEARCH AND DEVELOPMENT LIMITED PARTNERSHIPS</vt:lpstr>
      <vt:lpstr>PowerPoint Presentation</vt:lpstr>
      <vt:lpstr>PRIVATE FINANCING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Chap#11</dc:title>
  <dc:creator>Microsoft account</dc:creator>
  <cp:lastModifiedBy>Microsoft account</cp:lastModifiedBy>
  <cp:revision>52</cp:revision>
  <dcterms:created xsi:type="dcterms:W3CDTF">2021-12-06T18:11:33Z</dcterms:created>
  <dcterms:modified xsi:type="dcterms:W3CDTF">2021-12-07T19:30:09Z</dcterms:modified>
</cp:coreProperties>
</file>