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4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8EA9-01F2-4E2F-BCC8-DFD56A8A2B3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1DFF2-7B6A-449B-A7EC-3555647F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consists mostly of a virtually invisible group of wealthy investors, often called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angels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DFF2-7B6A-449B-A7EC-3555647FA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SBIC firms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companies with some government money that invest in other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DFF2-7B6A-449B-A7EC-3555647FA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Leverage=support by </a:t>
            </a:r>
            <a:r>
              <a:rPr lang="en-US" dirty="0" err="1" smtClean="0"/>
              <a:t>money,corporation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DFF2-7B6A-449B-A7EC-3555647FA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public offering (IPO)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public registration and sale of  company’s stock</a:t>
            </a:r>
          </a:p>
          <a:p>
            <a:r>
              <a:rPr lang="en-US" sz="1200" b="1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prospectus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 to prospective buyers of a public offering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DFF2-7B6A-449B-A7EC-3555647FA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C572-DE2D-46CE-A261-26F2C2129D1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FEC4-CE47-4A74-94A9-BFD7A40E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33462"/>
          </a:xfrm>
        </p:spPr>
        <p:txBody>
          <a:bodyPr/>
          <a:lstStyle/>
          <a:p>
            <a:r>
              <a:rPr lang="en-US" b="1" dirty="0" smtClean="0"/>
              <a:t>Chap#12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88861"/>
            <a:ext cx="10515600" cy="9143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                        Informal Risk Capital, Venture Capital, and Going Public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VALUING YOUR COMPANY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valuation is at the core of determining </a:t>
            </a:r>
            <a:r>
              <a:rPr lang="en-US" dirty="0" smtClean="0"/>
              <a:t>how much </a:t>
            </a:r>
            <a:r>
              <a:rPr lang="en-US" dirty="0"/>
              <a:t>ownership an investor is entitled to for a certain amount of funding for the venture</a:t>
            </a:r>
            <a:r>
              <a:rPr lang="en-US" dirty="0" smtClean="0"/>
              <a:t>.</a:t>
            </a:r>
          </a:p>
          <a:p>
            <a:r>
              <a:rPr lang="en-US" i="1" dirty="0"/>
              <a:t>factors in </a:t>
            </a:r>
            <a:r>
              <a:rPr lang="en-US" i="1" dirty="0" smtClean="0"/>
              <a:t>valuation-&gt;</a:t>
            </a:r>
            <a:r>
              <a:rPr lang="en-US" dirty="0"/>
              <a:t>aspects </a:t>
            </a:r>
            <a:r>
              <a:rPr lang="en-US" dirty="0" smtClean="0"/>
              <a:t>of securing </a:t>
            </a:r>
            <a:r>
              <a:rPr lang="en-US" dirty="0"/>
              <a:t>funding, has a potential for ethical conflict that must be carefully handled.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Factors </a:t>
            </a:r>
            <a:r>
              <a:rPr lang="en-US" b="1" dirty="0"/>
              <a:t>in </a:t>
            </a:r>
            <a:r>
              <a:rPr lang="en-US" b="1" dirty="0" smtClean="0"/>
              <a:t>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There are eight factors that vary by situation the entrepreneur should consider </a:t>
            </a:r>
            <a:r>
              <a:rPr lang="en-US" dirty="0" smtClean="0"/>
              <a:t>when valuing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venture. </a:t>
            </a:r>
            <a:endParaRPr lang="en-US" dirty="0"/>
          </a:p>
          <a:p>
            <a:r>
              <a:rPr lang="en-US" dirty="0"/>
              <a:t>The first factor, and the starting point in any valuation, is the </a:t>
            </a:r>
            <a:r>
              <a:rPr lang="en-US" dirty="0" smtClean="0"/>
              <a:t>nature and </a:t>
            </a:r>
            <a:r>
              <a:rPr lang="en-US" dirty="0"/>
              <a:t>history of the </a:t>
            </a:r>
            <a:r>
              <a:rPr lang="en-US" dirty="0" smtClean="0"/>
              <a:t>business(</a:t>
            </a:r>
            <a:r>
              <a:rPr lang="en-US" dirty="0" err="1" smtClean="0"/>
              <a:t>strengths,weakness,outlook</a:t>
            </a:r>
            <a:r>
              <a:rPr lang="en-US" dirty="0" smtClean="0"/>
              <a:t>)</a:t>
            </a:r>
          </a:p>
          <a:p>
            <a:r>
              <a:rPr lang="en-US" dirty="0"/>
              <a:t>This second factor involves an examination of </a:t>
            </a:r>
            <a:r>
              <a:rPr lang="en-US" dirty="0" smtClean="0"/>
              <a:t>the financial </a:t>
            </a:r>
            <a:r>
              <a:rPr lang="en-US" dirty="0"/>
              <a:t>data of the venture compared with those of other companies in the </a:t>
            </a:r>
            <a:r>
              <a:rPr lang="en-US" dirty="0" smtClean="0"/>
              <a:t>industry(</a:t>
            </a:r>
            <a:r>
              <a:rPr lang="en-US" dirty="0" err="1" smtClean="0"/>
              <a:t>grow,decline,stability</a:t>
            </a:r>
            <a:r>
              <a:rPr lang="en-US" dirty="0" smtClean="0"/>
              <a:t>).</a:t>
            </a:r>
          </a:p>
          <a:p>
            <a:r>
              <a:rPr lang="en-US" dirty="0"/>
              <a:t>The third factor is the book value (net value) of the stock of the company and the </a:t>
            </a:r>
            <a:r>
              <a:rPr lang="en-US" dirty="0" smtClean="0"/>
              <a:t>overall financial </a:t>
            </a:r>
            <a:r>
              <a:rPr lang="en-US" dirty="0"/>
              <a:t>condition of the </a:t>
            </a:r>
            <a:r>
              <a:rPr lang="en-US" dirty="0" smtClean="0"/>
              <a:t>business(profit).</a:t>
            </a:r>
          </a:p>
          <a:p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factor, is the most important factor in valuation</a:t>
            </a:r>
            <a:r>
              <a:rPr lang="en-US" dirty="0" smtClean="0"/>
              <a:t>.</a:t>
            </a:r>
            <a:r>
              <a:rPr lang="en-US" dirty="0"/>
              <a:t> Income by product line is analyzed to judge future profitability </a:t>
            </a:r>
            <a:r>
              <a:rPr lang="en-US" dirty="0" smtClean="0"/>
              <a:t>and value.</a:t>
            </a:r>
          </a:p>
          <a:p>
            <a:r>
              <a:rPr lang="en-US" dirty="0"/>
              <a:t>The fifth valuation factor is the dividend-paying capacity of the </a:t>
            </a:r>
            <a:r>
              <a:rPr lang="en-US" dirty="0" smtClean="0"/>
              <a:t>venture(Future capacity to pay).</a:t>
            </a:r>
          </a:p>
          <a:p>
            <a:r>
              <a:rPr lang="en-US" dirty="0"/>
              <a:t>S</a:t>
            </a:r>
            <a:r>
              <a:rPr lang="en-US" dirty="0" smtClean="0"/>
              <a:t>ixth valuation factor assets </a:t>
            </a:r>
            <a:r>
              <a:rPr lang="en-US" dirty="0"/>
              <a:t>usually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valued of venture.</a:t>
            </a:r>
          </a:p>
          <a:p>
            <a:r>
              <a:rPr lang="en-US" dirty="0"/>
              <a:t>S</a:t>
            </a:r>
            <a:r>
              <a:rPr lang="en-US" dirty="0" smtClean="0"/>
              <a:t>eventh </a:t>
            </a:r>
            <a:r>
              <a:rPr lang="en-US" dirty="0"/>
              <a:t>factor in valuation involves assessing any previous sale of </a:t>
            </a:r>
            <a:r>
              <a:rPr lang="en-US" dirty="0" smtClean="0"/>
              <a:t>equity(</a:t>
            </a:r>
            <a:r>
              <a:rPr lang="en-US" dirty="0"/>
              <a:t>accurately </a:t>
            </a:r>
            <a:r>
              <a:rPr lang="en-US" dirty="0" smtClean="0"/>
              <a:t>representation)</a:t>
            </a:r>
          </a:p>
          <a:p>
            <a:r>
              <a:rPr lang="en-US" dirty="0"/>
              <a:t>The final valuation factor is the market price of equity of companies engaged in </a:t>
            </a:r>
            <a:r>
              <a:rPr lang="en-US" dirty="0" smtClean="0"/>
              <a:t>the same </a:t>
            </a:r>
            <a:r>
              <a:rPr lang="en-US" dirty="0"/>
              <a:t>or similar lines of </a:t>
            </a:r>
            <a:r>
              <a:rPr lang="en-US" dirty="0" smtClean="0"/>
              <a:t>business(balance price).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Calculations of </a:t>
            </a:r>
            <a:r>
              <a:rPr lang="en-US" i="1" dirty="0"/>
              <a:t>financial ratios </a:t>
            </a:r>
            <a:r>
              <a:rPr lang="en-US" dirty="0"/>
              <a:t>can also be used as an analytical and control mechanism </a:t>
            </a:r>
            <a:r>
              <a:rPr lang="en-US" dirty="0" smtClean="0"/>
              <a:t>to test </a:t>
            </a:r>
            <a:r>
              <a:rPr lang="en-US" dirty="0"/>
              <a:t>the financial well-being of a new </a:t>
            </a:r>
            <a:r>
              <a:rPr lang="en-US" dirty="0" smtClean="0"/>
              <a:t>venture(</a:t>
            </a:r>
            <a:r>
              <a:rPr lang="en-US" dirty="0"/>
              <a:t>strengths and weaknesses of the venture</a:t>
            </a:r>
            <a:r>
              <a:rPr lang="en-US" dirty="0" smtClean="0"/>
              <a:t>).</a:t>
            </a:r>
            <a:r>
              <a:rPr lang="en-US" dirty="0"/>
              <a:t> Ratio analysis is typically used on actual financial results but can also provide the </a:t>
            </a:r>
            <a:r>
              <a:rPr lang="en-US" dirty="0" smtClean="0"/>
              <a:t>entrepreneur with </a:t>
            </a:r>
            <a:r>
              <a:rPr lang="en-US" dirty="0"/>
              <a:t>some sense of where problems exist in the pro forma statements as well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Liquidity </a:t>
            </a:r>
            <a:r>
              <a:rPr lang="en-US" b="1" dirty="0" smtClean="0"/>
              <a:t>Ratios:</a:t>
            </a:r>
          </a:p>
          <a:p>
            <a:r>
              <a:rPr lang="en-US" b="1" dirty="0" smtClean="0"/>
              <a:t>Current Ratio</a:t>
            </a:r>
            <a:r>
              <a:rPr lang="en-US" dirty="0" smtClean="0"/>
              <a:t>: ability to meet its short-term debts </a:t>
            </a:r>
          </a:p>
          <a:p>
            <a:pPr marL="0" indent="0">
              <a:buNone/>
            </a:pPr>
            <a:r>
              <a:rPr lang="en-US" dirty="0" smtClean="0"/>
              <a:t>			Formula = Current assets/Current Liabilities</a:t>
            </a:r>
          </a:p>
          <a:p>
            <a:r>
              <a:rPr lang="en-US" b="1" dirty="0" smtClean="0"/>
              <a:t>Acid </a:t>
            </a:r>
            <a:r>
              <a:rPr lang="en-US" b="1" dirty="0"/>
              <a:t>Test </a:t>
            </a:r>
            <a:r>
              <a:rPr lang="en-US" b="1" dirty="0" smtClean="0"/>
              <a:t>Ratio</a:t>
            </a:r>
            <a:r>
              <a:rPr lang="en-US" dirty="0" smtClean="0"/>
              <a:t>:</a:t>
            </a:r>
            <a:r>
              <a:rPr lang="en-US" dirty="0"/>
              <a:t> test of the short-term liquidity of the </a:t>
            </a:r>
            <a:r>
              <a:rPr lang="en-US" dirty="0" smtClean="0"/>
              <a:t>venture</a:t>
            </a:r>
          </a:p>
          <a:p>
            <a:pPr marL="2743200" lvl="6" indent="0">
              <a:buNone/>
            </a:pPr>
            <a:r>
              <a:rPr lang="en-US" sz="2400" dirty="0" smtClean="0"/>
              <a:t>Formula=(Current Assets-Inventory)/Current liabilities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8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7791"/>
            <a:ext cx="10515600" cy="5389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Activity </a:t>
            </a:r>
            <a:r>
              <a:rPr lang="en-US" b="1" dirty="0" smtClean="0"/>
              <a:t>Ratios</a:t>
            </a:r>
          </a:p>
          <a:p>
            <a:r>
              <a:rPr lang="en-US" b="1" dirty="0"/>
              <a:t>Average Collection </a:t>
            </a:r>
            <a:r>
              <a:rPr lang="en-US" b="1" dirty="0" smtClean="0"/>
              <a:t>Period</a:t>
            </a:r>
            <a:r>
              <a:rPr lang="en-US" dirty="0" smtClean="0"/>
              <a:t>:</a:t>
            </a:r>
            <a:r>
              <a:rPr lang="en-US" dirty="0"/>
              <a:t> accounts receivable or the ability of the venture to collect from its </a:t>
            </a:r>
            <a:r>
              <a:rPr lang="en-US" dirty="0" smtClean="0"/>
              <a:t>customers.</a:t>
            </a:r>
          </a:p>
          <a:p>
            <a:pPr lvl="3"/>
            <a:r>
              <a:rPr lang="en-US" dirty="0" smtClean="0"/>
              <a:t>Formula=Accounts Receivable/Average Daily Sales</a:t>
            </a:r>
          </a:p>
          <a:p>
            <a:r>
              <a:rPr lang="en-US" b="1" dirty="0"/>
              <a:t>Inventory </a:t>
            </a:r>
            <a:r>
              <a:rPr lang="en-US" b="1" dirty="0" smtClean="0"/>
              <a:t>Turnover:</a:t>
            </a:r>
            <a:r>
              <a:rPr lang="en-US" dirty="0"/>
              <a:t> This ratio measures the efficiency of the venture in managing </a:t>
            </a:r>
            <a:r>
              <a:rPr lang="en-US" dirty="0" smtClean="0"/>
              <a:t>and selling </a:t>
            </a:r>
            <a:r>
              <a:rPr lang="en-US" dirty="0"/>
              <a:t>its </a:t>
            </a:r>
            <a:r>
              <a:rPr lang="en-US" dirty="0" smtClean="0"/>
              <a:t>inventory(high turnover favorable)</a:t>
            </a:r>
          </a:p>
          <a:p>
            <a:pPr lvl="3"/>
            <a:r>
              <a:rPr lang="en-US" dirty="0" smtClean="0"/>
              <a:t>Formula=Cost of goods sold/Inventory</a:t>
            </a:r>
          </a:p>
          <a:p>
            <a:pPr marL="0" indent="0">
              <a:buNone/>
            </a:pPr>
            <a:r>
              <a:rPr lang="en-US" b="1" dirty="0" smtClean="0"/>
              <a:t>Leverage Ratios</a:t>
            </a:r>
          </a:p>
          <a:p>
            <a:r>
              <a:rPr lang="en-US" sz="2400" b="1" dirty="0"/>
              <a:t>Debt </a:t>
            </a:r>
            <a:r>
              <a:rPr lang="en-US" sz="2400" b="1" dirty="0" smtClean="0"/>
              <a:t>Ratio:</a:t>
            </a:r>
            <a:r>
              <a:rPr lang="en-US" sz="2400" dirty="0"/>
              <a:t> The debt </a:t>
            </a:r>
            <a:r>
              <a:rPr lang="en-US" sz="2400" dirty="0" smtClean="0"/>
              <a:t>ratio helps </a:t>
            </a:r>
            <a:r>
              <a:rPr lang="en-US" sz="2400" dirty="0"/>
              <a:t>the entrepreneur to assess the firm’s ability to meet all its obligations (short and </a:t>
            </a:r>
            <a:r>
              <a:rPr lang="en-US" sz="2400" dirty="0" smtClean="0"/>
              <a:t>long term).</a:t>
            </a:r>
          </a:p>
          <a:p>
            <a:pPr lvl="3"/>
            <a:r>
              <a:rPr lang="en-US" dirty="0" smtClean="0"/>
              <a:t>Formula=Total liabilities/Total Assets</a:t>
            </a:r>
          </a:p>
          <a:p>
            <a:r>
              <a:rPr lang="en-US" sz="2400" b="1" dirty="0"/>
              <a:t>Debt to </a:t>
            </a:r>
            <a:r>
              <a:rPr lang="en-US" sz="2400" b="1" dirty="0" smtClean="0"/>
              <a:t>Equity:</a:t>
            </a:r>
            <a:r>
              <a:rPr lang="en-US" sz="2400" dirty="0"/>
              <a:t> It provides a measure </a:t>
            </a:r>
            <a:r>
              <a:rPr lang="en-US" sz="2400" dirty="0" smtClean="0"/>
              <a:t>of risk </a:t>
            </a:r>
            <a:r>
              <a:rPr lang="en-US" sz="2400" dirty="0"/>
              <a:t>to creditors by considering the funds invested by creditors (debt) and investors (equity</a:t>
            </a:r>
            <a:r>
              <a:rPr lang="en-US" sz="2400" dirty="0" smtClean="0"/>
              <a:t>).</a:t>
            </a:r>
          </a:p>
          <a:p>
            <a:pPr lvl="3"/>
            <a:r>
              <a:rPr lang="en-US" dirty="0" smtClean="0"/>
              <a:t>Formula=Total Liabilities/Stockholder’s Equity</a:t>
            </a:r>
          </a:p>
        </p:txBody>
      </p:sp>
    </p:spTree>
    <p:extLst>
      <p:ext uri="{BB962C8B-B14F-4D97-AF65-F5344CB8AC3E}">
        <p14:creationId xmlns:p14="http://schemas.microsoft.com/office/powerpoint/2010/main" val="299074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Profitability </a:t>
            </a:r>
            <a:r>
              <a:rPr lang="en-US" b="1" dirty="0" smtClean="0"/>
              <a:t>Ratios</a:t>
            </a:r>
          </a:p>
          <a:p>
            <a:r>
              <a:rPr lang="en-US" b="1" dirty="0"/>
              <a:t>Net Profit </a:t>
            </a:r>
            <a:r>
              <a:rPr lang="en-US" b="1" dirty="0" smtClean="0"/>
              <a:t>Margin:</a:t>
            </a:r>
            <a:r>
              <a:rPr lang="en-US" dirty="0"/>
              <a:t> This ratio represents the venture’s ability to translate sales </a:t>
            </a:r>
            <a:r>
              <a:rPr lang="en-US" dirty="0" smtClean="0"/>
              <a:t>into profits.</a:t>
            </a:r>
          </a:p>
          <a:p>
            <a:pPr lvl="4"/>
            <a:r>
              <a:rPr lang="en-US" sz="2000" dirty="0" smtClean="0"/>
              <a:t>Formula=Net profit/Net Sales</a:t>
            </a:r>
          </a:p>
          <a:p>
            <a:r>
              <a:rPr lang="en-US" b="1" dirty="0"/>
              <a:t>Return on </a:t>
            </a:r>
            <a:r>
              <a:rPr lang="en-US" b="1" dirty="0" smtClean="0"/>
              <a:t>Investment:</a:t>
            </a:r>
            <a:r>
              <a:rPr lang="en-US" dirty="0"/>
              <a:t> The return on investment measures the ability of the venture </a:t>
            </a:r>
            <a:r>
              <a:rPr lang="en-US" dirty="0" smtClean="0"/>
              <a:t>to manage </a:t>
            </a:r>
            <a:r>
              <a:rPr lang="en-US" dirty="0"/>
              <a:t>its total investment in assets</a:t>
            </a:r>
            <a:r>
              <a:rPr lang="en-US" dirty="0" smtClean="0"/>
              <a:t>.</a:t>
            </a:r>
          </a:p>
          <a:p>
            <a:pPr lvl="4"/>
            <a:r>
              <a:rPr lang="en-US" sz="2000" dirty="0" smtClean="0"/>
              <a:t>Formula=Net/Total Assets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18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Valuation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1491175"/>
            <a:ext cx="10903634" cy="46857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First Approach(</a:t>
            </a:r>
            <a:r>
              <a:rPr lang="en-US" b="1" dirty="0" smtClean="0"/>
              <a:t>general </a:t>
            </a:r>
            <a:r>
              <a:rPr lang="en-US" b="1" dirty="0"/>
              <a:t>valuation </a:t>
            </a:r>
            <a:r>
              <a:rPr lang="en-US" b="1" dirty="0" smtClean="0"/>
              <a:t>approach</a:t>
            </a:r>
            <a:r>
              <a:rPr lang="en-US" dirty="0" smtClean="0"/>
              <a:t>), </a:t>
            </a:r>
            <a:r>
              <a:rPr lang="en-US" dirty="0"/>
              <a:t>the company must be classified in a certain industry, since companies in the same </a:t>
            </a:r>
            <a:r>
              <a:rPr lang="en-US" dirty="0" smtClean="0"/>
              <a:t>industry share </a:t>
            </a:r>
            <a:r>
              <a:rPr lang="en-US" dirty="0"/>
              <a:t>similar markets, problems, economies, and potential of sales and earnings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/>
              <a:t>S</a:t>
            </a:r>
            <a:r>
              <a:rPr lang="en-US" dirty="0" smtClean="0"/>
              <a:t>econd  Approach widely </a:t>
            </a:r>
            <a:r>
              <a:rPr lang="en-US" dirty="0"/>
              <a:t>used </a:t>
            </a:r>
            <a:r>
              <a:rPr lang="en-US" b="1" dirty="0"/>
              <a:t>valuation approach </a:t>
            </a:r>
            <a:r>
              <a:rPr lang="en-US" dirty="0"/>
              <a:t>is the present value of future cash flow. </a:t>
            </a:r>
            <a:r>
              <a:rPr lang="en-US" dirty="0" smtClean="0"/>
              <a:t>This method </a:t>
            </a:r>
            <a:r>
              <a:rPr lang="en-US" dirty="0"/>
              <a:t>adjusts the value of the cash flow of the business for the time value of money </a:t>
            </a:r>
            <a:r>
              <a:rPr lang="en-US" dirty="0" smtClean="0"/>
              <a:t>and the </a:t>
            </a:r>
            <a:r>
              <a:rPr lang="en-US" dirty="0"/>
              <a:t>business and economic </a:t>
            </a:r>
            <a:r>
              <a:rPr lang="en-US" dirty="0" smtClean="0"/>
              <a:t>risks(decisions).</a:t>
            </a:r>
          </a:p>
          <a:p>
            <a:r>
              <a:rPr lang="en-US" dirty="0"/>
              <a:t>Another valuation method, used only for insurance purposes or in very unique </a:t>
            </a:r>
            <a:r>
              <a:rPr lang="en-US" dirty="0" smtClean="0"/>
              <a:t>circumstances, is </a:t>
            </a:r>
            <a:r>
              <a:rPr lang="en-US" dirty="0"/>
              <a:t>known as </a:t>
            </a:r>
            <a:r>
              <a:rPr lang="en-US" b="1" dirty="0" smtClean="0"/>
              <a:t>replacement value </a:t>
            </a:r>
            <a:r>
              <a:rPr lang="en-US" dirty="0" smtClean="0"/>
              <a:t>(reproduce) -&gt;(unique asset demand).</a:t>
            </a:r>
          </a:p>
          <a:p>
            <a:r>
              <a:rPr lang="en-US" dirty="0"/>
              <a:t>The </a:t>
            </a:r>
            <a:r>
              <a:rPr lang="en-US" b="1" dirty="0"/>
              <a:t>book value </a:t>
            </a:r>
            <a:r>
              <a:rPr lang="en-US" dirty="0"/>
              <a:t>approach uses the adjusted book value, or net tangible asset value, </a:t>
            </a:r>
            <a:r>
              <a:rPr lang="en-US" dirty="0" smtClean="0"/>
              <a:t>to determine </a:t>
            </a:r>
            <a:r>
              <a:rPr lang="en-US" dirty="0"/>
              <a:t>the firm’s </a:t>
            </a:r>
            <a:r>
              <a:rPr lang="en-US" dirty="0" smtClean="0"/>
              <a:t>worth(</a:t>
            </a:r>
            <a:r>
              <a:rPr lang="en-US" dirty="0" err="1" smtClean="0"/>
              <a:t>appreciation,adjustment</a:t>
            </a:r>
            <a:r>
              <a:rPr lang="en-US" dirty="0" smtClean="0"/>
              <a:t>).</a:t>
            </a:r>
          </a:p>
          <a:p>
            <a:r>
              <a:rPr lang="en-US" dirty="0"/>
              <a:t>The </a:t>
            </a:r>
            <a:r>
              <a:rPr lang="en-US" b="1" dirty="0"/>
              <a:t>earnings approach </a:t>
            </a:r>
            <a:r>
              <a:rPr lang="en-US" dirty="0"/>
              <a:t>is the most widely used method of valuing a company since </a:t>
            </a:r>
            <a:r>
              <a:rPr lang="en-US" dirty="0" smtClean="0"/>
              <a:t>it provides </a:t>
            </a:r>
            <a:r>
              <a:rPr lang="en-US" dirty="0"/>
              <a:t>the potential investor with the best estimate of the probable return on investment</a:t>
            </a:r>
            <a:r>
              <a:rPr lang="en-US" dirty="0" smtClean="0"/>
              <a:t>.</a:t>
            </a:r>
          </a:p>
          <a:p>
            <a:r>
              <a:rPr lang="en-US" dirty="0"/>
              <a:t>An extension of this method is the </a:t>
            </a:r>
            <a:r>
              <a:rPr lang="en-US" b="1" dirty="0"/>
              <a:t>factor approach</a:t>
            </a:r>
            <a:r>
              <a:rPr lang="en-US" dirty="0"/>
              <a:t>, wherein the following three </a:t>
            </a:r>
            <a:r>
              <a:rPr lang="en-US" dirty="0" smtClean="0"/>
              <a:t>major factors </a:t>
            </a:r>
            <a:r>
              <a:rPr lang="en-US" dirty="0"/>
              <a:t>are used to determine value: earnings, dividend-paying capacity, and book </a:t>
            </a:r>
            <a:r>
              <a:rPr lang="en-US" dirty="0" smtClean="0"/>
              <a:t>value(Overall weight valued).</a:t>
            </a:r>
          </a:p>
          <a:p>
            <a:r>
              <a:rPr lang="en-US" dirty="0"/>
              <a:t>A final valuation approach that gives the lowest value of the business is </a:t>
            </a:r>
            <a:r>
              <a:rPr lang="en-US" b="1" dirty="0" smtClean="0"/>
              <a:t>liquidation value</a:t>
            </a:r>
            <a:r>
              <a:rPr lang="en-US" dirty="0" smtClean="0"/>
              <a:t>(losses according things should be adjust).</a:t>
            </a:r>
          </a:p>
          <a:p>
            <a:r>
              <a:rPr lang="en-US" dirty="0"/>
              <a:t>General Valuation </a:t>
            </a:r>
            <a:r>
              <a:rPr lang="en-US" dirty="0" smtClean="0"/>
              <a:t>Method (formula from book)</a:t>
            </a:r>
          </a:p>
          <a:p>
            <a:r>
              <a:rPr lang="en-US" dirty="0"/>
              <a:t>Valuation Turned Upside </a:t>
            </a:r>
            <a:r>
              <a:rPr lang="en-US" dirty="0" smtClean="0"/>
              <a:t>Down—Evaluating an </a:t>
            </a:r>
            <a:r>
              <a:rPr lang="en-US" dirty="0"/>
              <a:t>Internet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9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" y="1533378"/>
            <a:ext cx="10819228" cy="4643585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eal </a:t>
            </a:r>
            <a:r>
              <a:rPr lang="en-US" i="1" dirty="0"/>
              <a:t>structure</a:t>
            </a:r>
            <a:r>
              <a:rPr lang="en-US" dirty="0"/>
              <a:t>, or the terms of the transaction between the entrepreneur and the </a:t>
            </a:r>
            <a:r>
              <a:rPr lang="en-US" dirty="0" smtClean="0"/>
              <a:t>funding source</a:t>
            </a:r>
          </a:p>
          <a:p>
            <a:r>
              <a:rPr lang="en-US" dirty="0" smtClean="0"/>
              <a:t>Entrepreneur needs </a:t>
            </a:r>
            <a:r>
              <a:rPr lang="en-US" dirty="0"/>
              <a:t>to understand the needs of the investors as well as his or her own needs</a:t>
            </a:r>
            <a:r>
              <a:rPr lang="en-US" dirty="0" smtClean="0"/>
              <a:t>.</a:t>
            </a:r>
          </a:p>
          <a:p>
            <a:r>
              <a:rPr lang="en-US" dirty="0"/>
              <a:t>amount of </a:t>
            </a:r>
            <a:r>
              <a:rPr lang="en-US" dirty="0" smtClean="0"/>
              <a:t>risk to </a:t>
            </a:r>
            <a:r>
              <a:rPr lang="en-US" dirty="0"/>
              <a:t>obtain a significant rate of </a:t>
            </a:r>
            <a:r>
              <a:rPr lang="en-US" dirty="0" smtClean="0"/>
              <a:t>return</a:t>
            </a:r>
          </a:p>
          <a:p>
            <a:r>
              <a:rPr lang="en-US" b="1" i="1" dirty="0"/>
              <a:t>M</a:t>
            </a:r>
            <a:r>
              <a:rPr lang="en-US" b="1" i="1" dirty="0" smtClean="0"/>
              <a:t>anaging underwriter </a:t>
            </a:r>
            <a:r>
              <a:rPr lang="en-US" dirty="0" smtClean="0"/>
              <a:t>Lead </a:t>
            </a:r>
            <a:r>
              <a:rPr lang="en-US" dirty="0"/>
              <a:t>financial firm </a:t>
            </a:r>
            <a:r>
              <a:rPr lang="en-US" dirty="0" smtClean="0"/>
              <a:t>in selling </a:t>
            </a:r>
            <a:r>
              <a:rPr lang="en-US" dirty="0"/>
              <a:t>stock to the </a:t>
            </a:r>
            <a:r>
              <a:rPr lang="en-US" dirty="0" smtClean="0"/>
              <a:t>public</a:t>
            </a:r>
          </a:p>
          <a:p>
            <a:r>
              <a:rPr lang="en-US" dirty="0"/>
              <a:t>The entrepreneur’s needs revolve around similar </a:t>
            </a:r>
            <a:r>
              <a:rPr lang="en-US" dirty="0" smtClean="0"/>
              <a:t>concerns regarding goals.</a:t>
            </a:r>
          </a:p>
          <a:p>
            <a:r>
              <a:rPr lang="en-US" dirty="0"/>
              <a:t>good working relationship needs to be established to deal </a:t>
            </a:r>
            <a:r>
              <a:rPr lang="en-US" dirty="0" smtClean="0"/>
              <a:t>with any </a:t>
            </a:r>
            <a:r>
              <a:rPr lang="en-US" dirty="0"/>
              <a:t>future problems that may arise</a:t>
            </a:r>
            <a:r>
              <a:rPr lang="en-US" dirty="0" smtClean="0"/>
              <a:t>.</a:t>
            </a:r>
          </a:p>
          <a:p>
            <a:r>
              <a:rPr lang="en-US" b="1" i="1" dirty="0"/>
              <a:t>going public </a:t>
            </a:r>
            <a:r>
              <a:rPr lang="en-US" dirty="0" smtClean="0"/>
              <a:t>Selling some </a:t>
            </a:r>
            <a:r>
              <a:rPr lang="en-US" dirty="0"/>
              <a:t>part of the </a:t>
            </a:r>
            <a:r>
              <a:rPr lang="en-US" dirty="0" smtClean="0"/>
              <a:t>company by </a:t>
            </a:r>
            <a:r>
              <a:rPr lang="en-US" dirty="0"/>
              <a:t>registering </a:t>
            </a:r>
            <a:r>
              <a:rPr lang="en-US" dirty="0" smtClean="0"/>
              <a:t>with the SEC(</a:t>
            </a:r>
            <a:r>
              <a:rPr lang="en-US" dirty="0"/>
              <a:t>Securities </a:t>
            </a:r>
            <a:r>
              <a:rPr lang="en-US" dirty="0" smtClean="0"/>
              <a:t>and Exchange Commission)</a:t>
            </a:r>
          </a:p>
          <a:p>
            <a:r>
              <a:rPr lang="en-US" b="1" i="1" dirty="0"/>
              <a:t>registration </a:t>
            </a:r>
            <a:r>
              <a:rPr lang="en-US" b="1" i="1" dirty="0" smtClean="0"/>
              <a:t>statement </a:t>
            </a:r>
            <a:r>
              <a:rPr lang="en-US" dirty="0" smtClean="0"/>
              <a:t>Materials </a:t>
            </a:r>
            <a:r>
              <a:rPr lang="en-US" dirty="0"/>
              <a:t>submitted to </a:t>
            </a:r>
            <a:r>
              <a:rPr lang="en-US" dirty="0" smtClean="0"/>
              <a:t>the SEC </a:t>
            </a:r>
            <a:r>
              <a:rPr lang="en-US" dirty="0"/>
              <a:t>for approval to </a:t>
            </a:r>
            <a:r>
              <a:rPr lang="en-US" dirty="0" smtClean="0"/>
              <a:t>sell stock </a:t>
            </a:r>
            <a:r>
              <a:rPr lang="en-US" dirty="0"/>
              <a:t>to the </a:t>
            </a:r>
            <a:r>
              <a:rPr lang="en-US" dirty="0" smtClean="0"/>
              <a:t>public</a:t>
            </a:r>
          </a:p>
          <a:p>
            <a:r>
              <a:rPr lang="en-US" dirty="0" smtClean="0"/>
              <a:t>Table 12.8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77" y="1745544"/>
            <a:ext cx="3537046" cy="51124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38" y="365125"/>
            <a:ext cx="38581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5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FINANCING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Early-stage financing </a:t>
            </a:r>
            <a:r>
              <a:rPr lang="en-US" dirty="0"/>
              <a:t>is usually the most difficult and costly to obtain. </a:t>
            </a:r>
            <a:r>
              <a:rPr lang="en-US" dirty="0" smtClean="0"/>
              <a:t>Two types </a:t>
            </a:r>
            <a:r>
              <a:rPr lang="en-US" dirty="0"/>
              <a:t>of financing are available during this stage: seed </a:t>
            </a:r>
            <a:r>
              <a:rPr lang="en-US" dirty="0" smtClean="0"/>
              <a:t>capital(</a:t>
            </a:r>
            <a:r>
              <a:rPr lang="en-US" dirty="0"/>
              <a:t>$500,000</a:t>
            </a:r>
            <a:r>
              <a:rPr lang="en-US" dirty="0" smtClean="0"/>
              <a:t>) </a:t>
            </a:r>
            <a:r>
              <a:rPr lang="en-US" dirty="0"/>
              <a:t>and start-up </a:t>
            </a:r>
            <a:r>
              <a:rPr lang="en-US" dirty="0" smtClean="0"/>
              <a:t>capital. </a:t>
            </a:r>
            <a:r>
              <a:rPr lang="en-US" dirty="0"/>
              <a:t>Of </a:t>
            </a:r>
            <a:r>
              <a:rPr lang="en-US" dirty="0" smtClean="0"/>
              <a:t>the two</a:t>
            </a:r>
            <a:r>
              <a:rPr lang="en-US" dirty="0"/>
              <a:t>, seed capital is the most difficult financing to obtain from outside funds and is </a:t>
            </a:r>
            <a:r>
              <a:rPr lang="en-US" dirty="0" smtClean="0"/>
              <a:t>usually a </a:t>
            </a:r>
            <a:r>
              <a:rPr lang="en-US" dirty="0"/>
              <a:t>relatively small amount of capital needed to prove concepts and finance </a:t>
            </a:r>
            <a:r>
              <a:rPr lang="en-US" dirty="0" smtClean="0"/>
              <a:t>feasibility studies.</a:t>
            </a:r>
            <a:r>
              <a:rPr lang="en-US" dirty="0"/>
              <a:t> The second type of funding is start-up financing. As the name implies, </a:t>
            </a:r>
            <a:r>
              <a:rPr lang="en-US" dirty="0" smtClean="0"/>
              <a:t>start-up financing is </a:t>
            </a:r>
            <a:r>
              <a:rPr lang="en-US" dirty="0"/>
              <a:t>involved in developing and selling some initial products to determine if </a:t>
            </a:r>
            <a:r>
              <a:rPr lang="en-US" dirty="0" smtClean="0"/>
              <a:t>commercial sales </a:t>
            </a:r>
            <a:r>
              <a:rPr lang="en-US" dirty="0"/>
              <a:t>are feasible. These funds are also difficult to </a:t>
            </a:r>
            <a:r>
              <a:rPr lang="en-US" dirty="0" smtClean="0"/>
              <a:t>obtain.</a:t>
            </a:r>
          </a:p>
          <a:p>
            <a:r>
              <a:rPr lang="en-US" dirty="0" smtClean="0"/>
              <a:t>Table 12.1</a:t>
            </a:r>
          </a:p>
          <a:p>
            <a:r>
              <a:rPr lang="en-US" dirty="0"/>
              <a:t>Expansion or </a:t>
            </a:r>
            <a:r>
              <a:rPr lang="en-US" i="1" dirty="0"/>
              <a:t>development financing </a:t>
            </a:r>
            <a:r>
              <a:rPr lang="en-US" dirty="0"/>
              <a:t>(the second basic financing type) is easier to </a:t>
            </a:r>
            <a:r>
              <a:rPr lang="en-US" dirty="0" smtClean="0"/>
              <a:t>obtain than </a:t>
            </a:r>
            <a:r>
              <a:rPr lang="en-US" dirty="0"/>
              <a:t>early-stage </a:t>
            </a:r>
            <a:r>
              <a:rPr lang="en-US" dirty="0" smtClean="0"/>
              <a:t>financing(funds required).Funds in the </a:t>
            </a:r>
            <a:r>
              <a:rPr lang="en-US" dirty="0"/>
              <a:t>second stage are used as working capital to support initial growth. In the third stage, </a:t>
            </a:r>
            <a:r>
              <a:rPr lang="en-US" dirty="0" smtClean="0"/>
              <a:t>the company </a:t>
            </a:r>
            <a:r>
              <a:rPr lang="en-US" dirty="0"/>
              <a:t>is at breakeven or a positive profit level and uses the funds for major sales </a:t>
            </a:r>
            <a:r>
              <a:rPr lang="en-US" dirty="0" err="1" smtClean="0"/>
              <a:t>expansion.Funds</a:t>
            </a:r>
            <a:r>
              <a:rPr lang="en-US" dirty="0" smtClean="0"/>
              <a:t> </a:t>
            </a:r>
            <a:r>
              <a:rPr lang="en-US" dirty="0"/>
              <a:t>in the fourth stage are usually used as bridge financing in the interim period </a:t>
            </a:r>
            <a:r>
              <a:rPr lang="en-US" dirty="0" smtClean="0"/>
              <a:t>as the </a:t>
            </a:r>
            <a:r>
              <a:rPr lang="en-US" dirty="0"/>
              <a:t>company prepares to go public.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04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Acquisition financing </a:t>
            </a:r>
            <a:r>
              <a:rPr lang="en-US" b="1" dirty="0"/>
              <a:t>or leveraged buyout financing </a:t>
            </a:r>
            <a:r>
              <a:rPr lang="en-US" dirty="0"/>
              <a:t>(the third type) is more specific </a:t>
            </a:r>
            <a:r>
              <a:rPr lang="en-US" dirty="0" smtClean="0"/>
              <a:t>in nature</a:t>
            </a:r>
            <a:r>
              <a:rPr lang="en-US" dirty="0"/>
              <a:t>. It is issued for such activities as traditional acquisitions, leveraged buyouts (</a:t>
            </a:r>
            <a:r>
              <a:rPr lang="en-US" dirty="0" smtClean="0"/>
              <a:t>management buying </a:t>
            </a:r>
            <a:r>
              <a:rPr lang="en-US" dirty="0"/>
              <a:t>out the present owners), and going private (a publicly held firm buying </a:t>
            </a:r>
            <a:r>
              <a:rPr lang="en-US" dirty="0" smtClean="0"/>
              <a:t>out existing </a:t>
            </a:r>
            <a:r>
              <a:rPr lang="en-US" dirty="0"/>
              <a:t>stockholders, thereby becoming a private </a:t>
            </a:r>
            <a:r>
              <a:rPr lang="en-US" dirty="0" smtClean="0"/>
              <a:t>company).</a:t>
            </a:r>
          </a:p>
          <a:p>
            <a:r>
              <a:rPr lang="en-US" dirty="0"/>
              <a:t>There are </a:t>
            </a:r>
            <a:r>
              <a:rPr lang="en-US" b="1" dirty="0"/>
              <a:t>three </a:t>
            </a:r>
            <a:r>
              <a:rPr lang="en-US" b="1" i="1" dirty="0"/>
              <a:t>risk-capital markets </a:t>
            </a:r>
            <a:r>
              <a:rPr lang="en-US" dirty="0"/>
              <a:t>that can be involved in financing a firm’s </a:t>
            </a:r>
            <a:r>
              <a:rPr lang="en-US" dirty="0" err="1" smtClean="0"/>
              <a:t>growth:the</a:t>
            </a:r>
            <a:r>
              <a:rPr lang="en-US" dirty="0" smtClean="0"/>
              <a:t> </a:t>
            </a:r>
            <a:r>
              <a:rPr lang="en-US" i="1" dirty="0"/>
              <a:t>informal risk-capital </a:t>
            </a:r>
            <a:r>
              <a:rPr lang="en-US" i="1" dirty="0" smtClean="0"/>
              <a:t>market(best)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i="1" dirty="0"/>
              <a:t>venture-capital market</a:t>
            </a:r>
            <a:r>
              <a:rPr lang="en-US" dirty="0"/>
              <a:t>, and the </a:t>
            </a:r>
            <a:r>
              <a:rPr lang="en-US" i="1" dirty="0"/>
              <a:t>public-equity </a:t>
            </a:r>
            <a:r>
              <a:rPr lang="en-US" i="1" dirty="0" smtClean="0"/>
              <a:t>market(source of funding)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Public-equity market(</a:t>
            </a:r>
            <a:r>
              <a:rPr lang="en-US" dirty="0"/>
              <a:t>enterprise capital market</a:t>
            </a:r>
            <a:r>
              <a:rPr lang="en-US" b="1" dirty="0" smtClean="0"/>
              <a:t>) </a:t>
            </a:r>
            <a:r>
              <a:rPr lang="en-US" dirty="0" smtClean="0"/>
              <a:t>is </a:t>
            </a:r>
            <a:r>
              <a:rPr lang="en-US" dirty="0"/>
              <a:t>available only for high-potential ventures, when high technology </a:t>
            </a:r>
            <a:r>
              <a:rPr lang="en-US" dirty="0" smtClean="0"/>
              <a:t>is involved.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V</a:t>
            </a:r>
            <a:r>
              <a:rPr lang="en-US" b="1" dirty="0" smtClean="0"/>
              <a:t>enture-capital </a:t>
            </a:r>
            <a:r>
              <a:rPr lang="en-US" dirty="0" smtClean="0"/>
              <a:t>company </a:t>
            </a:r>
            <a:r>
              <a:rPr lang="en-US" dirty="0"/>
              <a:t>establishes this minimum level of investment due to the high costs </a:t>
            </a:r>
            <a:r>
              <a:rPr lang="en-US" dirty="0" smtClean="0"/>
              <a:t>in evaluating </a:t>
            </a:r>
            <a:r>
              <a:rPr lang="en-US" dirty="0"/>
              <a:t>and monitoring a deal</a:t>
            </a:r>
            <a:r>
              <a:rPr lang="en-US" dirty="0" smtClean="0"/>
              <a:t>.</a:t>
            </a:r>
          </a:p>
          <a:p>
            <a:r>
              <a:rPr lang="en-US" b="1" i="1" dirty="0"/>
              <a:t>informal </a:t>
            </a:r>
            <a:r>
              <a:rPr lang="en-US" b="1" i="1" dirty="0" smtClean="0"/>
              <a:t>risk-capital market </a:t>
            </a:r>
            <a:r>
              <a:rPr lang="en-US" dirty="0"/>
              <a:t>Area of </a:t>
            </a:r>
            <a:r>
              <a:rPr lang="en-US" dirty="0" smtClean="0"/>
              <a:t>risk-capital markets consisting </a:t>
            </a:r>
            <a:r>
              <a:rPr lang="en-US" dirty="0"/>
              <a:t>mainly </a:t>
            </a:r>
            <a:r>
              <a:rPr lang="en-US" dirty="0" smtClean="0"/>
              <a:t>of individuals.</a:t>
            </a:r>
            <a:endParaRPr lang="en-US" dirty="0"/>
          </a:p>
          <a:p>
            <a:r>
              <a:rPr lang="en-US" dirty="0" smtClean="0"/>
              <a:t>Figure 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Crowdfunding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Effectively </a:t>
            </a:r>
            <a:r>
              <a:rPr lang="en-US" dirty="0"/>
              <a:t>allowed companies to be more vocal about their intent to </a:t>
            </a:r>
            <a:r>
              <a:rPr lang="en-US" dirty="0" smtClean="0"/>
              <a:t>raise money </a:t>
            </a:r>
            <a:r>
              <a:rPr lang="en-US" dirty="0"/>
              <a:t>in what is often referred to as </a:t>
            </a:r>
            <a:r>
              <a:rPr lang="en-US" i="1" dirty="0" smtClean="0"/>
              <a:t>crowd-funding.</a:t>
            </a:r>
          </a:p>
          <a:p>
            <a:r>
              <a:rPr lang="en-US" dirty="0"/>
              <a:t>Web sites or platforms that help connect entrepreneurs and investors </a:t>
            </a:r>
            <a:r>
              <a:rPr lang="en-US" dirty="0" smtClean="0"/>
              <a:t>to facilitate </a:t>
            </a:r>
            <a:r>
              <a:rPr lang="en-US" dirty="0"/>
              <a:t>deal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Legal rules and regulation on national and international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Nature of Venture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Venture capitalists </a:t>
            </a:r>
            <a:r>
              <a:rPr lang="en-US" dirty="0"/>
              <a:t>do the early-stage financing of relatively small, rapidly growing technology companies.</a:t>
            </a:r>
            <a:endParaRPr lang="en-US" i="1" dirty="0" smtClean="0"/>
          </a:p>
          <a:p>
            <a:r>
              <a:rPr lang="en-US" i="1" dirty="0" smtClean="0"/>
              <a:t>Equity </a:t>
            </a:r>
            <a:r>
              <a:rPr lang="en-US" i="1" dirty="0"/>
              <a:t>pool </a:t>
            </a:r>
            <a:r>
              <a:rPr lang="en-US" dirty="0"/>
              <a:t>is formed from the resources of wealthy </a:t>
            </a:r>
            <a:r>
              <a:rPr lang="en-US" dirty="0" smtClean="0"/>
              <a:t>individuals or </a:t>
            </a:r>
            <a:r>
              <a:rPr lang="en-US" dirty="0"/>
              <a:t>institutions who are limited partners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Venture </a:t>
            </a:r>
            <a:r>
              <a:rPr lang="en-US" dirty="0"/>
              <a:t>capitalist takes an </a:t>
            </a:r>
            <a:r>
              <a:rPr lang="en-US" i="1" dirty="0"/>
              <a:t>equity participation </a:t>
            </a:r>
            <a:r>
              <a:rPr lang="en-US" dirty="0"/>
              <a:t>through stock, </a:t>
            </a:r>
            <a:r>
              <a:rPr lang="en-US" dirty="0" err="1" smtClean="0"/>
              <a:t>warrants,and</a:t>
            </a:r>
            <a:r>
              <a:rPr lang="en-US" dirty="0" smtClean="0"/>
              <a:t>/or </a:t>
            </a:r>
            <a:r>
              <a:rPr lang="en-US" dirty="0"/>
              <a:t>convertible securities and has an active involvement in the </a:t>
            </a:r>
            <a:r>
              <a:rPr lang="en-US" dirty="0" smtClean="0"/>
              <a:t>monitoring of each portfolio </a:t>
            </a:r>
            <a:r>
              <a:rPr lang="en-US" dirty="0"/>
              <a:t>company, bringing investment, financing planning, and business skills to the firm.</a:t>
            </a:r>
          </a:p>
        </p:txBody>
      </p:sp>
    </p:spTree>
    <p:extLst>
      <p:ext uri="{BB962C8B-B14F-4D97-AF65-F5344CB8AC3E}">
        <p14:creationId xmlns:p14="http://schemas.microsoft.com/office/powerpoint/2010/main" val="138872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6"/>
            <a:ext cx="10805160" cy="675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Venture-Capital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3" y="1209822"/>
            <a:ext cx="11324492" cy="50784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objective </a:t>
            </a:r>
            <a:r>
              <a:rPr lang="en-US" dirty="0"/>
              <a:t>of a venture-capital firm is to generate long-term capital appreciation through </a:t>
            </a:r>
            <a:r>
              <a:rPr lang="en-US" dirty="0" smtClean="0"/>
              <a:t>debt and </a:t>
            </a:r>
            <a:r>
              <a:rPr lang="en-US" dirty="0"/>
              <a:t>equity investments</a:t>
            </a:r>
            <a:r>
              <a:rPr lang="en-US" dirty="0" smtClean="0"/>
              <a:t>.</a:t>
            </a:r>
          </a:p>
          <a:p>
            <a:r>
              <a:rPr lang="en-US" dirty="0"/>
              <a:t>To achieve this objective, the venture capitalist is willing to </a:t>
            </a:r>
            <a:r>
              <a:rPr lang="en-US" dirty="0" smtClean="0"/>
              <a:t>make any </a:t>
            </a:r>
            <a:r>
              <a:rPr lang="en-US" dirty="0"/>
              <a:t>changes or modifications necessary in the business investment. Since the objective </a:t>
            </a:r>
            <a:r>
              <a:rPr lang="en-US" dirty="0" smtClean="0"/>
              <a:t>of the </a:t>
            </a:r>
            <a:r>
              <a:rPr lang="en-US" dirty="0"/>
              <a:t>entrepreneur is the survival of the </a:t>
            </a:r>
            <a:r>
              <a:rPr lang="en-US" dirty="0" smtClean="0"/>
              <a:t>business.</a:t>
            </a:r>
          </a:p>
          <a:p>
            <a:r>
              <a:rPr lang="en-US" dirty="0"/>
              <a:t>The significant risk involved and the pressure that venture-capital </a:t>
            </a:r>
            <a:r>
              <a:rPr lang="en-US" dirty="0" smtClean="0"/>
              <a:t>firms feel </a:t>
            </a:r>
            <a:r>
              <a:rPr lang="en-US" dirty="0"/>
              <a:t>from their investors (limited partners) to make safer investments with higher rates </a:t>
            </a:r>
            <a:r>
              <a:rPr lang="en-US" dirty="0" smtClean="0"/>
              <a:t>of return </a:t>
            </a:r>
            <a:r>
              <a:rPr lang="en-US" dirty="0"/>
              <a:t>have caused these firms to invest even greater amounts of their funds in later </a:t>
            </a:r>
            <a:r>
              <a:rPr lang="en-US" dirty="0" smtClean="0"/>
              <a:t>stages of </a:t>
            </a:r>
            <a:r>
              <a:rPr lang="en-US" dirty="0"/>
              <a:t>financing</a:t>
            </a:r>
            <a:r>
              <a:rPr lang="en-US" dirty="0" smtClean="0"/>
              <a:t>.</a:t>
            </a:r>
          </a:p>
          <a:p>
            <a:r>
              <a:rPr lang="en-US" dirty="0"/>
              <a:t>In these late-stage investments, there are lower risks, faster returns, less </a:t>
            </a:r>
            <a:r>
              <a:rPr lang="en-US" dirty="0" smtClean="0"/>
              <a:t>managerial assistance </a:t>
            </a:r>
            <a:r>
              <a:rPr lang="en-US" dirty="0"/>
              <a:t>needed, and fewer deals to be evaluated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 12.5</a:t>
            </a:r>
          </a:p>
          <a:p>
            <a:r>
              <a:rPr lang="en-US" dirty="0"/>
              <a:t>mutual trust and understanding </a:t>
            </a:r>
            <a:r>
              <a:rPr lang="en-US" dirty="0" smtClean="0"/>
              <a:t>among staff</a:t>
            </a:r>
          </a:p>
          <a:p>
            <a:r>
              <a:rPr lang="en-US" dirty="0"/>
              <a:t>company needs to have a strong management </a:t>
            </a:r>
            <a:r>
              <a:rPr lang="en-US" dirty="0" smtClean="0"/>
              <a:t>team(experience,</a:t>
            </a:r>
            <a:r>
              <a:rPr lang="en-US" dirty="0"/>
              <a:t> </a:t>
            </a:r>
            <a:r>
              <a:rPr lang="en-US" dirty="0" smtClean="0"/>
              <a:t>commitment,</a:t>
            </a:r>
            <a:r>
              <a:rPr lang="en-US" dirty="0"/>
              <a:t> </a:t>
            </a:r>
            <a:r>
              <a:rPr lang="en-US" dirty="0" smtClean="0"/>
              <a:t>capabilities,</a:t>
            </a:r>
            <a:r>
              <a:rPr lang="en-US" dirty="0"/>
              <a:t> meet </a:t>
            </a:r>
            <a:r>
              <a:rPr lang="en-US" dirty="0" smtClean="0"/>
              <a:t>challenges, flexibility)</a:t>
            </a:r>
          </a:p>
          <a:p>
            <a:r>
              <a:rPr lang="en-US" dirty="0"/>
              <a:t>The second criterion is that the product and/or market opportunity must be </a:t>
            </a:r>
            <a:r>
              <a:rPr lang="en-US" dirty="0" err="1" smtClean="0"/>
              <a:t>unique,having</a:t>
            </a:r>
            <a:r>
              <a:rPr lang="en-US" dirty="0" smtClean="0"/>
              <a:t> a </a:t>
            </a:r>
            <a:r>
              <a:rPr lang="en-US" dirty="0"/>
              <a:t>differential advantage or three to five unique selling propositions in a </a:t>
            </a:r>
            <a:r>
              <a:rPr lang="en-US" dirty="0" smtClean="0"/>
              <a:t>growing market.</a:t>
            </a:r>
          </a:p>
          <a:p>
            <a:r>
              <a:rPr lang="en-US" dirty="0"/>
              <a:t>The final criterion for investment is that the business opportunity must have </a:t>
            </a:r>
            <a:r>
              <a:rPr lang="en-US" i="1" dirty="0" smtClean="0"/>
              <a:t>significant capital appreciation(value in specified time)</a:t>
            </a:r>
            <a:r>
              <a:rPr lang="en-US" dirty="0" smtClean="0"/>
              <a:t>.</a:t>
            </a:r>
          </a:p>
          <a:p>
            <a:r>
              <a:rPr lang="en-US" dirty="0"/>
              <a:t>The venture-capital process can be broken down into four primary stages: </a:t>
            </a:r>
            <a:r>
              <a:rPr lang="en-US" dirty="0" smtClean="0"/>
              <a:t>preliminary screening(</a:t>
            </a:r>
            <a:r>
              <a:rPr lang="en-US" dirty="0"/>
              <a:t>business plan</a:t>
            </a:r>
            <a:r>
              <a:rPr lang="en-US" dirty="0" smtClean="0"/>
              <a:t>), </a:t>
            </a:r>
            <a:r>
              <a:rPr lang="en-US" dirty="0"/>
              <a:t>agreement on principal terms, due </a:t>
            </a:r>
            <a:r>
              <a:rPr lang="en-US" dirty="0" smtClean="0"/>
              <a:t>diligence(</a:t>
            </a:r>
            <a:r>
              <a:rPr lang="en-US" dirty="0"/>
              <a:t>process of deal evaluation</a:t>
            </a:r>
            <a:r>
              <a:rPr lang="en-US" dirty="0" smtClean="0"/>
              <a:t>), </a:t>
            </a:r>
            <a:r>
              <a:rPr lang="en-US" dirty="0"/>
              <a:t>and final </a:t>
            </a:r>
            <a:r>
              <a:rPr lang="en-US" dirty="0" smtClean="0"/>
              <a:t>approval(</a:t>
            </a:r>
            <a:r>
              <a:rPr lang="en-US" dirty="0"/>
              <a:t>final terms of the deal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Locating Venture Capitalists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decisions for the entrepreneur lies in selecting the </a:t>
            </a:r>
            <a:r>
              <a:rPr lang="en-US" dirty="0" smtClean="0"/>
              <a:t>venture-capital firm </a:t>
            </a:r>
            <a:r>
              <a:rPr lang="en-US" dirty="0"/>
              <a:t>to approach</a:t>
            </a:r>
            <a:r>
              <a:rPr lang="en-US" dirty="0" smtClean="0"/>
              <a:t>.</a:t>
            </a:r>
          </a:p>
          <a:p>
            <a:r>
              <a:rPr lang="en-US" dirty="0"/>
              <a:t>venture capitalists tend to specialize both </a:t>
            </a:r>
            <a:r>
              <a:rPr lang="en-US" dirty="0" smtClean="0"/>
              <a:t>geographically and </a:t>
            </a:r>
            <a:r>
              <a:rPr lang="en-US" dirty="0"/>
              <a:t>by industry (manufacturing industrial products or consumer products, high </a:t>
            </a:r>
            <a:r>
              <a:rPr lang="en-US" dirty="0" smtClean="0"/>
              <a:t>technology, or </a:t>
            </a:r>
            <a:r>
              <a:rPr lang="en-US" dirty="0"/>
              <a:t>service) and by size and stage of investment, the entrepreneur should approach </a:t>
            </a:r>
            <a:r>
              <a:rPr lang="en-US" dirty="0" smtClean="0"/>
              <a:t>only those </a:t>
            </a:r>
            <a:r>
              <a:rPr lang="en-US" dirty="0"/>
              <a:t>venture capitalists that may have an interest in their investment </a:t>
            </a:r>
            <a:r>
              <a:rPr lang="en-US" dirty="0" smtClean="0"/>
              <a:t>opportunity.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Approaching a Venture </a:t>
            </a:r>
            <a:r>
              <a:rPr lang="en-US" b="1" dirty="0" smtClean="0"/>
              <a:t>Capitalist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Entrepreneur </a:t>
            </a:r>
            <a:r>
              <a:rPr lang="en-US" dirty="0"/>
              <a:t>needs to approach a venture capitalist in a professional business manner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Venture </a:t>
            </a:r>
            <a:r>
              <a:rPr lang="en-US" dirty="0"/>
              <a:t>capitalists receive hundreds of inquiries and are frequently out of the </a:t>
            </a:r>
            <a:r>
              <a:rPr lang="en-US" dirty="0" smtClean="0"/>
              <a:t>office working </a:t>
            </a:r>
            <a:r>
              <a:rPr lang="en-US" dirty="0"/>
              <a:t>with portfolio companies or investigating potential investment opportunities, it </a:t>
            </a:r>
            <a:r>
              <a:rPr lang="en-US" dirty="0" smtClean="0"/>
              <a:t>is important </a:t>
            </a:r>
            <a:r>
              <a:rPr lang="en-US" dirty="0"/>
              <a:t>to begin the relationship </a:t>
            </a:r>
            <a:r>
              <a:rPr lang="en-US" dirty="0" smtClean="0"/>
              <a:t>positively.</a:t>
            </a:r>
          </a:p>
          <a:p>
            <a:r>
              <a:rPr lang="en-US" dirty="0"/>
              <a:t>The entrepreneur should contact any </a:t>
            </a:r>
            <a:r>
              <a:rPr lang="en-US" dirty="0" smtClean="0"/>
              <a:t>potential venture </a:t>
            </a:r>
            <a:r>
              <a:rPr lang="en-US" dirty="0"/>
              <a:t>capitalist to ensure that his/her business venture is in an area of </a:t>
            </a:r>
            <a:r>
              <a:rPr lang="en-US" dirty="0" smtClean="0"/>
              <a:t>investment interest.</a:t>
            </a:r>
          </a:p>
          <a:p>
            <a:r>
              <a:rPr lang="en-US" dirty="0"/>
              <a:t>Venture capitalists </a:t>
            </a:r>
            <a:r>
              <a:rPr lang="en-US" dirty="0" smtClean="0"/>
              <a:t>tend to </a:t>
            </a:r>
            <a:r>
              <a:rPr lang="en-US" dirty="0"/>
              <a:t>specialize in certain </a:t>
            </a:r>
            <a:r>
              <a:rPr lang="en-US" dirty="0" smtClean="0"/>
              <a:t>industries</a:t>
            </a:r>
          </a:p>
          <a:p>
            <a:r>
              <a:rPr lang="en-US" dirty="0" smtClean="0"/>
              <a:t>Venture capitalists </a:t>
            </a:r>
            <a:r>
              <a:rPr lang="en-US" dirty="0"/>
              <a:t>know each other, particularly in a specific region of the country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Meeting the </a:t>
            </a:r>
            <a:r>
              <a:rPr lang="en-US" dirty="0"/>
              <a:t>venture capitalist, particularly for the first time, bring only one or two key members </a:t>
            </a:r>
            <a:r>
              <a:rPr lang="en-US" dirty="0" smtClean="0"/>
              <a:t>of the </a:t>
            </a:r>
            <a:r>
              <a:rPr lang="en-US" dirty="0"/>
              <a:t>management team</a:t>
            </a:r>
            <a:r>
              <a:rPr lang="en-US" dirty="0" smtClean="0"/>
              <a:t>.</a:t>
            </a:r>
          </a:p>
          <a:p>
            <a:r>
              <a:rPr lang="en-US" dirty="0"/>
              <a:t>well-thought-out oral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Table 12.6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1749</Words>
  <Application>Microsoft Office PowerPoint</Application>
  <PresentationFormat>Widescreen</PresentationFormat>
  <Paragraphs>108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Chap#12</vt:lpstr>
      <vt:lpstr>Contents</vt:lpstr>
      <vt:lpstr>FINANCING THE BUSINESS</vt:lpstr>
      <vt:lpstr>PowerPoint Presentation</vt:lpstr>
      <vt:lpstr>Crowdfunding</vt:lpstr>
      <vt:lpstr>Nature of Venture Capital</vt:lpstr>
      <vt:lpstr>Venture-Capital Process</vt:lpstr>
      <vt:lpstr>Locating Venture Capitalists</vt:lpstr>
      <vt:lpstr>Approaching a Venture Capitalist</vt:lpstr>
      <vt:lpstr>VALUING YOUR COMPANY</vt:lpstr>
      <vt:lpstr>Factors in valuation</vt:lpstr>
      <vt:lpstr>Ratio Analysis</vt:lpstr>
      <vt:lpstr>PowerPoint Presentation</vt:lpstr>
      <vt:lpstr>PowerPoint Presentation</vt:lpstr>
      <vt:lpstr>General Valuation Approaches</vt:lpstr>
      <vt:lpstr>DEAL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Chap#12</dc:title>
  <dc:creator>Microsoft account</dc:creator>
  <cp:lastModifiedBy>Microsoft account</cp:lastModifiedBy>
  <cp:revision>80</cp:revision>
  <dcterms:created xsi:type="dcterms:W3CDTF">2021-12-08T17:46:08Z</dcterms:created>
  <dcterms:modified xsi:type="dcterms:W3CDTF">2021-12-09T18:56:32Z</dcterms:modified>
</cp:coreProperties>
</file>