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3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8F757-A1F1-4CA6-B7AD-F53C74849D4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44C07-DF53-4AF8-9EA6-4C058FBA3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Implication:importance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4C07-DF53-4AF8-9EA6-4C058FBA33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Delegate: representative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4C07-DF53-4AF8-9EA6-4C058FBA33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44C07-DF53-4AF8-9EA6-4C058FBA33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7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FD45-B28E-40DF-821A-D3AE55526D60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0DA-F523-4827-815B-7636904E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28996"/>
          </a:xfrm>
        </p:spPr>
        <p:txBody>
          <a:bodyPr/>
          <a:lstStyle/>
          <a:p>
            <a:r>
              <a:rPr lang="en-US" b="1" dirty="0" smtClean="0"/>
              <a:t>Chap#13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93577"/>
            <a:ext cx="10515600" cy="137842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Strategies for Growth and Managing the implications of growth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5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OVERCOMING PRESSURES ON </a:t>
            </a:r>
            <a:r>
              <a:rPr lang="en-US" sz="3200" b="1" dirty="0" smtClean="0"/>
              <a:t>EXISTING HUMAN </a:t>
            </a:r>
            <a:r>
              <a:rPr lang="en-US" sz="3200" b="1" dirty="0"/>
              <a:t>RESOURCES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of these decisions will be the </a:t>
            </a:r>
            <a:r>
              <a:rPr lang="en-US" dirty="0" smtClean="0"/>
              <a:t>responsibility of </a:t>
            </a:r>
            <a:r>
              <a:rPr lang="en-US" dirty="0"/>
              <a:t>the entrepreneur and perhaps one or two other key </a:t>
            </a:r>
            <a:r>
              <a:rPr lang="en-US" dirty="0" smtClean="0"/>
              <a:t>employees(</a:t>
            </a:r>
            <a:r>
              <a:rPr lang="en-US" dirty="0"/>
              <a:t>interview, hire</a:t>
            </a:r>
            <a:r>
              <a:rPr lang="en-US" dirty="0" smtClean="0"/>
              <a:t>,</a:t>
            </a:r>
            <a:r>
              <a:rPr lang="en-US" dirty="0"/>
              <a:t> firing </a:t>
            </a:r>
            <a:r>
              <a:rPr lang="en-US" dirty="0" smtClean="0"/>
              <a:t>decisions,</a:t>
            </a:r>
            <a:r>
              <a:rPr lang="en-US" dirty="0"/>
              <a:t> </a:t>
            </a:r>
            <a:r>
              <a:rPr lang="en-US" dirty="0" err="1" smtClean="0"/>
              <a:t>pay,benefits</a:t>
            </a:r>
            <a:r>
              <a:rPr lang="en-US" dirty="0" smtClean="0"/>
              <a:t> </a:t>
            </a:r>
            <a:r>
              <a:rPr lang="en-US" dirty="0"/>
              <a:t>and evaluate employees</a:t>
            </a:r>
            <a:r>
              <a:rPr lang="en-US" dirty="0" smtClean="0"/>
              <a:t>).</a:t>
            </a:r>
          </a:p>
          <a:p>
            <a:r>
              <a:rPr lang="en-US" dirty="0"/>
              <a:t>procedures for </a:t>
            </a:r>
            <a:r>
              <a:rPr lang="en-US" dirty="0" smtClean="0"/>
              <a:t>preparing job </a:t>
            </a:r>
            <a:r>
              <a:rPr lang="en-US" dirty="0"/>
              <a:t>descriptions and specifications for new employees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orkforce </a:t>
            </a:r>
            <a:r>
              <a:rPr lang="en-US" dirty="0"/>
              <a:t>should be permanent and what proportion should be part </a:t>
            </a:r>
            <a:r>
              <a:rPr lang="en-US" dirty="0" smtClean="0"/>
              <a:t>time(cost,</a:t>
            </a:r>
            <a:r>
              <a:rPr lang="en-US" dirty="0"/>
              <a:t> flexibility</a:t>
            </a:r>
            <a:r>
              <a:rPr lang="en-US" dirty="0" smtClean="0"/>
              <a:t>)</a:t>
            </a:r>
          </a:p>
          <a:p>
            <a:r>
              <a:rPr lang="en-US" dirty="0"/>
              <a:t>Employees should </a:t>
            </a:r>
            <a:r>
              <a:rPr lang="en-US" dirty="0" smtClean="0"/>
              <a:t>be given </a:t>
            </a:r>
            <a:r>
              <a:rPr lang="en-US" dirty="0"/>
              <a:t>feedback on a regular basis, and any problems should be identified with a </a:t>
            </a:r>
            <a:r>
              <a:rPr lang="en-US" dirty="0" smtClean="0"/>
              <a:t>proposed solution </a:t>
            </a:r>
            <a:r>
              <a:rPr lang="en-US" dirty="0"/>
              <a:t>agreeable to the employee and the entrepreneur</a:t>
            </a:r>
            <a:r>
              <a:rPr lang="en-US" dirty="0" smtClean="0"/>
              <a:t>.</a:t>
            </a:r>
          </a:p>
          <a:p>
            <a:r>
              <a:rPr lang="en-US" dirty="0"/>
              <a:t>G</a:t>
            </a:r>
            <a:r>
              <a:rPr lang="en-US" dirty="0" smtClean="0"/>
              <a:t>rowing </a:t>
            </a:r>
            <a:r>
              <a:rPr lang="en-US" dirty="0"/>
              <a:t>the </a:t>
            </a:r>
            <a:r>
              <a:rPr lang="en-US" dirty="0" smtClean="0"/>
              <a:t>business must </a:t>
            </a:r>
            <a:r>
              <a:rPr lang="en-US" dirty="0"/>
              <a:t>take into consideration how to maintain the </a:t>
            </a:r>
            <a:r>
              <a:rPr lang="en-US" dirty="0" smtClean="0"/>
              <a:t>culture </a:t>
            </a:r>
            <a:r>
              <a:rPr lang="en-US" dirty="0"/>
              <a:t>despite </a:t>
            </a:r>
            <a:r>
              <a:rPr lang="en-US" dirty="0" smtClean="0"/>
              <a:t>of the </a:t>
            </a:r>
            <a:r>
              <a:rPr lang="en-US" dirty="0"/>
              <a:t>new </a:t>
            </a:r>
            <a:r>
              <a:rPr lang="en-US" dirty="0" smtClean="0"/>
              <a:t>employees(</a:t>
            </a:r>
            <a:r>
              <a:rPr lang="en-US" dirty="0"/>
              <a:t>early training sessions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OVERCOMING PRESSURES ON THE </a:t>
            </a:r>
            <a:r>
              <a:rPr lang="en-US" sz="2800" b="1" dirty="0" smtClean="0"/>
              <a:t>MANAGEMENT OF </a:t>
            </a:r>
            <a:r>
              <a:rPr lang="en-US" sz="2800" b="1" dirty="0"/>
              <a:t>EMPLOYEES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/>
              <a:t>participative style of </a:t>
            </a:r>
            <a:r>
              <a:rPr lang="en-US" i="1" dirty="0" smtClean="0"/>
              <a:t>management </a:t>
            </a:r>
            <a:r>
              <a:rPr lang="en-US" dirty="0" smtClean="0"/>
              <a:t>is </a:t>
            </a:r>
            <a:r>
              <a:rPr lang="en-US" dirty="0"/>
              <a:t>one in which the entrepreneur involves others in the decision-making </a:t>
            </a:r>
            <a:r>
              <a:rPr lang="en-US" dirty="0" smtClean="0"/>
              <a:t>process(</a:t>
            </a:r>
            <a:r>
              <a:rPr lang="en-US" dirty="0"/>
              <a:t>Managing change</a:t>
            </a:r>
            <a:r>
              <a:rPr lang="en-US" dirty="0" smtClean="0"/>
              <a:t>).</a:t>
            </a:r>
          </a:p>
          <a:p>
            <a:r>
              <a:rPr lang="en-US" dirty="0"/>
              <a:t>First, the complexity of growing a business and managing change increases </a:t>
            </a:r>
            <a:r>
              <a:rPr lang="en-US" dirty="0" smtClean="0"/>
              <a:t>the information-processing </a:t>
            </a:r>
            <a:r>
              <a:rPr lang="en-US" dirty="0"/>
              <a:t>demands on the entrepreneur</a:t>
            </a:r>
            <a:r>
              <a:rPr lang="en-US" dirty="0" smtClean="0"/>
              <a:t>.</a:t>
            </a:r>
          </a:p>
          <a:p>
            <a:r>
              <a:rPr lang="en-US" dirty="0"/>
              <a:t>Second, highly qualified </a:t>
            </a:r>
            <a:r>
              <a:rPr lang="en-US" dirty="0" smtClean="0"/>
              <a:t>managers and </a:t>
            </a:r>
            <a:r>
              <a:rPr lang="en-US" dirty="0"/>
              <a:t>employees are an important resource for coming up with new ways to tackle </a:t>
            </a:r>
            <a:r>
              <a:rPr lang="en-US" dirty="0" smtClean="0"/>
              <a:t>current problems.</a:t>
            </a:r>
          </a:p>
          <a:p>
            <a:r>
              <a:rPr lang="en-US" dirty="0"/>
              <a:t>Third, if employees are involved in the decision-making process, they are </a:t>
            </a:r>
            <a:r>
              <a:rPr lang="en-US" dirty="0" smtClean="0"/>
              <a:t>more prepared </a:t>
            </a:r>
            <a:r>
              <a:rPr lang="en-US" dirty="0"/>
              <a:t>and motivated to implement the decided course of </a:t>
            </a:r>
            <a:r>
              <a:rPr lang="en-US" dirty="0" smtClean="0"/>
              <a:t>action.</a:t>
            </a:r>
          </a:p>
          <a:p>
            <a:r>
              <a:rPr lang="en-US" dirty="0"/>
              <a:t>Finally, in most </a:t>
            </a:r>
            <a:r>
              <a:rPr lang="en-US" dirty="0" err="1" smtClean="0"/>
              <a:t>cultures,employees</a:t>
            </a:r>
            <a:r>
              <a:rPr lang="en-US" dirty="0" smtClean="0"/>
              <a:t> </a:t>
            </a:r>
            <a:r>
              <a:rPr lang="en-US" dirty="0"/>
              <a:t>enjoy the added responsibility of making decisions and taking initiative.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3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489"/>
            <a:ext cx="10515600" cy="62179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Establish a Team </a:t>
            </a:r>
            <a:r>
              <a:rPr lang="en-US" b="1" dirty="0" err="1" smtClean="0"/>
              <a:t>Spirit: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team spirit involves the belief by everyone in the </a:t>
            </a:r>
            <a:r>
              <a:rPr lang="en-US" dirty="0" smtClean="0"/>
              <a:t>organization that </a:t>
            </a:r>
            <a:r>
              <a:rPr lang="en-US" dirty="0"/>
              <a:t>they are “in this thing together” and by working together great things can </a:t>
            </a:r>
            <a:r>
              <a:rPr lang="en-US" dirty="0" smtClean="0"/>
              <a:t>be achieved.</a:t>
            </a:r>
            <a:r>
              <a:rPr lang="en-US" dirty="0"/>
              <a:t> Small but important actions by the entrepreneur can create this team spirit</a:t>
            </a:r>
            <a:r>
              <a:rPr lang="en-US" dirty="0" smtClean="0"/>
              <a:t>.</a:t>
            </a:r>
          </a:p>
          <a:p>
            <a:r>
              <a:rPr lang="en-US" b="1" dirty="0"/>
              <a:t>Communicate with </a:t>
            </a:r>
            <a:r>
              <a:rPr lang="en-US" b="1" dirty="0" err="1" smtClean="0"/>
              <a:t>Employees:</a:t>
            </a:r>
            <a:r>
              <a:rPr lang="en-US" dirty="0" err="1" smtClean="0"/>
              <a:t>Open</a:t>
            </a:r>
            <a:r>
              <a:rPr lang="en-US" dirty="0" smtClean="0"/>
              <a:t> </a:t>
            </a:r>
            <a:r>
              <a:rPr lang="en-US" dirty="0"/>
              <a:t>and frequent communication with </a:t>
            </a:r>
            <a:r>
              <a:rPr lang="en-US" dirty="0" smtClean="0"/>
              <a:t>employees builds </a:t>
            </a:r>
            <a:r>
              <a:rPr lang="en-US" dirty="0"/>
              <a:t>trust and </a:t>
            </a:r>
            <a:r>
              <a:rPr lang="en-US" dirty="0" smtClean="0"/>
              <a:t>diminishes </a:t>
            </a:r>
            <a:r>
              <a:rPr lang="en-US" dirty="0"/>
              <a:t>fear</a:t>
            </a:r>
            <a:r>
              <a:rPr lang="en-US" dirty="0" smtClean="0"/>
              <a:t>.</a:t>
            </a:r>
            <a:r>
              <a:rPr lang="en-US" dirty="0"/>
              <a:t> The entrepreneur must listen </a:t>
            </a:r>
            <a:r>
              <a:rPr lang="en-US" dirty="0" smtClean="0"/>
              <a:t>to what </a:t>
            </a:r>
            <a:r>
              <a:rPr lang="en-US" dirty="0"/>
              <a:t>is on the minds of his or </a:t>
            </a:r>
            <a:r>
              <a:rPr lang="en-US" dirty="0" smtClean="0"/>
              <a:t>her employees (</a:t>
            </a:r>
            <a:r>
              <a:rPr lang="en-US" dirty="0" err="1" smtClean="0"/>
              <a:t>suggestions,effectively</a:t>
            </a:r>
            <a:r>
              <a:rPr lang="en-US" dirty="0" smtClean="0"/>
              <a:t> manage </a:t>
            </a:r>
            <a:r>
              <a:rPr lang="en-US" dirty="0" err="1" smtClean="0"/>
              <a:t>growth,better</a:t>
            </a:r>
            <a:r>
              <a:rPr lang="en-US" dirty="0" smtClean="0"/>
              <a:t> performance).</a:t>
            </a:r>
          </a:p>
          <a:p>
            <a:r>
              <a:rPr lang="en-US" b="1" dirty="0"/>
              <a:t>Provide </a:t>
            </a:r>
            <a:r>
              <a:rPr lang="en-US" b="1" dirty="0" err="1" smtClean="0"/>
              <a:t>Feedback:</a:t>
            </a:r>
            <a:r>
              <a:rPr lang="en-US" dirty="0" err="1"/>
              <a:t>The</a:t>
            </a:r>
            <a:r>
              <a:rPr lang="en-US" dirty="0"/>
              <a:t> entrepreneur should frequently provide feedback to </a:t>
            </a:r>
            <a:r>
              <a:rPr lang="en-US" dirty="0" err="1" smtClean="0"/>
              <a:t>employees.It</a:t>
            </a:r>
            <a:r>
              <a:rPr lang="en-US" dirty="0" smtClean="0"/>
              <a:t> improve </a:t>
            </a:r>
            <a:r>
              <a:rPr lang="en-US" dirty="0"/>
              <a:t>the </a:t>
            </a:r>
            <a:r>
              <a:rPr lang="en-US" dirty="0" smtClean="0"/>
              <a:t>quality of </a:t>
            </a:r>
            <a:r>
              <a:rPr lang="en-US" dirty="0"/>
              <a:t>a particular task but does not attack the person and create a fear of </a:t>
            </a:r>
            <a:r>
              <a:rPr lang="en-US" dirty="0" smtClean="0"/>
              <a:t>failure(</a:t>
            </a:r>
            <a:r>
              <a:rPr lang="en-US" dirty="0"/>
              <a:t>open and honest communication</a:t>
            </a:r>
            <a:r>
              <a:rPr lang="en-US" dirty="0" smtClean="0"/>
              <a:t>).</a:t>
            </a:r>
          </a:p>
          <a:p>
            <a:r>
              <a:rPr lang="en-US" b="1" dirty="0"/>
              <a:t>Delegate Some Responsibility to </a:t>
            </a:r>
            <a:r>
              <a:rPr lang="en-US" b="1" dirty="0" err="1" smtClean="0"/>
              <a:t>Others:</a:t>
            </a:r>
            <a:r>
              <a:rPr lang="en-US" dirty="0" err="1" smtClean="0"/>
              <a:t>Key</a:t>
            </a:r>
            <a:r>
              <a:rPr lang="en-US" dirty="0" smtClean="0"/>
              <a:t> employees </a:t>
            </a:r>
            <a:r>
              <a:rPr lang="en-US" dirty="0"/>
              <a:t>must be given the flexibility to take the initiative and make decisions </a:t>
            </a:r>
            <a:r>
              <a:rPr lang="en-US" dirty="0" smtClean="0"/>
              <a:t>without the </a:t>
            </a:r>
            <a:r>
              <a:rPr lang="en-US" dirty="0"/>
              <a:t>fear of failure. This requires the entrepreneur to create a culture that values and </a:t>
            </a:r>
            <a:r>
              <a:rPr lang="en-US" dirty="0" smtClean="0"/>
              <a:t>rewards employees </a:t>
            </a:r>
            <a:r>
              <a:rPr lang="en-US" dirty="0"/>
              <a:t>for taking initiative and sees failure as a positive attempt rather than a </a:t>
            </a:r>
            <a:r>
              <a:rPr lang="en-US" dirty="0" smtClean="0"/>
              <a:t>negative outcome.</a:t>
            </a:r>
          </a:p>
          <a:p>
            <a:r>
              <a:rPr lang="en-US" b="1" dirty="0"/>
              <a:t>Provide Continuous Training for </a:t>
            </a:r>
            <a:r>
              <a:rPr lang="en-US" b="1" dirty="0" err="1" smtClean="0"/>
              <a:t>Employees:</a:t>
            </a:r>
            <a:r>
              <a:rPr lang="en-US" dirty="0" err="1"/>
              <a:t>By</a:t>
            </a:r>
            <a:r>
              <a:rPr lang="en-US" dirty="0"/>
              <a:t> training employees, the </a:t>
            </a:r>
            <a:r>
              <a:rPr lang="en-US" dirty="0" smtClean="0"/>
              <a:t>entrepreneur increases </a:t>
            </a:r>
            <a:r>
              <a:rPr lang="en-US" dirty="0"/>
              <a:t>employees’ ability and capacity to improve their own performance at </a:t>
            </a:r>
            <a:r>
              <a:rPr lang="en-US" dirty="0" smtClean="0"/>
              <a:t>a particular </a:t>
            </a:r>
            <a:r>
              <a:rPr lang="en-US" dirty="0"/>
              <a:t>task and, as a result, improves the chance of successfully growing the firm.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497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OVERCOMING PRESSURES </a:t>
            </a:r>
            <a:r>
              <a:rPr lang="en-US" sz="3600" b="1" dirty="0" smtClean="0"/>
              <a:t>ON ENTREPRENEURS</a:t>
            </a:r>
            <a:r>
              <a:rPr lang="en-US" sz="3600" b="1" dirty="0"/>
              <a:t>’ TIME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Entrepreneurs can always make better use of their time, and the more they strive to do </a:t>
            </a:r>
            <a:r>
              <a:rPr lang="en-US" dirty="0" err="1" smtClean="0"/>
              <a:t>so,the</a:t>
            </a:r>
            <a:r>
              <a:rPr lang="en-US" dirty="0" smtClean="0"/>
              <a:t> </a:t>
            </a:r>
            <a:r>
              <a:rPr lang="en-US" dirty="0"/>
              <a:t>more it will enrich their venture as well as their personal lives</a:t>
            </a:r>
            <a:r>
              <a:rPr lang="en-US" dirty="0" smtClean="0"/>
              <a:t>.</a:t>
            </a:r>
          </a:p>
          <a:p>
            <a:r>
              <a:rPr lang="en-US" i="1" dirty="0"/>
              <a:t>Time management </a:t>
            </a:r>
            <a:r>
              <a:rPr lang="en-US" dirty="0"/>
              <a:t>is the process of improving an individual’s </a:t>
            </a:r>
            <a:r>
              <a:rPr lang="en-US" dirty="0" smtClean="0"/>
              <a:t>productivity through </a:t>
            </a:r>
            <a:r>
              <a:rPr lang="en-US" dirty="0"/>
              <a:t>more efficient use of time</a:t>
            </a:r>
            <a:r>
              <a:rPr lang="en-US" dirty="0" smtClean="0"/>
              <a:t>.</a:t>
            </a:r>
          </a:p>
          <a:p>
            <a:r>
              <a:rPr lang="en-US" b="1" dirty="0"/>
              <a:t>Increased </a:t>
            </a:r>
            <a:r>
              <a:rPr lang="en-US" b="1" dirty="0" err="1" smtClean="0"/>
              <a:t>Productivity</a:t>
            </a:r>
            <a:r>
              <a:rPr lang="en-US" dirty="0" err="1" smtClean="0"/>
              <a:t>:Time</a:t>
            </a:r>
            <a:r>
              <a:rPr lang="en-US" dirty="0" smtClean="0"/>
              <a:t> </a:t>
            </a:r>
            <a:r>
              <a:rPr lang="en-US" dirty="0"/>
              <a:t>management helps the entrepreneur determine the </a:t>
            </a:r>
            <a:r>
              <a:rPr lang="en-US" dirty="0" smtClean="0"/>
              <a:t>tasks of </a:t>
            </a:r>
            <a:r>
              <a:rPr lang="en-US" dirty="0"/>
              <a:t>greatest importance and focuses his or her attention on successfully completing </a:t>
            </a:r>
            <a:r>
              <a:rPr lang="en-US" dirty="0" smtClean="0"/>
              <a:t>those tasks</a:t>
            </a:r>
            <a:r>
              <a:rPr lang="en-US" dirty="0"/>
              <a:t>. This means that there will always be sufficient time to accomplish the most </a:t>
            </a:r>
            <a:r>
              <a:rPr lang="en-US" dirty="0" smtClean="0"/>
              <a:t>important things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1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249"/>
            <a:ext cx="10515600" cy="5501714"/>
          </a:xfrm>
        </p:spPr>
        <p:txBody>
          <a:bodyPr>
            <a:normAutofit/>
          </a:bodyPr>
          <a:lstStyle/>
          <a:p>
            <a:r>
              <a:rPr lang="en-US" b="1" dirty="0"/>
              <a:t>Increased Job </a:t>
            </a:r>
            <a:r>
              <a:rPr lang="en-US" b="1" dirty="0" err="1" smtClean="0"/>
              <a:t>Satisfaction:</a:t>
            </a:r>
            <a:r>
              <a:rPr lang="en-US" dirty="0" err="1" smtClean="0"/>
              <a:t>Getting</a:t>
            </a:r>
            <a:r>
              <a:rPr lang="en-US" dirty="0" smtClean="0"/>
              <a:t> </a:t>
            </a:r>
            <a:r>
              <a:rPr lang="en-US" dirty="0"/>
              <a:t>more important things done </a:t>
            </a:r>
            <a:r>
              <a:rPr lang="en-US" dirty="0" smtClean="0"/>
              <a:t>and being more </a:t>
            </a:r>
            <a:r>
              <a:rPr lang="en-US" dirty="0"/>
              <a:t>successful in growing and developing the venture will give the </a:t>
            </a:r>
            <a:r>
              <a:rPr lang="en-US" dirty="0" smtClean="0"/>
              <a:t>entrepreneur more </a:t>
            </a:r>
            <a:r>
              <a:rPr lang="en-US" dirty="0"/>
              <a:t>job satisfaction</a:t>
            </a:r>
            <a:r>
              <a:rPr lang="en-US" dirty="0" smtClean="0"/>
              <a:t>.</a:t>
            </a:r>
          </a:p>
          <a:p>
            <a:r>
              <a:rPr lang="en-US" b="1" dirty="0"/>
              <a:t>Improved </a:t>
            </a:r>
            <a:r>
              <a:rPr lang="en-US" b="1" dirty="0" smtClean="0"/>
              <a:t>Interper</a:t>
            </a:r>
            <a:r>
              <a:rPr lang="en-US" b="1" dirty="0"/>
              <a:t>sonal </a:t>
            </a:r>
            <a:r>
              <a:rPr lang="en-US" b="1" dirty="0" err="1" smtClean="0"/>
              <a:t>Relationships:</a:t>
            </a:r>
            <a:r>
              <a:rPr lang="en-US" dirty="0" err="1" smtClean="0"/>
              <a:t>Time</a:t>
            </a:r>
            <a:r>
              <a:rPr lang="en-US" dirty="0" smtClean="0"/>
              <a:t> </a:t>
            </a:r>
            <a:r>
              <a:rPr lang="en-US" dirty="0"/>
              <a:t>spent will be of a higher quality (quality time), allowing him or </a:t>
            </a:r>
            <a:r>
              <a:rPr lang="en-US" dirty="0" smtClean="0"/>
              <a:t>her to </a:t>
            </a:r>
            <a:r>
              <a:rPr lang="en-US" dirty="0"/>
              <a:t>improve relationships with others inside and outside the firm (including family</a:t>
            </a:r>
            <a:r>
              <a:rPr lang="en-US" dirty="0" smtClean="0"/>
              <a:t>).</a:t>
            </a:r>
          </a:p>
          <a:p>
            <a:r>
              <a:rPr lang="en-US" b="1" dirty="0"/>
              <a:t>Reduced Time Anxiety and </a:t>
            </a:r>
            <a:r>
              <a:rPr lang="en-US" b="1" dirty="0" err="1" smtClean="0"/>
              <a:t>Tension:</a:t>
            </a:r>
            <a:r>
              <a:rPr lang="en-US" dirty="0" err="1" smtClean="0"/>
              <a:t>Effective</a:t>
            </a:r>
            <a:r>
              <a:rPr lang="en-US" dirty="0" smtClean="0"/>
              <a:t> </a:t>
            </a:r>
            <a:r>
              <a:rPr lang="en-US" dirty="0"/>
              <a:t>time management reduces concerns and </a:t>
            </a:r>
            <a:r>
              <a:rPr lang="en-US" dirty="0" smtClean="0"/>
              <a:t>anxieties, which </a:t>
            </a:r>
            <a:r>
              <a:rPr lang="en-US" dirty="0"/>
              <a:t>“frees up” information processing and improves the quality of the </a:t>
            </a:r>
            <a:r>
              <a:rPr lang="en-US" dirty="0" smtClean="0"/>
              <a:t>entrepreneur’s decisions.</a:t>
            </a:r>
          </a:p>
          <a:p>
            <a:r>
              <a:rPr lang="en-US" b="1" dirty="0"/>
              <a:t>Better </a:t>
            </a:r>
            <a:r>
              <a:rPr lang="en-US" b="1" dirty="0" err="1" smtClean="0"/>
              <a:t>Health</a:t>
            </a:r>
            <a:r>
              <a:rPr lang="en-US" dirty="0" err="1" smtClean="0"/>
              <a:t>:Time</a:t>
            </a:r>
            <a:r>
              <a:rPr lang="en-US" dirty="0" smtClean="0"/>
              <a:t> </a:t>
            </a:r>
            <a:r>
              <a:rPr lang="en-US" dirty="0"/>
              <a:t>management can also </a:t>
            </a:r>
            <a:r>
              <a:rPr lang="en-US" dirty="0" smtClean="0"/>
              <a:t>include scheduling </a:t>
            </a:r>
            <a:r>
              <a:rPr lang="en-US" dirty="0"/>
              <a:t>time to eat well and exercise. Good health, and the energy that it brings, is </a:t>
            </a:r>
            <a:r>
              <a:rPr lang="en-US" dirty="0" smtClean="0"/>
              <a:t>vital for </a:t>
            </a:r>
            <a:r>
              <a:rPr lang="en-US" dirty="0"/>
              <a:t>an entrepreneur growing his or her business.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525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Principles of Time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management provides a process by which the entrepreneur can become a time </a:t>
            </a:r>
            <a:r>
              <a:rPr lang="en-US" dirty="0" smtClean="0"/>
              <a:t>saver(expand business,</a:t>
            </a:r>
            <a:r>
              <a:rPr lang="en-US" dirty="0"/>
              <a:t> increase personal and firm productivity</a:t>
            </a:r>
            <a:r>
              <a:rPr lang="en-US" dirty="0" smtClean="0"/>
              <a:t>)</a:t>
            </a:r>
          </a:p>
          <a:p>
            <a:r>
              <a:rPr lang="en-US" b="1" dirty="0"/>
              <a:t>Principle of </a:t>
            </a:r>
            <a:r>
              <a:rPr lang="en-US" b="1" dirty="0" err="1" smtClean="0"/>
              <a:t>Desire</a:t>
            </a:r>
            <a:r>
              <a:rPr lang="en-US" dirty="0" err="1" smtClean="0"/>
              <a:t>:Time</a:t>
            </a:r>
            <a:r>
              <a:rPr lang="en-US" dirty="0" smtClean="0"/>
              <a:t> </a:t>
            </a:r>
            <a:r>
              <a:rPr lang="en-US" dirty="0"/>
              <a:t>is an important resource, and that there is a need </a:t>
            </a:r>
            <a:r>
              <a:rPr lang="en-US" dirty="0" smtClean="0"/>
              <a:t>to change </a:t>
            </a:r>
            <a:r>
              <a:rPr lang="en-US" dirty="0"/>
              <a:t>personal attitudes and habits regarding the allocation of </a:t>
            </a:r>
            <a:r>
              <a:rPr lang="en-US" dirty="0" smtClean="0"/>
              <a:t>time(</a:t>
            </a:r>
            <a:r>
              <a:rPr lang="en-US" dirty="0"/>
              <a:t>willpower, self-discipline, and motivation</a:t>
            </a:r>
            <a:r>
              <a:rPr lang="en-US" dirty="0" smtClean="0"/>
              <a:t>).</a:t>
            </a:r>
          </a:p>
          <a:p>
            <a:r>
              <a:rPr lang="en-US" b="1" dirty="0"/>
              <a:t>Principle of </a:t>
            </a:r>
            <a:r>
              <a:rPr lang="en-US" b="1" dirty="0" err="1" smtClean="0"/>
              <a:t>Effectiveness: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i="1" dirty="0"/>
              <a:t>principle of effectiveness </a:t>
            </a:r>
            <a:r>
              <a:rPr lang="en-US" dirty="0"/>
              <a:t>requires the entrepreneur </a:t>
            </a:r>
            <a:r>
              <a:rPr lang="en-US" dirty="0" smtClean="0"/>
              <a:t>to focus </a:t>
            </a:r>
            <a:r>
              <a:rPr lang="en-US" dirty="0"/>
              <a:t>on the most important issues, even when under </a:t>
            </a:r>
            <a:r>
              <a:rPr lang="en-US" dirty="0" smtClean="0"/>
              <a:t>pressure(task completion,</a:t>
            </a:r>
            <a:r>
              <a:rPr lang="en-US" dirty="0"/>
              <a:t> </a:t>
            </a:r>
            <a:r>
              <a:rPr lang="en-US" dirty="0" smtClean="0"/>
              <a:t>improvement).</a:t>
            </a:r>
          </a:p>
          <a:p>
            <a:r>
              <a:rPr lang="en-US" b="1" dirty="0"/>
              <a:t>Principle of </a:t>
            </a:r>
            <a:r>
              <a:rPr lang="en-US" b="1" dirty="0" err="1" smtClean="0"/>
              <a:t>Analysis:</a:t>
            </a:r>
            <a:r>
              <a:rPr lang="en-US" dirty="0" err="1"/>
              <a:t>The</a:t>
            </a:r>
            <a:r>
              <a:rPr lang="en-US" dirty="0"/>
              <a:t> entrepreneur should track his or her time over </a:t>
            </a:r>
            <a:r>
              <a:rPr lang="en-US" dirty="0" smtClean="0"/>
              <a:t>a two-week </a:t>
            </a:r>
            <a:r>
              <a:rPr lang="en-US" dirty="0"/>
              <a:t>period, using a time </a:t>
            </a:r>
            <a:r>
              <a:rPr lang="en-US" dirty="0" smtClean="0"/>
              <a:t>sheet(evaluation).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317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5926"/>
            <a:ext cx="10515600" cy="5361037"/>
          </a:xfrm>
        </p:spPr>
        <p:txBody>
          <a:bodyPr>
            <a:normAutofit/>
          </a:bodyPr>
          <a:lstStyle/>
          <a:p>
            <a:r>
              <a:rPr lang="en-US" b="1" dirty="0"/>
              <a:t>Principle of </a:t>
            </a:r>
            <a:r>
              <a:rPr lang="en-US" b="1" dirty="0" err="1" smtClean="0"/>
              <a:t>Teamwork: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i="1" dirty="0"/>
              <a:t>principle of teamwork </a:t>
            </a:r>
            <a:r>
              <a:rPr lang="en-US" dirty="0"/>
              <a:t>acknowledges the increasing importance </a:t>
            </a:r>
            <a:r>
              <a:rPr lang="en-US" dirty="0" smtClean="0"/>
              <a:t>of </a:t>
            </a:r>
            <a:r>
              <a:rPr lang="en-US" dirty="0"/>
              <a:t>delegation for an entrepreneur of a growing firm; that is, the entrepreneur must </a:t>
            </a:r>
            <a:r>
              <a:rPr lang="en-US" dirty="0" smtClean="0"/>
              <a:t>require others </a:t>
            </a:r>
            <a:r>
              <a:rPr lang="en-US" dirty="0"/>
              <a:t>to take responsibility for the completion of tasks previously undertaken by the </a:t>
            </a:r>
            <a:r>
              <a:rPr lang="en-US" dirty="0" smtClean="0"/>
              <a:t>entrepreneur(accessibility of others).</a:t>
            </a:r>
          </a:p>
          <a:p>
            <a:r>
              <a:rPr lang="en-US" b="1" dirty="0"/>
              <a:t>Principle of Prioritized </a:t>
            </a:r>
            <a:r>
              <a:rPr lang="en-US" b="1" dirty="0" err="1" smtClean="0"/>
              <a:t>Planning: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i="1" dirty="0"/>
              <a:t>principle of prioritized planning </a:t>
            </a:r>
            <a:r>
              <a:rPr lang="en-US" dirty="0"/>
              <a:t>requires </a:t>
            </a:r>
            <a:r>
              <a:rPr lang="en-US" dirty="0" smtClean="0"/>
              <a:t>the entrepreneur </a:t>
            </a:r>
            <a:r>
              <a:rPr lang="en-US" dirty="0"/>
              <a:t>to categorize his or her tasks by their degree of importance and then </a:t>
            </a:r>
            <a:r>
              <a:rPr lang="en-US" dirty="0" smtClean="0"/>
              <a:t>allocate time </a:t>
            </a:r>
            <a:r>
              <a:rPr lang="en-US" dirty="0"/>
              <a:t>to tasks based on this categorization.</a:t>
            </a:r>
            <a:endParaRPr lang="en-US" b="1" dirty="0" smtClean="0"/>
          </a:p>
          <a:p>
            <a:r>
              <a:rPr lang="en-US" b="1" dirty="0"/>
              <a:t>Principle of </a:t>
            </a:r>
            <a:r>
              <a:rPr lang="en-US" b="1" dirty="0" err="1" smtClean="0"/>
              <a:t>Reanalysis:</a:t>
            </a:r>
            <a:r>
              <a:rPr lang="en-US" dirty="0" err="1"/>
              <a:t>In</a:t>
            </a:r>
            <a:r>
              <a:rPr lang="en-US" dirty="0"/>
              <a:t> this reanalysis, entrepreneurs </a:t>
            </a:r>
            <a:r>
              <a:rPr lang="en-US" dirty="0" smtClean="0"/>
              <a:t>can often </a:t>
            </a:r>
            <a:r>
              <a:rPr lang="en-US" dirty="0"/>
              <a:t>improve their time management by investigating more systemic (</a:t>
            </a:r>
            <a:r>
              <a:rPr lang="en-US" dirty="0" err="1"/>
              <a:t>systemwide</a:t>
            </a:r>
            <a:r>
              <a:rPr lang="en-US" dirty="0"/>
              <a:t>) </a:t>
            </a:r>
            <a:r>
              <a:rPr lang="en-US" dirty="0" smtClean="0"/>
              <a:t>issues and </a:t>
            </a:r>
            <a:r>
              <a:rPr lang="en-US" dirty="0"/>
              <a:t>revisiting potential opportunities for </a:t>
            </a:r>
            <a:r>
              <a:rPr lang="en-US" dirty="0" smtClean="0"/>
              <a:t>delegation(training).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74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427"/>
          </a:xfrm>
        </p:spPr>
        <p:txBody>
          <a:bodyPr>
            <a:normAutofit/>
          </a:bodyPr>
          <a:lstStyle/>
          <a:p>
            <a:r>
              <a:rPr lang="en-US" sz="3200" b="1" dirty="0"/>
              <a:t>OVERCOMING PRESSURES ON </a:t>
            </a:r>
            <a:r>
              <a:rPr lang="en-US" sz="3200" b="1" dirty="0" smtClean="0"/>
              <a:t>EXISTING FINANCIAL </a:t>
            </a:r>
            <a:r>
              <a:rPr lang="en-US" sz="3200" b="1" dirty="0"/>
              <a:t>RESOURCES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1153552"/>
            <a:ext cx="10692618" cy="53316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overcome these pressures </a:t>
            </a:r>
            <a:r>
              <a:rPr lang="en-US" dirty="0" smtClean="0"/>
              <a:t>on existing </a:t>
            </a:r>
            <a:r>
              <a:rPr lang="en-US" dirty="0"/>
              <a:t>financial resources, the entrepreneur could acquire new resources. The </a:t>
            </a:r>
            <a:r>
              <a:rPr lang="en-US" dirty="0" smtClean="0"/>
              <a:t>acquisition of </a:t>
            </a:r>
            <a:r>
              <a:rPr lang="en-US" dirty="0"/>
              <a:t>new resources is </a:t>
            </a:r>
            <a:r>
              <a:rPr lang="en-US" dirty="0" smtClean="0"/>
              <a:t>expensive(</a:t>
            </a:r>
            <a:r>
              <a:rPr lang="en-US" dirty="0" err="1" smtClean="0"/>
              <a:t>sale,debt</a:t>
            </a:r>
            <a:r>
              <a:rPr lang="en-US" dirty="0" smtClean="0"/>
              <a:t>).</a:t>
            </a:r>
          </a:p>
          <a:p>
            <a:r>
              <a:rPr lang="en-US" b="1" dirty="0"/>
              <a:t>Financial </a:t>
            </a:r>
            <a:r>
              <a:rPr lang="en-US" b="1" dirty="0" err="1" smtClean="0"/>
              <a:t>Control</a:t>
            </a:r>
            <a:r>
              <a:rPr lang="en-US" dirty="0" err="1" smtClean="0"/>
              <a:t>:</a:t>
            </a:r>
            <a:r>
              <a:rPr lang="en-US" dirty="0" err="1"/>
              <a:t>The</a:t>
            </a:r>
            <a:r>
              <a:rPr lang="en-US" dirty="0"/>
              <a:t> financial plan, as an inherent part of the business </a:t>
            </a:r>
            <a:r>
              <a:rPr lang="en-US" dirty="0" smtClean="0"/>
              <a:t>plan(</a:t>
            </a:r>
            <a:r>
              <a:rPr lang="en-US" dirty="0"/>
              <a:t>three </a:t>
            </a:r>
            <a:r>
              <a:rPr lang="en-US" dirty="0" smtClean="0"/>
              <a:t>years how to met goals).</a:t>
            </a:r>
          </a:p>
          <a:p>
            <a:r>
              <a:rPr lang="en-US" b="1" dirty="0"/>
              <a:t>Managing Cash </a:t>
            </a:r>
            <a:r>
              <a:rPr lang="en-US" b="1" dirty="0" err="1" smtClean="0"/>
              <a:t>Flow</a:t>
            </a:r>
            <a:r>
              <a:rPr lang="en-US" dirty="0" err="1" smtClean="0"/>
              <a:t>:Entrepreneur</a:t>
            </a:r>
            <a:r>
              <a:rPr lang="en-US" dirty="0" smtClean="0"/>
              <a:t> </a:t>
            </a:r>
            <a:r>
              <a:rPr lang="en-US" dirty="0"/>
              <a:t>should try to have an up-to-date assessment of his or her </a:t>
            </a:r>
            <a:r>
              <a:rPr lang="en-US" dirty="0" smtClean="0"/>
              <a:t>cash position.</a:t>
            </a:r>
            <a:r>
              <a:rPr lang="en-US" dirty="0"/>
              <a:t> This can be accomplished by preparing monthly cash flow statements, and </a:t>
            </a:r>
            <a:r>
              <a:rPr lang="en-US" dirty="0" smtClean="0"/>
              <a:t>comparing the </a:t>
            </a:r>
            <a:r>
              <a:rPr lang="en-US" dirty="0"/>
              <a:t>budgeted </a:t>
            </a:r>
            <a:r>
              <a:rPr lang="en-US" dirty="0" smtClean="0"/>
              <a:t>with </a:t>
            </a:r>
            <a:r>
              <a:rPr lang="en-US" dirty="0"/>
              <a:t>the actual results</a:t>
            </a:r>
            <a:r>
              <a:rPr lang="en-US" dirty="0" smtClean="0"/>
              <a:t>.</a:t>
            </a:r>
          </a:p>
          <a:p>
            <a:r>
              <a:rPr lang="en-US" b="1" dirty="0"/>
              <a:t>Managing </a:t>
            </a:r>
            <a:r>
              <a:rPr lang="en-US" b="1" dirty="0" err="1" smtClean="0"/>
              <a:t>Inventory</a:t>
            </a:r>
            <a:r>
              <a:rPr lang="en-US" dirty="0" err="1" smtClean="0"/>
              <a:t>:During</a:t>
            </a:r>
            <a:r>
              <a:rPr lang="en-US" dirty="0" smtClean="0"/>
              <a:t> </a:t>
            </a:r>
            <a:r>
              <a:rPr lang="en-US" dirty="0"/>
              <a:t>the growth of a new venture, the management of </a:t>
            </a:r>
            <a:r>
              <a:rPr lang="en-US" dirty="0" smtClean="0"/>
              <a:t>inventory is </a:t>
            </a:r>
            <a:r>
              <a:rPr lang="en-US" dirty="0"/>
              <a:t>an important </a:t>
            </a:r>
            <a:r>
              <a:rPr lang="en-US" dirty="0" smtClean="0"/>
              <a:t>task(manufacturing, transportation</a:t>
            </a:r>
            <a:r>
              <a:rPr lang="en-US" dirty="0"/>
              <a:t>, and storage costs</a:t>
            </a:r>
            <a:r>
              <a:rPr lang="en-US" dirty="0" smtClean="0"/>
              <a:t>).</a:t>
            </a:r>
          </a:p>
          <a:p>
            <a:r>
              <a:rPr lang="en-US" b="1" dirty="0"/>
              <a:t>Managing Fixed </a:t>
            </a:r>
            <a:r>
              <a:rPr lang="en-US" b="1" dirty="0" err="1" smtClean="0"/>
              <a:t>Assets</a:t>
            </a:r>
            <a:r>
              <a:rPr lang="en-US" dirty="0" err="1" smtClean="0"/>
              <a:t>:Fixed</a:t>
            </a:r>
            <a:r>
              <a:rPr lang="en-US" dirty="0" smtClean="0"/>
              <a:t> assets(</a:t>
            </a:r>
            <a:r>
              <a:rPr lang="en-US" dirty="0"/>
              <a:t>equipment</a:t>
            </a:r>
            <a:r>
              <a:rPr lang="en-US" dirty="0" smtClean="0"/>
              <a:t>) </a:t>
            </a:r>
            <a:r>
              <a:rPr lang="en-US" dirty="0"/>
              <a:t>generally involve long-term commitments </a:t>
            </a:r>
            <a:r>
              <a:rPr lang="en-US" dirty="0" smtClean="0"/>
              <a:t>and large </a:t>
            </a:r>
            <a:r>
              <a:rPr lang="en-US" dirty="0"/>
              <a:t>investments for the new venture</a:t>
            </a:r>
            <a:r>
              <a:rPr lang="en-US" dirty="0" smtClean="0"/>
              <a:t>.</a:t>
            </a:r>
            <a:r>
              <a:rPr lang="en-US" dirty="0"/>
              <a:t> As with any other make-or-buy decision, the entrepreneur should consider all </a:t>
            </a:r>
            <a:r>
              <a:rPr lang="en-US" dirty="0" smtClean="0"/>
              <a:t>costs associated </a:t>
            </a:r>
            <a:r>
              <a:rPr lang="en-US" dirty="0"/>
              <a:t>with the decision as well as its impact on cash flows.</a:t>
            </a:r>
            <a:endParaRPr lang="en-US" dirty="0" smtClean="0"/>
          </a:p>
          <a:p>
            <a:r>
              <a:rPr lang="en-US" b="1" dirty="0"/>
              <a:t>Managing Costs and </a:t>
            </a:r>
            <a:r>
              <a:rPr lang="en-US" b="1" dirty="0" err="1" smtClean="0"/>
              <a:t>Profits</a:t>
            </a:r>
            <a:r>
              <a:rPr lang="en-US" dirty="0" err="1" smtClean="0"/>
              <a:t>:The</a:t>
            </a:r>
            <a:r>
              <a:rPr lang="en-US" dirty="0" smtClean="0"/>
              <a:t> </a:t>
            </a:r>
            <a:r>
              <a:rPr lang="en-US" dirty="0"/>
              <a:t>entrepreneur should assess each item to determine whether these costs can </a:t>
            </a:r>
            <a:r>
              <a:rPr lang="en-US" dirty="0" smtClean="0"/>
              <a:t>be reduced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whether it will be necessary to raise prices to ensure future positive </a:t>
            </a:r>
            <a:r>
              <a:rPr lang="en-US" dirty="0" smtClean="0"/>
              <a:t>profits(analyze,</a:t>
            </a:r>
            <a:r>
              <a:rPr lang="en-US" dirty="0"/>
              <a:t> </a:t>
            </a:r>
            <a:r>
              <a:rPr lang="en-US" dirty="0" smtClean="0"/>
              <a:t>Comparisons,</a:t>
            </a:r>
            <a:r>
              <a:rPr lang="en-US" dirty="0"/>
              <a:t> evaluate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Taxes: </a:t>
            </a:r>
            <a:r>
              <a:rPr lang="en-US" dirty="0" smtClean="0"/>
              <a:t>Federal </a:t>
            </a:r>
            <a:r>
              <a:rPr lang="en-US" dirty="0"/>
              <a:t>taxes, state </a:t>
            </a:r>
            <a:r>
              <a:rPr lang="en-US" dirty="0" smtClean="0"/>
              <a:t>taxes(governing members), </a:t>
            </a:r>
            <a:r>
              <a:rPr lang="en-US" dirty="0"/>
              <a:t>Social Security, and </a:t>
            </a:r>
            <a:r>
              <a:rPr lang="en-US" dirty="0" smtClean="0"/>
              <a:t>Medicare are </a:t>
            </a:r>
            <a:r>
              <a:rPr lang="en-US" dirty="0"/>
              <a:t>withheld from employees’ salaries and are deposited later.</a:t>
            </a:r>
            <a:endParaRPr lang="en-US" dirty="0" smtClean="0"/>
          </a:p>
          <a:p>
            <a:r>
              <a:rPr lang="en-US" b="1" dirty="0"/>
              <a:t>Record </a:t>
            </a:r>
            <a:r>
              <a:rPr lang="en-US" b="1" dirty="0" err="1" smtClean="0"/>
              <a:t>Keeping:</a:t>
            </a:r>
            <a:r>
              <a:rPr lang="en-US" dirty="0" err="1" smtClean="0"/>
              <a:t>With</a:t>
            </a:r>
            <a:r>
              <a:rPr lang="en-US" dirty="0" smtClean="0"/>
              <a:t> a growing </a:t>
            </a:r>
            <a:r>
              <a:rPr lang="en-US" dirty="0"/>
              <a:t>venture, it may also be necessary to enlist the support and services of an </a:t>
            </a:r>
            <a:r>
              <a:rPr lang="en-US" dirty="0" smtClean="0"/>
              <a:t>accountant or </a:t>
            </a:r>
            <a:r>
              <a:rPr lang="en-US" dirty="0"/>
              <a:t>a consultant to support record keeping and financial </a:t>
            </a:r>
            <a:r>
              <a:rPr lang="en-US" dirty="0" smtClean="0"/>
              <a:t>control(Security).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2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200" b="1" dirty="0"/>
              <a:t>A Categorization of Entrepreneurs and Their Firms’ Growth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237957"/>
            <a:ext cx="10833295" cy="53035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Actual Growth of the </a:t>
            </a:r>
            <a:r>
              <a:rPr lang="en-US" b="1" dirty="0" smtClean="0"/>
              <a:t>Firm</a:t>
            </a:r>
            <a:r>
              <a:rPr lang="en-US" dirty="0" smtClean="0"/>
              <a:t>: Entrepreneurs both the </a:t>
            </a:r>
            <a:r>
              <a:rPr lang="en-US" dirty="0"/>
              <a:t>necessary abilities to make the transition to a more professional management </a:t>
            </a:r>
            <a:r>
              <a:rPr lang="en-US" dirty="0" smtClean="0"/>
              <a:t>approach and </a:t>
            </a:r>
            <a:r>
              <a:rPr lang="en-US" dirty="0"/>
              <a:t>the aspiration to grow their businesses. These are the entrepreneurs who are the </a:t>
            </a:r>
            <a:r>
              <a:rPr lang="en-US" dirty="0" smtClean="0"/>
              <a:t>most likely </a:t>
            </a:r>
            <a:r>
              <a:rPr lang="en-US" dirty="0"/>
              <a:t>to achieve firm growth</a:t>
            </a:r>
            <a:r>
              <a:rPr lang="en-US" dirty="0" smtClean="0"/>
              <a:t>.</a:t>
            </a:r>
          </a:p>
          <a:p>
            <a:r>
              <a:rPr lang="en-US" b="1" dirty="0"/>
              <a:t>Unused Potential for </a:t>
            </a:r>
            <a:r>
              <a:rPr lang="en-US" b="1" dirty="0" smtClean="0"/>
              <a:t>Growth</a:t>
            </a:r>
            <a:r>
              <a:rPr lang="en-US" dirty="0" smtClean="0"/>
              <a:t>: These </a:t>
            </a:r>
            <a:r>
              <a:rPr lang="en-US" dirty="0"/>
              <a:t>are the entrepreneurs of </a:t>
            </a:r>
            <a:r>
              <a:rPr lang="en-US" dirty="0" smtClean="0"/>
              <a:t>firms that </a:t>
            </a:r>
            <a:r>
              <a:rPr lang="en-US" dirty="0"/>
              <a:t>have unused </a:t>
            </a:r>
            <a:r>
              <a:rPr lang="en-US" dirty="0" smtClean="0"/>
              <a:t>potential(abilities).</a:t>
            </a:r>
            <a:r>
              <a:rPr lang="en-US" dirty="0"/>
              <a:t>P</a:t>
            </a:r>
            <a:r>
              <a:rPr lang="en-US" dirty="0" smtClean="0"/>
              <a:t>ursue </a:t>
            </a:r>
            <a:r>
              <a:rPr lang="en-US" dirty="0"/>
              <a:t>a low-growth business that satisfies their </a:t>
            </a:r>
            <a:r>
              <a:rPr lang="en-US" dirty="0" smtClean="0"/>
              <a:t>personal lifestyle </a:t>
            </a:r>
            <a:r>
              <a:rPr lang="en-US" dirty="0"/>
              <a:t>choice rather than attempt to maximize personal wealth</a:t>
            </a:r>
            <a:r>
              <a:rPr lang="en-US" dirty="0" smtClean="0"/>
              <a:t>.</a:t>
            </a:r>
          </a:p>
          <a:p>
            <a:r>
              <a:rPr lang="en-US" b="1" dirty="0"/>
              <a:t>Constrained </a:t>
            </a:r>
            <a:r>
              <a:rPr lang="en-US" b="1" dirty="0" err="1" smtClean="0"/>
              <a:t>Growth:</a:t>
            </a:r>
            <a:r>
              <a:rPr lang="en-US" dirty="0" err="1" smtClean="0"/>
              <a:t>Entrepreneurs</a:t>
            </a:r>
            <a:r>
              <a:rPr lang="en-US" dirty="0" smtClean="0"/>
              <a:t> </a:t>
            </a:r>
            <a:r>
              <a:rPr lang="en-US" dirty="0"/>
              <a:t>in the lower-right quadrant aspire to grow </a:t>
            </a:r>
            <a:r>
              <a:rPr lang="en-US" dirty="0" smtClean="0"/>
              <a:t>their businesses </a:t>
            </a:r>
            <a:r>
              <a:rPr lang="en-US" i="1" dirty="0"/>
              <a:t>but </a:t>
            </a:r>
            <a:r>
              <a:rPr lang="en-US" dirty="0"/>
              <a:t>do not possess sufficient abilities to successfully satisfy this </a:t>
            </a:r>
            <a:r>
              <a:rPr lang="en-US" dirty="0" err="1" smtClean="0"/>
              <a:t>aspiration.Entrepreneur</a:t>
            </a:r>
            <a:r>
              <a:rPr lang="en-US" dirty="0" smtClean="0"/>
              <a:t> </a:t>
            </a:r>
            <a:r>
              <a:rPr lang="en-US" dirty="0"/>
              <a:t>might </a:t>
            </a:r>
            <a:r>
              <a:rPr lang="en-US" dirty="0" smtClean="0"/>
              <a:t>manage R&amp;D</a:t>
            </a:r>
            <a:r>
              <a:rPr lang="en-US" dirty="0"/>
              <a:t>, new products, and/or new markets where his or her strengths are highly valued </a:t>
            </a:r>
            <a:r>
              <a:rPr lang="en-US" dirty="0" smtClean="0"/>
              <a:t>and enhance </a:t>
            </a:r>
            <a:r>
              <a:rPr lang="en-US" dirty="0"/>
              <a:t>rather than constrain the growth of the firm.</a:t>
            </a:r>
            <a:endParaRPr lang="en-US" b="1" dirty="0" smtClean="0"/>
          </a:p>
          <a:p>
            <a:r>
              <a:rPr lang="en-US" b="1" dirty="0"/>
              <a:t>Little Potential for Firm </a:t>
            </a:r>
            <a:r>
              <a:rPr lang="en-US" b="1" dirty="0" err="1" smtClean="0"/>
              <a:t>Growth</a:t>
            </a:r>
            <a:r>
              <a:rPr lang="en-US" dirty="0" err="1" smtClean="0"/>
              <a:t>:Entrepreneurs</a:t>
            </a:r>
            <a:r>
              <a:rPr lang="en-US" dirty="0" smtClean="0"/>
              <a:t> </a:t>
            </a:r>
            <a:r>
              <a:rPr lang="en-US" dirty="0"/>
              <a:t>in the lower-left quadrant </a:t>
            </a:r>
            <a:r>
              <a:rPr lang="en-US" dirty="0" smtClean="0"/>
              <a:t>possess neither </a:t>
            </a:r>
            <a:r>
              <a:rPr lang="en-US" dirty="0"/>
              <a:t>the necessary abilities to make the transition to a more professional </a:t>
            </a:r>
            <a:r>
              <a:rPr lang="en-US" dirty="0" smtClean="0"/>
              <a:t>management approach </a:t>
            </a:r>
            <a:r>
              <a:rPr lang="en-US" i="1" dirty="0"/>
              <a:t>nor </a:t>
            </a:r>
            <a:r>
              <a:rPr lang="en-US" dirty="0"/>
              <a:t>the aspirations to grow their businesses</a:t>
            </a:r>
            <a:r>
              <a:rPr lang="en-US" dirty="0" smtClean="0"/>
              <a:t>.</a:t>
            </a:r>
            <a:r>
              <a:rPr lang="en-US" dirty="0"/>
              <a:t> These businesses have little </a:t>
            </a:r>
            <a:r>
              <a:rPr lang="en-US" dirty="0" smtClean="0"/>
              <a:t>potential for </a:t>
            </a:r>
            <a:r>
              <a:rPr lang="en-US" dirty="0"/>
              <a:t>growth, and due to the limited abilities of the entrepreneur to manage growth, </a:t>
            </a:r>
            <a:r>
              <a:rPr lang="en-US" dirty="0" smtClean="0"/>
              <a:t>these firms </a:t>
            </a:r>
            <a:r>
              <a:rPr lang="en-US" dirty="0"/>
              <a:t>may actually perform better if they remain at a smaller scale.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67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38" y="782178"/>
            <a:ext cx="5182323" cy="2276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0" y="2409768"/>
            <a:ext cx="461074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GROWTH STRATEGIES: WHERE TO </a:t>
            </a:r>
            <a:r>
              <a:rPr lang="en-US" sz="2800" b="1" dirty="0" smtClean="0"/>
              <a:t>LOOK FOR </a:t>
            </a:r>
            <a:r>
              <a:rPr lang="en-US" sz="2800" b="1" dirty="0"/>
              <a:t>GROWTH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405719"/>
            <a:ext cx="10644116" cy="4771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smtClean="0"/>
              <a:t>successful new </a:t>
            </a:r>
            <a:r>
              <a:rPr lang="en-US" dirty="0"/>
              <a:t>entry provides the opportunity for the entrepreneur to grow his or her 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difficult to provide direct guidance to entrepreneurs on </a:t>
            </a:r>
            <a:r>
              <a:rPr lang="en-US" dirty="0" smtClean="0"/>
              <a:t>a step-by-step </a:t>
            </a:r>
            <a:r>
              <a:rPr lang="en-US" dirty="0"/>
              <a:t>process for generating a highly attractive </a:t>
            </a:r>
            <a:r>
              <a:rPr lang="en-US" dirty="0" smtClean="0"/>
              <a:t>opportunity.</a:t>
            </a:r>
          </a:p>
          <a:p>
            <a:r>
              <a:rPr lang="en-US" dirty="0" smtClean="0"/>
              <a:t>Sustainable(check and balance) </a:t>
            </a:r>
            <a:r>
              <a:rPr lang="en-US" dirty="0"/>
              <a:t>competitive </a:t>
            </a:r>
            <a:r>
              <a:rPr lang="en-US" dirty="0" smtClean="0"/>
              <a:t>advantage</a:t>
            </a:r>
          </a:p>
          <a:p>
            <a:r>
              <a:rPr lang="en-US" dirty="0" smtClean="0"/>
              <a:t>Negotiate </a:t>
            </a:r>
            <a:r>
              <a:rPr lang="en-US" dirty="0"/>
              <a:t>for resources from external sources to </a:t>
            </a:r>
            <a:r>
              <a:rPr lang="en-US" dirty="0" smtClean="0"/>
              <a:t>sustain firm </a:t>
            </a:r>
            <a:r>
              <a:rPr lang="en-US" dirty="0"/>
              <a:t>growth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Entrepreneur </a:t>
            </a:r>
            <a:r>
              <a:rPr lang="en-US" dirty="0"/>
              <a:t>and the firm have knowledge about </a:t>
            </a:r>
            <a:r>
              <a:rPr lang="en-US" dirty="0" smtClean="0"/>
              <a:t>the product(Aspects)</a:t>
            </a:r>
          </a:p>
          <a:p>
            <a:r>
              <a:rPr lang="en-US" dirty="0"/>
              <a:t>These growth strategies are (1) </a:t>
            </a:r>
            <a:r>
              <a:rPr lang="en-US" dirty="0" smtClean="0"/>
              <a:t>penetration strategies</a:t>
            </a:r>
            <a:r>
              <a:rPr lang="en-US" dirty="0"/>
              <a:t>, (2) market development strategies, (3) product development strategies, </a:t>
            </a:r>
            <a:r>
              <a:rPr lang="en-US" dirty="0" smtClean="0"/>
              <a:t>and (4</a:t>
            </a:r>
            <a:r>
              <a:rPr lang="en-US" dirty="0"/>
              <a:t>) diversification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19156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Penetration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penetration strategy </a:t>
            </a:r>
            <a:r>
              <a:rPr lang="en-US" dirty="0"/>
              <a:t>focuses on the firm’s existing product in its existing market. </a:t>
            </a:r>
            <a:r>
              <a:rPr lang="en-US" dirty="0" smtClean="0"/>
              <a:t>The entrepreneur </a:t>
            </a:r>
            <a:r>
              <a:rPr lang="en-US" dirty="0"/>
              <a:t>attempts to penetrate this product or market further by encouraging </a:t>
            </a:r>
            <a:r>
              <a:rPr lang="en-US" dirty="0" smtClean="0"/>
              <a:t>existing customers </a:t>
            </a:r>
            <a:r>
              <a:rPr lang="en-US" dirty="0"/>
              <a:t>to buy more of the firm’s current products</a:t>
            </a:r>
            <a:r>
              <a:rPr lang="en-US" dirty="0" smtClean="0"/>
              <a:t>.</a:t>
            </a:r>
          </a:p>
          <a:p>
            <a:r>
              <a:rPr lang="en-US" dirty="0"/>
              <a:t>Marketing can be effective </a:t>
            </a:r>
            <a:r>
              <a:rPr lang="en-US" dirty="0" smtClean="0"/>
              <a:t>in encouraging more </a:t>
            </a:r>
            <a:r>
              <a:rPr lang="en-US" dirty="0"/>
              <a:t>frequent repeat purchases</a:t>
            </a:r>
            <a:r>
              <a:rPr lang="en-US" dirty="0" smtClean="0"/>
              <a:t>.</a:t>
            </a:r>
          </a:p>
          <a:p>
            <a:r>
              <a:rPr lang="en-US" dirty="0"/>
              <a:t>growth </a:t>
            </a:r>
            <a:r>
              <a:rPr lang="en-US" dirty="0" smtClean="0"/>
              <a:t>strategy attempts </a:t>
            </a:r>
            <a:r>
              <a:rPr lang="en-US" dirty="0"/>
              <a:t>to better exploit its original entry</a:t>
            </a:r>
          </a:p>
        </p:txBody>
      </p:sp>
    </p:spTree>
    <p:extLst>
      <p:ext uri="{BB962C8B-B14F-4D97-AF65-F5344CB8AC3E}">
        <p14:creationId xmlns:p14="http://schemas.microsoft.com/office/powerpoint/2010/main" val="342110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Market development </a:t>
            </a:r>
            <a:r>
              <a:rPr lang="en-US" i="1" dirty="0" smtClean="0"/>
              <a:t>strategies </a:t>
            </a:r>
            <a:r>
              <a:rPr lang="en-US" dirty="0" smtClean="0"/>
              <a:t>involve </a:t>
            </a:r>
            <a:r>
              <a:rPr lang="en-US" dirty="0"/>
              <a:t>selling the firm’s existing products to new groups of </a:t>
            </a:r>
            <a:r>
              <a:rPr lang="en-US" dirty="0" smtClean="0"/>
              <a:t>customers(</a:t>
            </a:r>
            <a:r>
              <a:rPr lang="en-US" dirty="0" err="1"/>
              <a:t>geographics</a:t>
            </a:r>
            <a:r>
              <a:rPr lang="en-US" dirty="0"/>
              <a:t> or demographics and/or on </a:t>
            </a:r>
            <a:r>
              <a:rPr lang="en-US" dirty="0" smtClean="0"/>
              <a:t>the basis </a:t>
            </a:r>
            <a:r>
              <a:rPr lang="en-US" dirty="0"/>
              <a:t>of new product use</a:t>
            </a:r>
            <a:r>
              <a:rPr lang="en-US" dirty="0" smtClean="0"/>
              <a:t>).</a:t>
            </a:r>
          </a:p>
          <a:p>
            <a:r>
              <a:rPr lang="en-US" b="1" dirty="0"/>
              <a:t>New Geographical </a:t>
            </a:r>
            <a:r>
              <a:rPr lang="en-US" b="1" dirty="0" err="1" smtClean="0"/>
              <a:t>Market</a:t>
            </a:r>
            <a:r>
              <a:rPr lang="en-US" dirty="0" err="1" smtClean="0"/>
              <a:t>:This</a:t>
            </a:r>
            <a:r>
              <a:rPr lang="en-US" dirty="0" smtClean="0"/>
              <a:t> </a:t>
            </a:r>
            <a:r>
              <a:rPr lang="en-US" dirty="0"/>
              <a:t>simply refers to selling the existing product in </a:t>
            </a:r>
            <a:r>
              <a:rPr lang="en-US" dirty="0" smtClean="0"/>
              <a:t>new locations(</a:t>
            </a:r>
            <a:r>
              <a:rPr lang="en-US" dirty="0" err="1" smtClean="0"/>
              <a:t>city,country</a:t>
            </a:r>
            <a:r>
              <a:rPr lang="en-US" dirty="0" smtClean="0"/>
              <a:t>).Potential </a:t>
            </a:r>
            <a:r>
              <a:rPr lang="en-US" dirty="0"/>
              <a:t>of increasing sales </a:t>
            </a:r>
            <a:r>
              <a:rPr lang="en-US" dirty="0" smtClean="0"/>
              <a:t>by offering </a:t>
            </a:r>
            <a:r>
              <a:rPr lang="en-US" dirty="0"/>
              <a:t>products to customers who have not previously had the chance to purchase </a:t>
            </a:r>
            <a:r>
              <a:rPr lang="en-US" dirty="0" smtClean="0"/>
              <a:t>them(</a:t>
            </a:r>
            <a:r>
              <a:rPr lang="en-US" dirty="0"/>
              <a:t>customer preferences, language, and legal requirements</a:t>
            </a:r>
            <a:r>
              <a:rPr lang="en-US" dirty="0" smtClean="0"/>
              <a:t>).</a:t>
            </a:r>
          </a:p>
          <a:p>
            <a:r>
              <a:rPr lang="en-US" b="1" dirty="0"/>
              <a:t>New Demographic </a:t>
            </a:r>
            <a:r>
              <a:rPr lang="en-US" b="1" dirty="0" err="1" smtClean="0"/>
              <a:t>Market</a:t>
            </a:r>
            <a:r>
              <a:rPr lang="en-US" dirty="0" err="1" smtClean="0"/>
              <a:t>:Demographics</a:t>
            </a:r>
            <a:r>
              <a:rPr lang="en-US" dirty="0" smtClean="0"/>
              <a:t> </a:t>
            </a:r>
            <a:r>
              <a:rPr lang="en-US" dirty="0"/>
              <a:t>are used to characterize (potential) </a:t>
            </a:r>
            <a:r>
              <a:rPr lang="en-US" dirty="0" smtClean="0"/>
              <a:t>customers based </a:t>
            </a:r>
            <a:r>
              <a:rPr lang="en-US" dirty="0"/>
              <a:t>upon their income, location, education, age</a:t>
            </a:r>
            <a:r>
              <a:rPr lang="en-US" dirty="0" smtClean="0"/>
              <a:t>, and </a:t>
            </a:r>
            <a:r>
              <a:rPr lang="en-US" dirty="0" err="1" smtClean="0"/>
              <a:t>gender.Business</a:t>
            </a:r>
            <a:r>
              <a:rPr lang="en-US" dirty="0" smtClean="0"/>
              <a:t> </a:t>
            </a:r>
            <a:r>
              <a:rPr lang="en-US" dirty="0"/>
              <a:t>could grow by offering the same product to a different demographic group</a:t>
            </a:r>
            <a:r>
              <a:rPr lang="en-US" dirty="0" smtClean="0"/>
              <a:t>.</a:t>
            </a:r>
          </a:p>
          <a:p>
            <a:r>
              <a:rPr lang="en-US" b="1" dirty="0"/>
              <a:t>New Product </a:t>
            </a:r>
            <a:r>
              <a:rPr lang="en-US" b="1" dirty="0" err="1" smtClean="0"/>
              <a:t>Use: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/>
              <a:t>entrepreneurial firm might find out that people use its product </a:t>
            </a:r>
            <a:r>
              <a:rPr lang="en-US" dirty="0" smtClean="0"/>
              <a:t>in a </a:t>
            </a:r>
            <a:r>
              <a:rPr lang="en-US" dirty="0"/>
              <a:t>way that was not intended or expected. This new knowledge of product use </a:t>
            </a:r>
            <a:r>
              <a:rPr lang="en-US" dirty="0" smtClean="0"/>
              <a:t>provides insight into </a:t>
            </a:r>
            <a:r>
              <a:rPr lang="en-US" dirty="0"/>
              <a:t>how the product may be valuable to new groups of buyers</a:t>
            </a:r>
            <a:r>
              <a:rPr lang="en-US" dirty="0" smtClean="0"/>
              <a:t>.</a:t>
            </a:r>
            <a:r>
              <a:rPr lang="en-US" dirty="0"/>
              <a:t> Recognition of this new product use could open up a whole new </a:t>
            </a:r>
            <a:r>
              <a:rPr lang="en-US" dirty="0" smtClean="0"/>
              <a:t>market.</a:t>
            </a:r>
            <a:r>
              <a:rPr lang="en-US" dirty="0"/>
              <a:t> </a:t>
            </a:r>
            <a:r>
              <a:rPr lang="en-US" dirty="0" smtClean="0"/>
              <a:t>Knowledge of </a:t>
            </a:r>
            <a:r>
              <a:rPr lang="en-US" dirty="0"/>
              <a:t>this new use allowed the producers to modify their product slightly to better satisfy </a:t>
            </a:r>
            <a:r>
              <a:rPr lang="en-US" dirty="0" smtClean="0"/>
              <a:t>customers who </a:t>
            </a:r>
            <a:r>
              <a:rPr lang="en-US" dirty="0"/>
              <a:t>used the product in this </a:t>
            </a:r>
            <a:r>
              <a:rPr lang="en-US" dirty="0" err="1" smtClean="0"/>
              <a:t>way.Expertise</a:t>
            </a:r>
            <a:r>
              <a:rPr lang="en-US" dirty="0" smtClean="0"/>
              <a:t> </a:t>
            </a:r>
            <a:r>
              <a:rPr lang="en-US" dirty="0"/>
              <a:t>in a particular </a:t>
            </a:r>
            <a:r>
              <a:rPr lang="en-US" dirty="0" smtClean="0"/>
              <a:t>technology and </a:t>
            </a:r>
            <a:r>
              <a:rPr lang="en-US" dirty="0"/>
              <a:t>production process.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767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Product development strategies </a:t>
            </a:r>
            <a:r>
              <a:rPr lang="en-US" dirty="0"/>
              <a:t>for growth involve developing and selling new products </a:t>
            </a:r>
            <a:r>
              <a:rPr lang="en-US" dirty="0" smtClean="0"/>
              <a:t>to people </a:t>
            </a:r>
            <a:r>
              <a:rPr lang="en-US" dirty="0"/>
              <a:t>who are already purchasing the firm’s existing </a:t>
            </a:r>
            <a:r>
              <a:rPr lang="en-US" dirty="0" err="1" smtClean="0"/>
              <a:t>products.Customer</a:t>
            </a:r>
            <a:r>
              <a:rPr lang="en-US" dirty="0" smtClean="0"/>
              <a:t> </a:t>
            </a:r>
            <a:r>
              <a:rPr lang="en-US" dirty="0"/>
              <a:t>group is a source of knowledge on the problems customers have with </a:t>
            </a:r>
            <a:r>
              <a:rPr lang="en-US" dirty="0" smtClean="0"/>
              <a:t>existing technology </a:t>
            </a:r>
            <a:r>
              <a:rPr lang="en-US" dirty="0"/>
              <a:t>and ways in which customers can be better served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 development strategy </a:t>
            </a:r>
            <a:r>
              <a:rPr lang="en-US" dirty="0"/>
              <a:t>is the chance to </a:t>
            </a:r>
            <a:r>
              <a:rPr lang="en-US" dirty="0" smtClean="0"/>
              <a:t>capitalize(</a:t>
            </a:r>
            <a:r>
              <a:rPr lang="en-US" dirty="0" err="1" smtClean="0"/>
              <a:t>funding,compete</a:t>
            </a:r>
            <a:r>
              <a:rPr lang="en-US" dirty="0" smtClean="0"/>
              <a:t>) </a:t>
            </a:r>
            <a:r>
              <a:rPr lang="en-US" dirty="0"/>
              <a:t>on existing distribution systems and on </a:t>
            </a:r>
            <a:r>
              <a:rPr lang="en-US" dirty="0" smtClean="0"/>
              <a:t>the corporate </a:t>
            </a:r>
            <a:r>
              <a:rPr lang="en-US" dirty="0"/>
              <a:t>reputation the firm has with these customers.</a:t>
            </a:r>
          </a:p>
        </p:txBody>
      </p:sp>
    </p:spTree>
    <p:extLst>
      <p:ext uri="{BB962C8B-B14F-4D97-AF65-F5344CB8AC3E}">
        <p14:creationId xmlns:p14="http://schemas.microsoft.com/office/powerpoint/2010/main" val="227614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Diversification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Diversification strategies </a:t>
            </a:r>
            <a:r>
              <a:rPr lang="en-US" dirty="0"/>
              <a:t>involve selling a new product to a new market</a:t>
            </a:r>
            <a:r>
              <a:rPr lang="en-US" dirty="0" smtClean="0"/>
              <a:t>.</a:t>
            </a:r>
          </a:p>
          <a:p>
            <a:r>
              <a:rPr lang="en-US" dirty="0"/>
              <a:t>V</a:t>
            </a:r>
            <a:r>
              <a:rPr lang="en-US" dirty="0" smtClean="0"/>
              <a:t>alue-added </a:t>
            </a:r>
            <a:r>
              <a:rPr lang="en-US" dirty="0"/>
              <a:t>chain captures the steps it takes to </a:t>
            </a:r>
            <a:r>
              <a:rPr lang="en-US" dirty="0" smtClean="0"/>
              <a:t>develop raw </a:t>
            </a:r>
            <a:r>
              <a:rPr lang="en-US" dirty="0"/>
              <a:t>materials into a product and get it into the hands of the customers</a:t>
            </a:r>
            <a:r>
              <a:rPr lang="en-US" dirty="0" smtClean="0"/>
              <a:t>.</a:t>
            </a:r>
            <a:r>
              <a:rPr lang="en-US" dirty="0"/>
              <a:t> Value is added </a:t>
            </a:r>
            <a:r>
              <a:rPr lang="en-US" dirty="0" smtClean="0"/>
              <a:t>at every </a:t>
            </a:r>
            <a:r>
              <a:rPr lang="en-US" dirty="0"/>
              <a:t>stage of the chain. For the value added, each firm makes some profit</a:t>
            </a:r>
            <a:r>
              <a:rPr lang="en-US" dirty="0" smtClean="0"/>
              <a:t>.</a:t>
            </a:r>
          </a:p>
          <a:p>
            <a:r>
              <a:rPr lang="en-US" b="1" dirty="0"/>
              <a:t>Backward integration </a:t>
            </a:r>
            <a:r>
              <a:rPr lang="en-US" dirty="0"/>
              <a:t>refers to taking a step back (</a:t>
            </a:r>
            <a:r>
              <a:rPr lang="en-US" dirty="0" smtClean="0"/>
              <a:t>up) on </a:t>
            </a:r>
            <a:r>
              <a:rPr lang="en-US" dirty="0"/>
              <a:t>the value-added chain toward the raw </a:t>
            </a:r>
            <a:r>
              <a:rPr lang="en-US" dirty="0" smtClean="0"/>
              <a:t>materials(firm as supplier).</a:t>
            </a:r>
          </a:p>
          <a:p>
            <a:r>
              <a:rPr lang="en-US" b="1" i="1" dirty="0"/>
              <a:t>Forward integration </a:t>
            </a:r>
            <a:r>
              <a:rPr lang="en-US" dirty="0"/>
              <a:t>is taking a step forward (down) on the value-added </a:t>
            </a:r>
            <a:r>
              <a:rPr lang="en-US" dirty="0" smtClean="0"/>
              <a:t>chain toward </a:t>
            </a:r>
            <a:r>
              <a:rPr lang="en-US" dirty="0"/>
              <a:t>the customers, which in this case means that the firm also becomes a finished </a:t>
            </a:r>
            <a:r>
              <a:rPr lang="en-US" dirty="0" smtClean="0"/>
              <a:t>goods wholesaler(firm as buyer).</a:t>
            </a:r>
          </a:p>
          <a:p>
            <a:r>
              <a:rPr lang="en-US" b="1" dirty="0" smtClean="0"/>
              <a:t>Horizontal integration </a:t>
            </a:r>
            <a:r>
              <a:rPr lang="en-US" dirty="0" smtClean="0"/>
              <a:t>Occurs </a:t>
            </a:r>
            <a:r>
              <a:rPr lang="en-US" dirty="0"/>
              <a:t>at the same </a:t>
            </a:r>
            <a:r>
              <a:rPr lang="en-US" dirty="0" smtClean="0"/>
              <a:t>level of </a:t>
            </a:r>
            <a:r>
              <a:rPr lang="en-US" dirty="0"/>
              <a:t>the value-added </a:t>
            </a:r>
            <a:r>
              <a:rPr lang="en-US" dirty="0" smtClean="0"/>
              <a:t>chain but </a:t>
            </a:r>
            <a:r>
              <a:rPr lang="en-US" dirty="0"/>
              <a:t>simply </a:t>
            </a:r>
            <a:r>
              <a:rPr lang="en-US" dirty="0" smtClean="0"/>
              <a:t>involves a </a:t>
            </a:r>
            <a:r>
              <a:rPr lang="en-US" dirty="0"/>
              <a:t>different, </a:t>
            </a:r>
            <a:r>
              <a:rPr lang="en-US" dirty="0" smtClean="0"/>
              <a:t>but complementary</a:t>
            </a:r>
            <a:r>
              <a:rPr lang="en-US" dirty="0"/>
              <a:t>, </a:t>
            </a:r>
            <a:r>
              <a:rPr lang="en-US" dirty="0" smtClean="0"/>
              <a:t>value- added chain(new element).</a:t>
            </a:r>
          </a:p>
          <a:p>
            <a:r>
              <a:rPr lang="en-US" dirty="0" smtClean="0"/>
              <a:t>Fig 13.2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1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OF GROWTH FOR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Because growth makes a firm bigger, the firm begins to benefit from the advantages </a:t>
            </a:r>
            <a:r>
              <a:rPr lang="en-US" dirty="0" smtClean="0"/>
              <a:t>of size.</a:t>
            </a:r>
          </a:p>
          <a:p>
            <a:r>
              <a:rPr lang="en-US" dirty="0"/>
              <a:t>firms that are larger are often perceived by </a:t>
            </a:r>
            <a:r>
              <a:rPr lang="en-US" dirty="0" err="1" smtClean="0"/>
              <a:t>customers,financiers</a:t>
            </a:r>
            <a:r>
              <a:rPr lang="en-US" dirty="0" smtClean="0"/>
              <a:t>, and </a:t>
            </a:r>
            <a:r>
              <a:rPr lang="en-US" dirty="0"/>
              <a:t>other stakeholders as being more stable and </a:t>
            </a:r>
            <a:r>
              <a:rPr lang="en-US" dirty="0" smtClean="0"/>
              <a:t>prestigious(honored).</a:t>
            </a:r>
          </a:p>
          <a:p>
            <a:r>
              <a:rPr lang="en-US" dirty="0" smtClean="0"/>
              <a:t>Growing </a:t>
            </a:r>
            <a:r>
              <a:rPr lang="en-US" dirty="0"/>
              <a:t>of a business can provide the entrepreneur more power to influence firm performance</a:t>
            </a:r>
            <a:r>
              <a:rPr lang="en-US" dirty="0" smtClean="0"/>
              <a:t>.</a:t>
            </a:r>
          </a:p>
          <a:p>
            <a:r>
              <a:rPr lang="en-US" dirty="0"/>
              <a:t>changes introduce a number of </a:t>
            </a:r>
            <a:r>
              <a:rPr lang="en-US" dirty="0" smtClean="0"/>
              <a:t>managerial challenges.</a:t>
            </a:r>
          </a:p>
          <a:p>
            <a:pPr marL="0" indent="0">
              <a:buNone/>
            </a:pPr>
            <a:r>
              <a:rPr lang="en-US" dirty="0"/>
              <a:t>These challenges arise from the following pressures.</a:t>
            </a:r>
          </a:p>
          <a:p>
            <a:r>
              <a:rPr lang="en-US" dirty="0"/>
              <a:t>Pressures on Human </a:t>
            </a:r>
            <a:r>
              <a:rPr lang="en-US" dirty="0" smtClean="0"/>
              <a:t>Resources</a:t>
            </a:r>
          </a:p>
          <a:p>
            <a:r>
              <a:rPr lang="en-US" dirty="0"/>
              <a:t>Pressures on the Management of </a:t>
            </a:r>
            <a:r>
              <a:rPr lang="en-US" dirty="0" smtClean="0"/>
              <a:t>Employees</a:t>
            </a:r>
          </a:p>
          <a:p>
            <a:r>
              <a:rPr lang="en-US" dirty="0"/>
              <a:t>Pressures on the Entrepreneur’s </a:t>
            </a:r>
            <a:r>
              <a:rPr lang="en-US" dirty="0" smtClean="0"/>
              <a:t>Time</a:t>
            </a:r>
          </a:p>
          <a:p>
            <a:r>
              <a:rPr lang="en-US" dirty="0"/>
              <a:t>Pressures on Existing Financial Resources</a:t>
            </a:r>
          </a:p>
        </p:txBody>
      </p:sp>
    </p:spTree>
    <p:extLst>
      <p:ext uri="{BB962C8B-B14F-4D97-AF65-F5344CB8AC3E}">
        <p14:creationId xmlns:p14="http://schemas.microsoft.com/office/powerpoint/2010/main" val="353418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70" y="618978"/>
            <a:ext cx="10383129" cy="55579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Pressures on Human Resources</a:t>
            </a:r>
          </a:p>
          <a:p>
            <a:r>
              <a:rPr lang="en-US" dirty="0" smtClean="0"/>
              <a:t>Growth </a:t>
            </a:r>
            <a:r>
              <a:rPr lang="en-US" dirty="0"/>
              <a:t>is also fueled by the work of employees</a:t>
            </a:r>
            <a:r>
              <a:rPr lang="en-US" dirty="0" smtClean="0"/>
              <a:t>.</a:t>
            </a:r>
          </a:p>
          <a:p>
            <a:r>
              <a:rPr lang="en-US" dirty="0"/>
              <a:t>If employees are spread too thin by </a:t>
            </a:r>
            <a:r>
              <a:rPr lang="en-US" dirty="0" smtClean="0"/>
              <a:t>the pursuit </a:t>
            </a:r>
            <a:r>
              <a:rPr lang="en-US" dirty="0"/>
              <a:t>of growth, then the firm will face problems of employee morale, employee </a:t>
            </a:r>
            <a:r>
              <a:rPr lang="en-US" dirty="0" smtClean="0"/>
              <a:t>burnout </a:t>
            </a:r>
            <a:r>
              <a:rPr lang="en-US" dirty="0"/>
              <a:t>and an increase in employee turnover</a:t>
            </a:r>
            <a:r>
              <a:rPr lang="en-US" dirty="0" smtClean="0"/>
              <a:t>.</a:t>
            </a:r>
          </a:p>
          <a:p>
            <a:r>
              <a:rPr lang="en-US" dirty="0"/>
              <a:t>These employee issues could also have a </a:t>
            </a:r>
            <a:r>
              <a:rPr lang="en-US" dirty="0" smtClean="0"/>
              <a:t>negative impact </a:t>
            </a:r>
            <a:r>
              <a:rPr lang="en-US" dirty="0"/>
              <a:t>on the firm’s corporate </a:t>
            </a:r>
            <a:r>
              <a:rPr lang="en-US" dirty="0" smtClean="0"/>
              <a:t>culture(resolve timely).</a:t>
            </a:r>
          </a:p>
          <a:p>
            <a:pPr marL="0" indent="0">
              <a:buNone/>
            </a:pPr>
            <a:r>
              <a:rPr lang="en-US" b="1" dirty="0"/>
              <a:t>Pressures on the Management of </a:t>
            </a:r>
            <a:r>
              <a:rPr lang="en-US" b="1" dirty="0" smtClean="0"/>
              <a:t>Employees</a:t>
            </a:r>
          </a:p>
          <a:p>
            <a:r>
              <a:rPr lang="en-US" dirty="0"/>
              <a:t>Management decision making </a:t>
            </a:r>
            <a:r>
              <a:rPr lang="en-US" dirty="0" smtClean="0"/>
              <a:t>that is </a:t>
            </a:r>
            <a:r>
              <a:rPr lang="en-US" dirty="0"/>
              <a:t>the exclusive domain of the entrepreneur can be dangerous to the success of a </a:t>
            </a:r>
            <a:r>
              <a:rPr lang="en-US" dirty="0" smtClean="0"/>
              <a:t>growing venture.</a:t>
            </a:r>
          </a:p>
          <a:p>
            <a:pPr marL="0" indent="0">
              <a:buNone/>
            </a:pPr>
            <a:r>
              <a:rPr lang="en-US" b="1" dirty="0"/>
              <a:t>Pressures on the Entrepreneur’s </a:t>
            </a:r>
            <a:r>
              <a:rPr lang="en-US" b="1" dirty="0" smtClean="0"/>
              <a:t>Time</a:t>
            </a:r>
          </a:p>
          <a:p>
            <a:r>
              <a:rPr lang="en-US" dirty="0"/>
              <a:t>Time is the entrepreneur’s most </a:t>
            </a:r>
            <a:r>
              <a:rPr lang="en-US" dirty="0" smtClean="0"/>
              <a:t>precious yet </a:t>
            </a:r>
            <a:r>
              <a:rPr lang="en-US" dirty="0"/>
              <a:t>limited resource. It is a unique </a:t>
            </a:r>
            <a:r>
              <a:rPr lang="en-US" dirty="0" smtClean="0"/>
              <a:t>quantity.</a:t>
            </a:r>
          </a:p>
          <a:p>
            <a:r>
              <a:rPr lang="en-US" dirty="0"/>
              <a:t>Growth </a:t>
            </a:r>
            <a:r>
              <a:rPr lang="en-US" dirty="0" smtClean="0"/>
              <a:t>is demanding </a:t>
            </a:r>
            <a:r>
              <a:rPr lang="en-US" dirty="0"/>
              <a:t>of the entrepreneur’s time, but as the entrepreneur allocates time to </a:t>
            </a:r>
            <a:r>
              <a:rPr lang="en-US" dirty="0" smtClean="0"/>
              <a:t>growth(problem handler).</a:t>
            </a:r>
          </a:p>
          <a:p>
            <a:pPr marL="0" indent="0">
              <a:buNone/>
            </a:pPr>
            <a:r>
              <a:rPr lang="en-US" b="1" dirty="0"/>
              <a:t>Pressures on Existing Financial </a:t>
            </a:r>
            <a:r>
              <a:rPr lang="en-US" b="1" dirty="0" smtClean="0"/>
              <a:t>Resources</a:t>
            </a:r>
          </a:p>
          <a:p>
            <a:r>
              <a:rPr lang="en-US" dirty="0" smtClean="0"/>
              <a:t>Financial </a:t>
            </a:r>
            <a:r>
              <a:rPr lang="en-US" dirty="0"/>
              <a:t>resources highly stretched, the firm is </a:t>
            </a:r>
            <a:r>
              <a:rPr lang="en-US" dirty="0" smtClean="0"/>
              <a:t>more vulnerable </a:t>
            </a:r>
            <a:r>
              <a:rPr lang="en-US" dirty="0"/>
              <a:t>to unexpected expenses that could push the firm over the edge and into </a:t>
            </a:r>
            <a:r>
              <a:rPr lang="en-US" dirty="0" smtClean="0"/>
              <a:t>bankruptcy(</a:t>
            </a:r>
            <a:r>
              <a:rPr lang="en-US" dirty="0"/>
              <a:t>innovation</a:t>
            </a:r>
            <a:r>
              <a:rPr lang="en-US" dirty="0" smtClean="0"/>
              <a:t>).</a:t>
            </a:r>
          </a:p>
          <a:p>
            <a:r>
              <a:rPr lang="en-US" smtClean="0"/>
              <a:t>Estimation and ROI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533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2134</Words>
  <Application>Microsoft Office PowerPoint</Application>
  <PresentationFormat>Widescreen</PresentationFormat>
  <Paragraphs>103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Chap#13</vt:lpstr>
      <vt:lpstr>Contents</vt:lpstr>
      <vt:lpstr>GROWTH STRATEGIES: WHERE TO LOOK FOR GROWTH OPPORTUNITIES</vt:lpstr>
      <vt:lpstr>Penetration Strategies</vt:lpstr>
      <vt:lpstr>Market Development Strategies</vt:lpstr>
      <vt:lpstr>Product Development Strategies</vt:lpstr>
      <vt:lpstr>Diversification Strategies</vt:lpstr>
      <vt:lpstr>IMPLICATIONS OF GROWTH FOR THE FIRM</vt:lpstr>
      <vt:lpstr>PowerPoint Presentation</vt:lpstr>
      <vt:lpstr>OVERCOMING PRESSURES ON EXISTING HUMAN RESOURCES</vt:lpstr>
      <vt:lpstr>OVERCOMING PRESSURES ON THE MANAGEMENT OF EMPLOYEES</vt:lpstr>
      <vt:lpstr>PowerPoint Presentation</vt:lpstr>
      <vt:lpstr>OVERCOMING PRESSURES ON ENTREPRENEURS’ TIME</vt:lpstr>
      <vt:lpstr>PowerPoint Presentation</vt:lpstr>
      <vt:lpstr>Basic Principles of Time Management</vt:lpstr>
      <vt:lpstr>PowerPoint Presentation</vt:lpstr>
      <vt:lpstr>OVERCOMING PRESSURES ON EXISTING FINANCIAL RESOURCES</vt:lpstr>
      <vt:lpstr>A Categorization of Entrepreneurs and Their Firms’ Growth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Chap#13</dc:title>
  <dc:creator>Microsoft account</dc:creator>
  <cp:lastModifiedBy>Microsoft account</cp:lastModifiedBy>
  <cp:revision>95</cp:revision>
  <dcterms:created xsi:type="dcterms:W3CDTF">2021-12-10T18:02:39Z</dcterms:created>
  <dcterms:modified xsi:type="dcterms:W3CDTF">2021-12-12T17:50:27Z</dcterms:modified>
</cp:coreProperties>
</file>