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75" autoAdjust="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86B4E-5753-40EE-8976-812068D6FDF1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23FB7-9521-4FBD-9ACB-48DA31C3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2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Franchising= license to do business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23FB7-9521-4FBD-9ACB-48DA31C331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97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23FB7-9521-4FBD-9ACB-48DA31C331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48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7B4B-EB7F-42D9-AD68-2E499D75695E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E70F-1235-43E7-A261-CD446948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0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7B4B-EB7F-42D9-AD68-2E499D75695E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E70F-1235-43E7-A261-CD446948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7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7B4B-EB7F-42D9-AD68-2E499D75695E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E70F-1235-43E7-A261-CD446948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2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7B4B-EB7F-42D9-AD68-2E499D75695E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E70F-1235-43E7-A261-CD446948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3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7B4B-EB7F-42D9-AD68-2E499D75695E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E70F-1235-43E7-A261-CD446948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7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7B4B-EB7F-42D9-AD68-2E499D75695E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E70F-1235-43E7-A261-CD446948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7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7B4B-EB7F-42D9-AD68-2E499D75695E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E70F-1235-43E7-A261-CD446948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7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7B4B-EB7F-42D9-AD68-2E499D75695E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E70F-1235-43E7-A261-CD446948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7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7B4B-EB7F-42D9-AD68-2E499D75695E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E70F-1235-43E7-A261-CD446948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2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7B4B-EB7F-42D9-AD68-2E499D75695E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E70F-1235-43E7-A261-CD446948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7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7B4B-EB7F-42D9-AD68-2E499D75695E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E70F-1235-43E7-A261-CD446948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6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47B4B-EB7F-42D9-AD68-2E499D75695E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DE70F-1235-43E7-A261-CD446948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033462"/>
          </a:xfrm>
        </p:spPr>
        <p:txBody>
          <a:bodyPr/>
          <a:lstStyle/>
          <a:p>
            <a:r>
              <a:rPr lang="en-US" b="1" dirty="0" smtClean="0"/>
              <a:t>				Chap#14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547" y="2988860"/>
            <a:ext cx="11341290" cy="132383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ACCESSING RESOURCES FOR GROWTH FROM EXTERNAL SOURCES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236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7922"/>
            <a:ext cx="10515600" cy="5399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5. </a:t>
            </a:r>
            <a:r>
              <a:rPr lang="en-US" b="1" i="1" dirty="0"/>
              <a:t>Existing </a:t>
            </a:r>
            <a:r>
              <a:rPr lang="en-US" b="1" i="1" dirty="0" smtClean="0"/>
              <a:t>employees </a:t>
            </a:r>
            <a:r>
              <a:rPr lang="en-US" dirty="0"/>
              <a:t>The employees of an existing business can be an important </a:t>
            </a:r>
            <a:r>
              <a:rPr lang="en-US" dirty="0" smtClean="0"/>
              <a:t>asset to </a:t>
            </a:r>
            <a:r>
              <a:rPr lang="en-US" dirty="0"/>
              <a:t>the acquisition process. They know how to run the business and can help </a:t>
            </a:r>
            <a:r>
              <a:rPr lang="en-US" dirty="0" smtClean="0"/>
              <a:t>ensure that </a:t>
            </a:r>
            <a:r>
              <a:rPr lang="en-US" dirty="0"/>
              <a:t>the business will continue in its successful mode. They already have </a:t>
            </a:r>
            <a:r>
              <a:rPr lang="en-US" dirty="0" smtClean="0"/>
              <a:t>established relationships </a:t>
            </a:r>
            <a:r>
              <a:rPr lang="en-US" dirty="0"/>
              <a:t>with customers, suppliers, and channel members and can reassure </a:t>
            </a:r>
            <a:r>
              <a:rPr lang="en-US" dirty="0" smtClean="0"/>
              <a:t>these groups </a:t>
            </a:r>
            <a:r>
              <a:rPr lang="en-US" dirty="0"/>
              <a:t>when a new owner takes over the </a:t>
            </a:r>
            <a:r>
              <a:rPr lang="en-US" dirty="0" smtClean="0"/>
              <a:t>business.</a:t>
            </a:r>
          </a:p>
          <a:p>
            <a:pPr marL="0" indent="0">
              <a:buNone/>
            </a:pPr>
            <a:r>
              <a:rPr lang="en-US" b="1" i="1" dirty="0" smtClean="0"/>
              <a:t>6.More </a:t>
            </a:r>
            <a:r>
              <a:rPr lang="en-US" b="1" i="1" dirty="0"/>
              <a:t>opportunity to be </a:t>
            </a:r>
            <a:r>
              <a:rPr lang="en-US" b="1" i="1" dirty="0" smtClean="0"/>
              <a:t>creative</a:t>
            </a:r>
            <a:r>
              <a:rPr lang="en-US" i="1" dirty="0" smtClean="0"/>
              <a:t> </a:t>
            </a:r>
            <a:r>
              <a:rPr lang="en-US" dirty="0"/>
              <a:t>Since the entrepreneur does not have to be </a:t>
            </a:r>
            <a:r>
              <a:rPr lang="en-US" dirty="0" smtClean="0"/>
              <a:t>concerned with </a:t>
            </a:r>
            <a:r>
              <a:rPr lang="en-US" dirty="0"/>
              <a:t>finding suppliers, channel members, hiring new employees, or </a:t>
            </a:r>
            <a:r>
              <a:rPr lang="en-US" dirty="0" smtClean="0"/>
              <a:t>creating customer </a:t>
            </a:r>
            <a:r>
              <a:rPr lang="en-US" dirty="0"/>
              <a:t>awareness, more time can be spent assessing opportunities </a:t>
            </a:r>
            <a:r>
              <a:rPr lang="en-US" dirty="0" smtClean="0"/>
              <a:t>to expand </a:t>
            </a:r>
            <a:r>
              <a:rPr lang="en-US" dirty="0"/>
              <a:t>or strengthen the existing business </a:t>
            </a:r>
            <a:r>
              <a:rPr lang="en-US" dirty="0" smtClean="0"/>
              <a:t>(potential synergies of businesses).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895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Disadvantages of an 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 smtClean="0"/>
              <a:t>Marginal </a:t>
            </a:r>
            <a:r>
              <a:rPr lang="en-US" b="1" i="1" dirty="0"/>
              <a:t>success </a:t>
            </a:r>
            <a:r>
              <a:rPr lang="en-US" b="1" i="1" dirty="0" err="1" smtClean="0"/>
              <a:t>record:</a:t>
            </a:r>
            <a:r>
              <a:rPr lang="en-US" dirty="0" err="1"/>
              <a:t>It</a:t>
            </a:r>
            <a:r>
              <a:rPr lang="en-US" dirty="0"/>
              <a:t> is important to review the records </a:t>
            </a:r>
            <a:r>
              <a:rPr lang="en-US" dirty="0" smtClean="0"/>
              <a:t>and meet </a:t>
            </a:r>
            <a:r>
              <a:rPr lang="en-US" dirty="0"/>
              <a:t>with important constituents to assess that record in terms of the business’s </a:t>
            </a:r>
            <a:r>
              <a:rPr lang="en-US" dirty="0" smtClean="0"/>
              <a:t>future potential (unprofitable </a:t>
            </a:r>
            <a:r>
              <a:rPr lang="en-US" dirty="0"/>
              <a:t>track </a:t>
            </a:r>
            <a:r>
              <a:rPr lang="en-US" dirty="0" smtClean="0"/>
              <a:t>record,</a:t>
            </a:r>
            <a:r>
              <a:rPr lang="en-US" dirty="0"/>
              <a:t> location is </a:t>
            </a:r>
            <a:r>
              <a:rPr lang="en-US" dirty="0" smtClean="0"/>
              <a:t>poor)</a:t>
            </a:r>
            <a:endParaRPr lang="en-US" b="1" i="1" dirty="0" smtClean="0"/>
          </a:p>
          <a:p>
            <a:r>
              <a:rPr lang="en-US" b="1" i="1" dirty="0" smtClean="0"/>
              <a:t>Overconfidence(failure) </a:t>
            </a:r>
            <a:r>
              <a:rPr lang="en-US" b="1" i="1" dirty="0"/>
              <a:t>in </a:t>
            </a:r>
            <a:r>
              <a:rPr lang="en-US" b="1" i="1" dirty="0" smtClean="0"/>
              <a:t>ability: </a:t>
            </a:r>
            <a:r>
              <a:rPr lang="en-US" dirty="0" smtClean="0"/>
              <a:t>self-evaluation </a:t>
            </a:r>
            <a:r>
              <a:rPr lang="en-US" dirty="0"/>
              <a:t>is so </a:t>
            </a:r>
            <a:r>
              <a:rPr lang="en-US" dirty="0" smtClean="0"/>
              <a:t>important before </a:t>
            </a:r>
            <a:r>
              <a:rPr lang="en-US" dirty="0"/>
              <a:t>entering into any purchase </a:t>
            </a:r>
            <a:r>
              <a:rPr lang="en-US" dirty="0" smtClean="0"/>
              <a:t>agreement(</a:t>
            </a:r>
            <a:r>
              <a:rPr lang="en-US" dirty="0"/>
              <a:t>new ideas and management </a:t>
            </a:r>
            <a:r>
              <a:rPr lang="en-US" dirty="0" smtClean="0"/>
              <a:t>qualities,</a:t>
            </a:r>
            <a:r>
              <a:rPr lang="en-US" dirty="0"/>
              <a:t> overcome cultural differences</a:t>
            </a:r>
            <a:r>
              <a:rPr lang="en-US" dirty="0" smtClean="0"/>
              <a:t>).</a:t>
            </a:r>
            <a:endParaRPr lang="en-US" b="1" i="1" dirty="0" smtClean="0"/>
          </a:p>
          <a:p>
            <a:r>
              <a:rPr lang="en-US" b="1" i="1" dirty="0" smtClean="0"/>
              <a:t>Key </a:t>
            </a:r>
            <a:r>
              <a:rPr lang="en-US" b="1" i="1" dirty="0"/>
              <a:t>employee </a:t>
            </a:r>
            <a:r>
              <a:rPr lang="en-US" b="1" i="1" dirty="0" smtClean="0"/>
              <a:t>loss(</a:t>
            </a:r>
            <a:r>
              <a:rPr lang="en-US" dirty="0"/>
              <a:t>business changes hands</a:t>
            </a:r>
            <a:r>
              <a:rPr lang="en-US" b="1" i="1" dirty="0" smtClean="0"/>
              <a:t>):</a:t>
            </a:r>
            <a:r>
              <a:rPr lang="en-US" dirty="0" smtClean="0"/>
              <a:t>Key </a:t>
            </a:r>
            <a:r>
              <a:rPr lang="en-US" dirty="0"/>
              <a:t>employee loss can be devastating to an entrepreneur who is acquiring a </a:t>
            </a:r>
            <a:r>
              <a:rPr lang="en-US" dirty="0" smtClean="0"/>
              <a:t>business since </a:t>
            </a:r>
            <a:r>
              <a:rPr lang="en-US" dirty="0"/>
              <a:t>the value of the business is often a reflection of the efforts of the </a:t>
            </a:r>
            <a:r>
              <a:rPr lang="en-US" dirty="0" smtClean="0"/>
              <a:t>employees(intension gather(importance of employee), </a:t>
            </a:r>
            <a:r>
              <a:rPr lang="en-US" dirty="0"/>
              <a:t>Incentives</a:t>
            </a:r>
            <a:r>
              <a:rPr lang="en-US" dirty="0" smtClean="0"/>
              <a:t>).</a:t>
            </a:r>
            <a:endParaRPr lang="en-US" b="1" i="1" dirty="0" smtClean="0"/>
          </a:p>
          <a:p>
            <a:r>
              <a:rPr lang="en-US" b="1" i="1" dirty="0" err="1" smtClean="0"/>
              <a:t>Overvaluation:</a:t>
            </a:r>
            <a:r>
              <a:rPr lang="en-US" dirty="0" err="1" smtClean="0"/>
              <a:t>actual</a:t>
            </a:r>
            <a:r>
              <a:rPr lang="en-US" dirty="0" smtClean="0"/>
              <a:t> </a:t>
            </a:r>
            <a:r>
              <a:rPr lang="en-US" dirty="0"/>
              <a:t>purchase price is inflated due to </a:t>
            </a:r>
            <a:r>
              <a:rPr lang="en-US" dirty="0" smtClean="0"/>
              <a:t>the established </a:t>
            </a:r>
            <a:r>
              <a:rPr lang="en-US" dirty="0"/>
              <a:t>image, customer base, channel members, or </a:t>
            </a:r>
            <a:r>
              <a:rPr lang="en-US" dirty="0" smtClean="0"/>
              <a:t>suppliers(</a:t>
            </a:r>
            <a:r>
              <a:rPr lang="en-US" dirty="0"/>
              <a:t>reasonable </a:t>
            </a:r>
            <a:r>
              <a:rPr lang="en-US" dirty="0" err="1" smtClean="0"/>
              <a:t>pay,less</a:t>
            </a:r>
            <a:r>
              <a:rPr lang="en-US" dirty="0" smtClean="0"/>
              <a:t> ROI).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457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concept that “the whole is greater than the sum of its parts” applies to the </a:t>
            </a:r>
            <a:r>
              <a:rPr lang="en-US" dirty="0" smtClean="0"/>
              <a:t>integration of </a:t>
            </a:r>
            <a:r>
              <a:rPr lang="en-US" dirty="0"/>
              <a:t>an acquisition into the entrepreneur’s venture</a:t>
            </a:r>
            <a:r>
              <a:rPr lang="en-US" dirty="0" smtClean="0"/>
              <a:t>.</a:t>
            </a:r>
          </a:p>
          <a:p>
            <a:r>
              <a:rPr lang="en-US" dirty="0"/>
              <a:t>The acquisition should positively impact the </a:t>
            </a:r>
            <a:r>
              <a:rPr lang="en-US" dirty="0" smtClean="0"/>
              <a:t>bottom line</a:t>
            </a:r>
            <a:r>
              <a:rPr lang="en-US" dirty="0"/>
              <a:t>, affecting both long-term gains and future growth</a:t>
            </a:r>
            <a:r>
              <a:rPr lang="en-US" dirty="0" smtClean="0"/>
              <a:t>.</a:t>
            </a:r>
          </a:p>
          <a:p>
            <a:r>
              <a:rPr lang="en-US" b="1" dirty="0"/>
              <a:t>Structuring the </a:t>
            </a:r>
            <a:r>
              <a:rPr lang="en-US" b="1" smtClean="0"/>
              <a:t>Deal</a:t>
            </a:r>
            <a:r>
              <a:rPr lang="en-US" smtClean="0"/>
              <a:t>:Once</a:t>
            </a:r>
            <a:r>
              <a:rPr lang="en-US" dirty="0" smtClean="0"/>
              <a:t> </a:t>
            </a:r>
            <a:r>
              <a:rPr lang="en-US" dirty="0"/>
              <a:t>the entrepreneur has identified a good candidate for acquisition, an appropriate </a:t>
            </a:r>
            <a:r>
              <a:rPr lang="en-US" dirty="0" smtClean="0"/>
              <a:t>deal must </a:t>
            </a:r>
            <a:r>
              <a:rPr lang="en-US" dirty="0"/>
              <a:t>be </a:t>
            </a:r>
            <a:r>
              <a:rPr lang="en-US" dirty="0" err="1" smtClean="0"/>
              <a:t>structured.The</a:t>
            </a:r>
            <a:r>
              <a:rPr lang="en-US" dirty="0" smtClean="0"/>
              <a:t> </a:t>
            </a:r>
            <a:r>
              <a:rPr lang="en-US" dirty="0"/>
              <a:t>deal structure involves </a:t>
            </a:r>
            <a:r>
              <a:rPr lang="en-US" dirty="0" smtClean="0"/>
              <a:t>the parties</a:t>
            </a:r>
            <a:r>
              <a:rPr lang="en-US" dirty="0"/>
              <a:t>, the assets, the payment form, and the timing of the payment.</a:t>
            </a:r>
          </a:p>
        </p:txBody>
      </p:sp>
    </p:spTree>
    <p:extLst>
      <p:ext uri="{BB962C8B-B14F-4D97-AF65-F5344CB8AC3E}">
        <p14:creationId xmlns:p14="http://schemas.microsoft.com/office/powerpoint/2010/main" val="2601955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Locating Acquisition Candidates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are </a:t>
            </a:r>
            <a:r>
              <a:rPr lang="en-US" b="1" dirty="0"/>
              <a:t>professional business </a:t>
            </a:r>
            <a:r>
              <a:rPr lang="en-US" b="1" i="1" dirty="0"/>
              <a:t>brokers </a:t>
            </a:r>
            <a:r>
              <a:rPr lang="en-US" dirty="0"/>
              <a:t>who operate in a fashion similar to a </a:t>
            </a:r>
            <a:r>
              <a:rPr lang="en-US" dirty="0" smtClean="0"/>
              <a:t>real estate </a:t>
            </a:r>
            <a:r>
              <a:rPr lang="en-US" dirty="0"/>
              <a:t>broker</a:t>
            </a:r>
            <a:r>
              <a:rPr lang="en-US" dirty="0" smtClean="0"/>
              <a:t>.</a:t>
            </a:r>
          </a:p>
          <a:p>
            <a:r>
              <a:rPr lang="en-US" dirty="0"/>
              <a:t>They represent the seller and will sometimes aggressively find </a:t>
            </a:r>
            <a:r>
              <a:rPr lang="en-US" dirty="0" smtClean="0"/>
              <a:t>buyers </a:t>
            </a:r>
            <a:r>
              <a:rPr lang="en-US" dirty="0"/>
              <a:t>through referrals, advertising, or direct sales. Since these brokers are paid a </a:t>
            </a:r>
            <a:r>
              <a:rPr lang="en-US" b="1" dirty="0"/>
              <a:t>commission</a:t>
            </a:r>
            <a:r>
              <a:rPr lang="en-US" dirty="0"/>
              <a:t> </a:t>
            </a:r>
            <a:r>
              <a:rPr lang="en-US" dirty="0" smtClean="0"/>
              <a:t>on the </a:t>
            </a:r>
            <a:r>
              <a:rPr lang="en-US" dirty="0"/>
              <a:t>sale, they often expend more effort on their best deals</a:t>
            </a:r>
            <a:r>
              <a:rPr lang="en-US" dirty="0" smtClean="0"/>
              <a:t>.</a:t>
            </a:r>
          </a:p>
          <a:p>
            <a:r>
              <a:rPr lang="en-US" dirty="0"/>
              <a:t>Many of these professionals have a </a:t>
            </a:r>
            <a:r>
              <a:rPr lang="en-US" b="1" dirty="0"/>
              <a:t>good working </a:t>
            </a:r>
            <a:r>
              <a:rPr lang="en-US" b="1" dirty="0" smtClean="0"/>
              <a:t>knowledge </a:t>
            </a:r>
            <a:r>
              <a:rPr lang="en-US" dirty="0" smtClean="0"/>
              <a:t>of </a:t>
            </a:r>
            <a:r>
              <a:rPr lang="en-US" dirty="0"/>
              <a:t>the business, which can be helpful in the negotiations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Determining the </a:t>
            </a:r>
            <a:r>
              <a:rPr lang="en-US" b="1" dirty="0"/>
              <a:t>best option </a:t>
            </a:r>
            <a:r>
              <a:rPr lang="en-US" dirty="0"/>
              <a:t>for an entrepreneur involves significant time and effort. </a:t>
            </a:r>
            <a:r>
              <a:rPr lang="en-US" dirty="0" smtClean="0"/>
              <a:t>The entrepreneur </a:t>
            </a:r>
            <a:r>
              <a:rPr lang="en-US" dirty="0"/>
              <a:t>should gather as much information as possible, read it carefully, consult </a:t>
            </a:r>
            <a:r>
              <a:rPr lang="en-US" dirty="0" smtClean="0"/>
              <a:t>with advisors </a:t>
            </a:r>
            <a:r>
              <a:rPr lang="en-US" dirty="0"/>
              <a:t>and experts, consider his or her own situation, and then make a constructive decision.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58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MERGERS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i="1" dirty="0"/>
              <a:t>merger</a:t>
            </a:r>
            <a:r>
              <a:rPr lang="en-US" dirty="0"/>
              <a:t>—or a transaction involving two, or possibly more, companies in which only </a:t>
            </a:r>
            <a:r>
              <a:rPr lang="en-US" dirty="0" smtClean="0"/>
              <a:t>one company </a:t>
            </a:r>
            <a:r>
              <a:rPr lang="en-US" dirty="0"/>
              <a:t>survives—is another method of expanding a venture</a:t>
            </a:r>
            <a:r>
              <a:rPr lang="en-US" dirty="0" smtClean="0"/>
              <a:t>.</a:t>
            </a:r>
          </a:p>
          <a:p>
            <a:r>
              <a:rPr lang="en-US" dirty="0"/>
              <a:t>Merger motivations range from survival to protection </a:t>
            </a:r>
            <a:r>
              <a:rPr lang="en-US" dirty="0" smtClean="0"/>
              <a:t>to diversification </a:t>
            </a:r>
            <a:r>
              <a:rPr lang="en-US" dirty="0"/>
              <a:t>to growth. When some technical obsolescence, market or raw material loss, </a:t>
            </a:r>
            <a:r>
              <a:rPr lang="en-US" dirty="0" smtClean="0"/>
              <a:t>or deterioration </a:t>
            </a:r>
            <a:r>
              <a:rPr lang="en-US" dirty="0"/>
              <a:t>of the capital structure has occurred in the entrepreneur’s venture, a merger </a:t>
            </a:r>
            <a:r>
              <a:rPr lang="en-US" dirty="0" smtClean="0"/>
              <a:t>may be </a:t>
            </a:r>
            <a:r>
              <a:rPr lang="en-US" dirty="0"/>
              <a:t>the only means for survival</a:t>
            </a:r>
            <a:r>
              <a:rPr lang="en-US" dirty="0" smtClean="0"/>
              <a:t>.</a:t>
            </a:r>
          </a:p>
          <a:p>
            <a:r>
              <a:rPr lang="en-US" dirty="0"/>
              <a:t>E</a:t>
            </a:r>
            <a:r>
              <a:rPr lang="en-US" dirty="0" smtClean="0"/>
              <a:t>ntrepreneur must carefully </a:t>
            </a:r>
            <a:r>
              <a:rPr lang="en-US" dirty="0"/>
              <a:t>evaluate the other company’s management to ensure that, if retained, it would </a:t>
            </a:r>
            <a:r>
              <a:rPr lang="en-US" dirty="0" smtClean="0"/>
              <a:t>be competent </a:t>
            </a:r>
            <a:r>
              <a:rPr lang="en-US" dirty="0"/>
              <a:t>in developing the growth and future of the combined </a:t>
            </a:r>
            <a:r>
              <a:rPr lang="en-US" dirty="0" smtClean="0"/>
              <a:t>entity(</a:t>
            </a:r>
            <a:r>
              <a:rPr lang="en-US" dirty="0" err="1" smtClean="0"/>
              <a:t>plan,objective,earning</a:t>
            </a:r>
            <a:r>
              <a:rPr lang="en-US" dirty="0" smtClean="0"/>
              <a:t>).</a:t>
            </a:r>
          </a:p>
          <a:p>
            <a:r>
              <a:rPr lang="en-US" dirty="0"/>
              <a:t>M</a:t>
            </a:r>
            <a:r>
              <a:rPr lang="en-US" dirty="0" smtClean="0"/>
              <a:t>utual </a:t>
            </a:r>
            <a:r>
              <a:rPr lang="en-US" dirty="0"/>
              <a:t>trust to help minimize any possible </a:t>
            </a:r>
            <a:r>
              <a:rPr lang="en-US" dirty="0" smtClean="0"/>
              <a:t>management threat (Weaknesses to overcome)</a:t>
            </a:r>
          </a:p>
          <a:p>
            <a:r>
              <a:rPr lang="en-US" dirty="0" smtClean="0"/>
              <a:t>Analysis on product/market </a:t>
            </a:r>
            <a:r>
              <a:rPr lang="en-US" dirty="0"/>
              <a:t>position, the new domestic or international market position, any </a:t>
            </a:r>
            <a:r>
              <a:rPr lang="en-US" dirty="0" smtClean="0"/>
              <a:t>undervalued financial </a:t>
            </a:r>
            <a:r>
              <a:rPr lang="en-US" dirty="0"/>
              <a:t>strength, whether or not the company is skilled in a related </a:t>
            </a:r>
            <a:r>
              <a:rPr lang="en-US" dirty="0" smtClean="0"/>
              <a:t>industry.</a:t>
            </a:r>
          </a:p>
          <a:p>
            <a:r>
              <a:rPr lang="en-US" dirty="0" smtClean="0"/>
              <a:t>Fig 14.1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04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LEVERAGED BUYOUTS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i="1" dirty="0"/>
              <a:t>leveraged buyout (LBO) </a:t>
            </a:r>
            <a:r>
              <a:rPr lang="en-US" dirty="0"/>
              <a:t>occurs when an entrepreneur (or any employee group) </a:t>
            </a:r>
            <a:r>
              <a:rPr lang="en-US" dirty="0" smtClean="0"/>
              <a:t>uses borrowed </a:t>
            </a:r>
            <a:r>
              <a:rPr lang="en-US" dirty="0"/>
              <a:t>funds to purchase an existing venture for </a:t>
            </a:r>
            <a:r>
              <a:rPr lang="en-US" dirty="0" smtClean="0"/>
              <a:t>cash(</a:t>
            </a:r>
            <a:r>
              <a:rPr lang="en-US" dirty="0"/>
              <a:t>long-term debt financing (five years or more)</a:t>
            </a:r>
            <a:r>
              <a:rPr lang="en-US" dirty="0" smtClean="0"/>
              <a:t>).</a:t>
            </a:r>
          </a:p>
          <a:p>
            <a:r>
              <a:rPr lang="en-US" dirty="0"/>
              <a:t>E</a:t>
            </a:r>
            <a:r>
              <a:rPr lang="en-US" dirty="0" smtClean="0"/>
              <a:t>ntrepreneur </a:t>
            </a:r>
            <a:r>
              <a:rPr lang="en-US" dirty="0"/>
              <a:t>purchasing the venture believes that he or she could run the company </a:t>
            </a:r>
            <a:r>
              <a:rPr lang="en-US" dirty="0" smtClean="0"/>
              <a:t>more efficiently </a:t>
            </a:r>
            <a:r>
              <a:rPr lang="en-US" dirty="0"/>
              <a:t>than the current </a:t>
            </a:r>
            <a:r>
              <a:rPr lang="en-US" dirty="0" smtClean="0"/>
              <a:t>owners(need to retire).</a:t>
            </a:r>
          </a:p>
          <a:p>
            <a:r>
              <a:rPr lang="en-US" dirty="0"/>
              <a:t>The entrepreneur must determine whether the present owner’s asking price is </a:t>
            </a:r>
            <a:r>
              <a:rPr lang="en-US" dirty="0" err="1" smtClean="0"/>
              <a:t>reasonable.Many</a:t>
            </a:r>
            <a:r>
              <a:rPr lang="en-US" dirty="0" smtClean="0"/>
              <a:t> subjective(</a:t>
            </a:r>
            <a:r>
              <a:rPr lang="en-US" dirty="0"/>
              <a:t>competitiveness</a:t>
            </a:r>
            <a:r>
              <a:rPr lang="en-US" dirty="0" smtClean="0"/>
              <a:t>) </a:t>
            </a:r>
            <a:r>
              <a:rPr lang="en-US" dirty="0"/>
              <a:t>and quantitative </a:t>
            </a:r>
            <a:r>
              <a:rPr lang="en-US" dirty="0" smtClean="0"/>
              <a:t>techniques(Fair dealing) </a:t>
            </a:r>
            <a:r>
              <a:rPr lang="en-US" dirty="0"/>
              <a:t>can be used in this </a:t>
            </a:r>
            <a:r>
              <a:rPr lang="en-US" dirty="0" smtClean="0"/>
              <a:t>determination.</a:t>
            </a:r>
          </a:p>
          <a:p>
            <a:r>
              <a:rPr lang="en-US" dirty="0"/>
              <a:t>The entrepreneur must assess the firm’s debt </a:t>
            </a:r>
            <a:r>
              <a:rPr lang="en-US" dirty="0" smtClean="0"/>
              <a:t>capacity(</a:t>
            </a:r>
            <a:r>
              <a:rPr lang="en-US" dirty="0" err="1" smtClean="0"/>
              <a:t>stability,future</a:t>
            </a:r>
            <a:r>
              <a:rPr lang="en-US" dirty="0" smtClean="0"/>
              <a:t> Security).</a:t>
            </a:r>
          </a:p>
          <a:p>
            <a:r>
              <a:rPr lang="en-US" dirty="0"/>
              <a:t>The entrepreneur must develop the appropriate financial </a:t>
            </a:r>
            <a:r>
              <a:rPr lang="en-US" dirty="0" smtClean="0"/>
              <a:t>package(</a:t>
            </a:r>
            <a:r>
              <a:rPr lang="en-US" dirty="0"/>
              <a:t>needs and </a:t>
            </a:r>
            <a:r>
              <a:rPr lang="en-US" dirty="0" smtClean="0"/>
              <a:t>objectives should be met).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55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FRANCHISING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Franchising </a:t>
            </a:r>
            <a:r>
              <a:rPr lang="en-US" dirty="0"/>
              <a:t>is “an arrangement whereby the manufacturer or sole distributor of a </a:t>
            </a:r>
            <a:r>
              <a:rPr lang="en-US" dirty="0" smtClean="0"/>
              <a:t>trademarked product </a:t>
            </a:r>
            <a:r>
              <a:rPr lang="en-US" dirty="0"/>
              <a:t>or service gives exclusive rights of local distribution to independent </a:t>
            </a:r>
            <a:r>
              <a:rPr lang="en-US" dirty="0" smtClean="0"/>
              <a:t>retailers in </a:t>
            </a:r>
            <a:r>
              <a:rPr lang="en-US" dirty="0"/>
              <a:t>return for their payment of </a:t>
            </a:r>
            <a:r>
              <a:rPr lang="en-US" dirty="0" smtClean="0"/>
              <a:t>royalties(right) </a:t>
            </a:r>
            <a:r>
              <a:rPr lang="en-US" dirty="0"/>
              <a:t>and </a:t>
            </a:r>
            <a:r>
              <a:rPr lang="en-US" dirty="0" smtClean="0"/>
              <a:t>conformance(agreement) </a:t>
            </a:r>
            <a:r>
              <a:rPr lang="en-US" dirty="0"/>
              <a:t>to standardized </a:t>
            </a:r>
            <a:r>
              <a:rPr lang="en-US" dirty="0" smtClean="0"/>
              <a:t>operating procedures”.</a:t>
            </a:r>
          </a:p>
          <a:p>
            <a:r>
              <a:rPr lang="en-US" b="1" i="1" dirty="0"/>
              <a:t>franchisor </a:t>
            </a:r>
            <a:r>
              <a:rPr lang="en-US" dirty="0"/>
              <a:t>The person offering the franchise</a:t>
            </a:r>
          </a:p>
          <a:p>
            <a:r>
              <a:rPr lang="en-US" b="1" i="1" dirty="0"/>
              <a:t>franchisee </a:t>
            </a:r>
            <a:r>
              <a:rPr lang="en-US" dirty="0"/>
              <a:t>The person who purchases the franchise(enter a new business)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72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Franchising—to the Franchisee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A product or service with an established market and </a:t>
            </a:r>
            <a:r>
              <a:rPr lang="en-US" dirty="0" smtClean="0"/>
              <a:t>favorable image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2. A patented formula or design.</a:t>
            </a:r>
          </a:p>
          <a:p>
            <a:pPr marL="0" indent="0">
              <a:buNone/>
            </a:pPr>
            <a:r>
              <a:rPr lang="en-US" dirty="0"/>
              <a:t>3. Trade names or trademarks.</a:t>
            </a:r>
          </a:p>
          <a:p>
            <a:pPr marL="0" indent="0">
              <a:buNone/>
            </a:pPr>
            <a:r>
              <a:rPr lang="en-US" dirty="0"/>
              <a:t>4. A financial management system for controlling the financial revenue.</a:t>
            </a:r>
          </a:p>
          <a:p>
            <a:pPr marL="0" indent="0">
              <a:buNone/>
            </a:pPr>
            <a:r>
              <a:rPr lang="en-US" dirty="0"/>
              <a:t>5. Managerial advice from experts in the field.</a:t>
            </a:r>
          </a:p>
          <a:p>
            <a:pPr marL="0" indent="0">
              <a:buNone/>
            </a:pPr>
            <a:r>
              <a:rPr lang="en-US" dirty="0"/>
              <a:t>6. Economies of scale for advertising and </a:t>
            </a:r>
            <a:r>
              <a:rPr lang="en-US" dirty="0" smtClean="0"/>
              <a:t>purchasing.7</a:t>
            </a:r>
            <a:r>
              <a:rPr lang="en-US" dirty="0"/>
              <a:t>. Head office services.</a:t>
            </a:r>
          </a:p>
          <a:p>
            <a:pPr marL="0" indent="0">
              <a:buNone/>
            </a:pPr>
            <a:r>
              <a:rPr lang="en-US" dirty="0"/>
              <a:t>8. A tested business concept.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886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2388"/>
            <a:ext cx="10515600" cy="549457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Product Acceptance </a:t>
            </a:r>
            <a:r>
              <a:rPr lang="en-US" dirty="0"/>
              <a:t>The franchisee usually enters into a business that has </a:t>
            </a:r>
            <a:r>
              <a:rPr lang="en-US" dirty="0" smtClean="0"/>
              <a:t>an accepted name</a:t>
            </a:r>
            <a:r>
              <a:rPr lang="en-US" dirty="0"/>
              <a:t>, product, or </a:t>
            </a:r>
            <a:r>
              <a:rPr lang="en-US" dirty="0" err="1" smtClean="0"/>
              <a:t>service.Any</a:t>
            </a:r>
            <a:r>
              <a:rPr lang="en-US" dirty="0" smtClean="0"/>
              <a:t> </a:t>
            </a:r>
            <a:r>
              <a:rPr lang="en-US" dirty="0"/>
              <a:t>person buying a </a:t>
            </a:r>
            <a:r>
              <a:rPr lang="en-US" dirty="0" smtClean="0"/>
              <a:t>franchise will </a:t>
            </a:r>
            <a:r>
              <a:rPr lang="en-US" dirty="0"/>
              <a:t>be using </a:t>
            </a:r>
            <a:r>
              <a:rPr lang="en-US" dirty="0" smtClean="0"/>
              <a:t>the  </a:t>
            </a:r>
            <a:r>
              <a:rPr lang="en-US" dirty="0"/>
              <a:t>name, </a:t>
            </a:r>
            <a:r>
              <a:rPr lang="en-US" dirty="0" smtClean="0"/>
              <a:t>which is </a:t>
            </a:r>
            <a:r>
              <a:rPr lang="en-US" dirty="0"/>
              <a:t>well known and </a:t>
            </a:r>
            <a:r>
              <a:rPr lang="en-US" dirty="0" smtClean="0"/>
              <a:t>established. </a:t>
            </a:r>
            <a:r>
              <a:rPr lang="en-US" dirty="0"/>
              <a:t>The franchisee does not have to spend resources trying to </a:t>
            </a:r>
            <a:r>
              <a:rPr lang="en-US" dirty="0" smtClean="0"/>
              <a:t>establish the credibility(reputation) of the business.</a:t>
            </a:r>
          </a:p>
          <a:p>
            <a:r>
              <a:rPr lang="en-US" b="1" dirty="0"/>
              <a:t>Management </a:t>
            </a:r>
            <a:r>
              <a:rPr lang="en-US" b="1" dirty="0" smtClean="0"/>
              <a:t>Expertise </a:t>
            </a:r>
            <a:r>
              <a:rPr lang="en-US" dirty="0"/>
              <a:t>Each new franchisee is often required to </a:t>
            </a:r>
            <a:r>
              <a:rPr lang="en-US" dirty="0" smtClean="0"/>
              <a:t>take a </a:t>
            </a:r>
            <a:r>
              <a:rPr lang="en-US" dirty="0"/>
              <a:t>training program on all aspects of operating the franchise. This training could </a:t>
            </a:r>
            <a:r>
              <a:rPr lang="en-US" dirty="0" smtClean="0"/>
              <a:t>include classes </a:t>
            </a:r>
            <a:r>
              <a:rPr lang="en-US" dirty="0"/>
              <a:t>in accounting, personnel management, marketing, and production</a:t>
            </a:r>
            <a:r>
              <a:rPr lang="en-US" dirty="0" smtClean="0"/>
              <a:t>.</a:t>
            </a:r>
          </a:p>
          <a:p>
            <a:r>
              <a:rPr lang="en-US" b="1" dirty="0"/>
              <a:t>Capital </a:t>
            </a:r>
            <a:r>
              <a:rPr lang="en-US" b="1" dirty="0" smtClean="0"/>
              <a:t>Requirements </a:t>
            </a:r>
            <a:r>
              <a:rPr lang="en-US" dirty="0"/>
              <a:t>franchisors conduct location analysis and market research of </a:t>
            </a:r>
            <a:r>
              <a:rPr lang="en-US" dirty="0" smtClean="0"/>
              <a:t>the area </a:t>
            </a:r>
            <a:r>
              <a:rPr lang="en-US" dirty="0"/>
              <a:t>that might include an assessment of traffic, demographics, business conditions, </a:t>
            </a:r>
            <a:r>
              <a:rPr lang="en-US" dirty="0" smtClean="0"/>
              <a:t>and competition</a:t>
            </a:r>
            <a:r>
              <a:rPr lang="en-US" dirty="0"/>
              <a:t>. In some cases, the franchisor will also finance the initial investment to start </a:t>
            </a:r>
            <a:r>
              <a:rPr lang="en-US" dirty="0" smtClean="0"/>
              <a:t>the franchise operation(</a:t>
            </a:r>
            <a:r>
              <a:rPr lang="en-US" dirty="0" err="1" smtClean="0"/>
              <a:t>construction,equipment</a:t>
            </a:r>
            <a:r>
              <a:rPr lang="en-US" dirty="0" smtClean="0"/>
              <a:t>).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86637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7104"/>
            <a:ext cx="10515600" cy="5289859"/>
          </a:xfrm>
        </p:spPr>
        <p:txBody>
          <a:bodyPr/>
          <a:lstStyle/>
          <a:p>
            <a:r>
              <a:rPr lang="en-US" b="1" dirty="0"/>
              <a:t>Knowledge of the </a:t>
            </a:r>
            <a:r>
              <a:rPr lang="en-US" b="1" dirty="0" smtClean="0"/>
              <a:t>Market </a:t>
            </a:r>
            <a:r>
              <a:rPr lang="en-US" dirty="0"/>
              <a:t>This knowledge is </a:t>
            </a:r>
            <a:r>
              <a:rPr lang="en-US" dirty="0" smtClean="0"/>
              <a:t>usually reflected </a:t>
            </a:r>
            <a:r>
              <a:rPr lang="en-US" dirty="0"/>
              <a:t>in a plan offered to the franchisee that details the profile of the target customer </a:t>
            </a:r>
            <a:r>
              <a:rPr lang="en-US" dirty="0" smtClean="0"/>
              <a:t>and the </a:t>
            </a:r>
            <a:r>
              <a:rPr lang="en-US" dirty="0"/>
              <a:t>strategies that should be implemented once the operation has begun. This is </a:t>
            </a:r>
            <a:r>
              <a:rPr lang="en-US" dirty="0" smtClean="0"/>
              <a:t>particularly important </a:t>
            </a:r>
            <a:r>
              <a:rPr lang="en-US" dirty="0"/>
              <a:t>because of regional and local differences in </a:t>
            </a:r>
            <a:r>
              <a:rPr lang="en-US" dirty="0" smtClean="0"/>
              <a:t>markets(</a:t>
            </a:r>
            <a:r>
              <a:rPr lang="en-US" dirty="0" err="1" smtClean="0"/>
              <a:t>advice,assistance</a:t>
            </a:r>
            <a:r>
              <a:rPr lang="en-US" dirty="0" smtClean="0"/>
              <a:t>).</a:t>
            </a:r>
          </a:p>
          <a:p>
            <a:r>
              <a:rPr lang="en-US" b="1" dirty="0"/>
              <a:t>Operating and Structural </a:t>
            </a:r>
            <a:r>
              <a:rPr lang="en-US" b="1" dirty="0" smtClean="0"/>
              <a:t>Controls </a:t>
            </a:r>
            <a:r>
              <a:rPr lang="en-US" dirty="0"/>
              <a:t>Two problems that many entrepreneurs have </a:t>
            </a:r>
            <a:r>
              <a:rPr lang="en-US" dirty="0" smtClean="0"/>
              <a:t>in starting </a:t>
            </a:r>
            <a:r>
              <a:rPr lang="en-US" dirty="0"/>
              <a:t>a new venture are maintaining quality </a:t>
            </a:r>
            <a:r>
              <a:rPr lang="en-US" dirty="0" smtClean="0"/>
              <a:t>control(</a:t>
            </a:r>
            <a:r>
              <a:rPr lang="en-US" dirty="0"/>
              <a:t>decisions</a:t>
            </a:r>
            <a:r>
              <a:rPr lang="en-US" dirty="0" smtClean="0"/>
              <a:t>) </a:t>
            </a:r>
            <a:r>
              <a:rPr lang="en-US" dirty="0"/>
              <a:t>of products and services and </a:t>
            </a:r>
            <a:r>
              <a:rPr lang="en-US" dirty="0" smtClean="0"/>
              <a:t>establishing effective </a:t>
            </a:r>
            <a:r>
              <a:rPr lang="en-US" dirty="0"/>
              <a:t>managerial </a:t>
            </a:r>
            <a:r>
              <a:rPr lang="en-US" dirty="0" smtClean="0"/>
              <a:t>controls.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531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86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Franchising—to the Franchisor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advantages a franchisor gains through franchising are related to expansion risk, </a:t>
            </a:r>
            <a:r>
              <a:rPr lang="en-US" dirty="0" smtClean="0"/>
              <a:t>capital requirements</a:t>
            </a:r>
            <a:r>
              <a:rPr lang="en-US" dirty="0"/>
              <a:t>, and cost advantages that result from extensive buying power</a:t>
            </a:r>
            <a:r>
              <a:rPr lang="en-US" dirty="0" smtClean="0"/>
              <a:t>.</a:t>
            </a:r>
          </a:p>
          <a:p>
            <a:r>
              <a:rPr lang="en-US" b="1" dirty="0"/>
              <a:t>Expansion Risk </a:t>
            </a:r>
            <a:r>
              <a:rPr lang="en-US" dirty="0"/>
              <a:t>The most obvious advantage of franchising for an entrepreneur is </a:t>
            </a:r>
            <a:r>
              <a:rPr lang="en-US" dirty="0" smtClean="0"/>
              <a:t>that it </a:t>
            </a:r>
            <a:r>
              <a:rPr lang="en-US" dirty="0"/>
              <a:t>allows the venture to expand quickly using little capital. This advantage is </a:t>
            </a:r>
            <a:r>
              <a:rPr lang="en-US" dirty="0" smtClean="0"/>
              <a:t>significant when </a:t>
            </a:r>
            <a:r>
              <a:rPr lang="en-US" dirty="0"/>
              <a:t>we reflect on the problems and issues that an entrepreneur faces in trying to </a:t>
            </a:r>
            <a:r>
              <a:rPr lang="en-US" dirty="0" smtClean="0"/>
              <a:t>manage and </a:t>
            </a:r>
            <a:r>
              <a:rPr lang="en-US" dirty="0"/>
              <a:t>grow a new </a:t>
            </a:r>
            <a:r>
              <a:rPr lang="en-US" dirty="0" smtClean="0"/>
              <a:t>venture.</a:t>
            </a:r>
          </a:p>
          <a:p>
            <a:r>
              <a:rPr lang="en-US" b="1" dirty="0"/>
              <a:t>Cost </a:t>
            </a:r>
            <a:r>
              <a:rPr lang="en-US" b="1" dirty="0" smtClean="0"/>
              <a:t>Advantages </a:t>
            </a:r>
            <a:r>
              <a:rPr lang="en-US" dirty="0"/>
              <a:t>Many franchise </a:t>
            </a:r>
            <a:r>
              <a:rPr lang="en-US" dirty="0" smtClean="0"/>
              <a:t>businesses produce </a:t>
            </a:r>
            <a:r>
              <a:rPr lang="en-US" dirty="0"/>
              <a:t>parts, accessories, packaging, and raw materials in large quantities, </a:t>
            </a:r>
            <a:r>
              <a:rPr lang="en-US" dirty="0" smtClean="0"/>
              <a:t>and then </a:t>
            </a:r>
            <a:r>
              <a:rPr lang="en-US" dirty="0"/>
              <a:t>in turn sell these to the franchisees. Franchisees are usually required to purchase </a:t>
            </a:r>
            <a:r>
              <a:rPr lang="en-US" dirty="0" smtClean="0"/>
              <a:t>these items </a:t>
            </a:r>
            <a:r>
              <a:rPr lang="en-US" dirty="0"/>
              <a:t>as part of the franchise agreement, and they usually benefit from lower </a:t>
            </a:r>
            <a:r>
              <a:rPr lang="en-US" dirty="0" smtClean="0"/>
              <a:t>prices(money in advertisement).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5232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Disadvantages of Franchising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disadvantages to the franchisee usually center on the inability of the franchisor </a:t>
            </a:r>
            <a:r>
              <a:rPr lang="en-US" dirty="0" smtClean="0"/>
              <a:t>to provide </a:t>
            </a:r>
            <a:r>
              <a:rPr lang="en-US" dirty="0"/>
              <a:t>services, advertising, and </a:t>
            </a:r>
            <a:r>
              <a:rPr lang="en-US" dirty="0" smtClean="0"/>
              <a:t>location(</a:t>
            </a:r>
            <a:r>
              <a:rPr lang="en-US" dirty="0"/>
              <a:t>no experience</a:t>
            </a:r>
            <a:r>
              <a:rPr lang="en-US" dirty="0" smtClean="0"/>
              <a:t>).</a:t>
            </a:r>
          </a:p>
          <a:p>
            <a:r>
              <a:rPr lang="en-US" dirty="0"/>
              <a:t>The franchisee may also face the problem of a franchisor’s </a:t>
            </a:r>
            <a:r>
              <a:rPr lang="en-US" dirty="0" smtClean="0"/>
              <a:t>failing.</a:t>
            </a:r>
          </a:p>
          <a:p>
            <a:r>
              <a:rPr lang="en-US" dirty="0" smtClean="0"/>
              <a:t>Poor Quality,</a:t>
            </a:r>
            <a:r>
              <a:rPr lang="en-US" dirty="0"/>
              <a:t> Poor </a:t>
            </a:r>
            <a:r>
              <a:rPr lang="en-US" dirty="0" smtClean="0"/>
              <a:t>management,</a:t>
            </a:r>
            <a:r>
              <a:rPr lang="en-US" dirty="0"/>
              <a:t> reflect </a:t>
            </a:r>
            <a:r>
              <a:rPr lang="en-US" dirty="0" smtClean="0"/>
              <a:t>negatively leads to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998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Franchises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available types of franchises.8 The first type is the </a:t>
            </a:r>
            <a:r>
              <a:rPr lang="en-US" dirty="0" smtClean="0"/>
              <a:t>dealership(</a:t>
            </a:r>
            <a:r>
              <a:rPr lang="en-US" dirty="0"/>
              <a:t>manufacturers use franchises to distribute their </a:t>
            </a:r>
            <a:r>
              <a:rPr lang="en-US" dirty="0" smtClean="0"/>
              <a:t>product lines).</a:t>
            </a:r>
          </a:p>
          <a:p>
            <a:r>
              <a:rPr lang="en-US" dirty="0"/>
              <a:t>The most common type of franchise is the one that offers a name, image, and method </a:t>
            </a:r>
            <a:r>
              <a:rPr lang="en-US" dirty="0" smtClean="0"/>
              <a:t>of doing business.</a:t>
            </a:r>
          </a:p>
          <a:p>
            <a:r>
              <a:rPr lang="en-US" dirty="0"/>
              <a:t>A third type of franchise offers services. These include personnel agencies, income </a:t>
            </a:r>
            <a:r>
              <a:rPr lang="en-US" dirty="0" smtClean="0"/>
              <a:t>tax preparation </a:t>
            </a:r>
            <a:r>
              <a:rPr lang="en-US" dirty="0"/>
              <a:t>companies, and real estate agencies.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044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5910"/>
            <a:ext cx="10515600" cy="56310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Franchising opportunities have often evolved from changes in the environment as </a:t>
            </a:r>
            <a:r>
              <a:rPr lang="en-US" dirty="0" smtClean="0"/>
              <a:t>well as </a:t>
            </a:r>
            <a:r>
              <a:rPr lang="en-US" dirty="0"/>
              <a:t>important social trends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i="1" dirty="0"/>
              <a:t>Good health. </a:t>
            </a:r>
            <a:r>
              <a:rPr lang="en-US" dirty="0"/>
              <a:t>Today people are eating healthier food and spending more time </a:t>
            </a:r>
            <a:r>
              <a:rPr lang="en-US" dirty="0" smtClean="0"/>
              <a:t>keeping fit</a:t>
            </a:r>
            <a:r>
              <a:rPr lang="en-US" dirty="0"/>
              <a:t>. Many franchises have developed in response to this trend</a:t>
            </a:r>
            <a:r>
              <a:rPr lang="en-US" dirty="0" smtClean="0"/>
              <a:t>.</a:t>
            </a:r>
          </a:p>
          <a:p>
            <a:r>
              <a:rPr lang="en-US" i="1" dirty="0"/>
              <a:t>Time saving or convenience. </a:t>
            </a:r>
            <a:r>
              <a:rPr lang="en-US" dirty="0"/>
              <a:t>More and more consumers prefer to have things delivered </a:t>
            </a:r>
            <a:r>
              <a:rPr lang="en-US" dirty="0" smtClean="0"/>
              <a:t>to them </a:t>
            </a:r>
            <a:r>
              <a:rPr lang="en-US" dirty="0"/>
              <a:t>as opposed to going out of their way to buy them</a:t>
            </a:r>
            <a:r>
              <a:rPr lang="en-US" dirty="0" smtClean="0"/>
              <a:t>.</a:t>
            </a:r>
          </a:p>
          <a:p>
            <a:r>
              <a:rPr lang="en-US" i="1" dirty="0"/>
              <a:t>Health care. </a:t>
            </a:r>
            <a:r>
              <a:rPr lang="en-US" dirty="0"/>
              <a:t>There is an increasing number of opportunities in health care for </a:t>
            </a:r>
            <a:r>
              <a:rPr lang="en-US" dirty="0" smtClean="0"/>
              <a:t>aging people.</a:t>
            </a:r>
          </a:p>
          <a:p>
            <a:r>
              <a:rPr lang="en-US" dirty="0"/>
              <a:t>C</a:t>
            </a:r>
            <a:r>
              <a:rPr lang="en-US" dirty="0" smtClean="0"/>
              <a:t>hild-related </a:t>
            </a:r>
            <a:r>
              <a:rPr lang="en-US" dirty="0"/>
              <a:t>service franchises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53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INVESTING IN A FRANCHISE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i="1" dirty="0" smtClean="0"/>
              <a:t>Unproven(</a:t>
            </a:r>
            <a:r>
              <a:rPr lang="en-US" dirty="0" smtClean="0"/>
              <a:t>less expensive Investment and more risk</a:t>
            </a:r>
            <a:r>
              <a:rPr lang="en-US" i="1" dirty="0" smtClean="0"/>
              <a:t>) </a:t>
            </a:r>
            <a:r>
              <a:rPr lang="en-US" i="1" dirty="0"/>
              <a:t>versus </a:t>
            </a:r>
            <a:r>
              <a:rPr lang="en-US" i="1" dirty="0" smtClean="0"/>
              <a:t>proven(</a:t>
            </a:r>
            <a:r>
              <a:rPr lang="en-US" dirty="0"/>
              <a:t>lower </a:t>
            </a:r>
            <a:r>
              <a:rPr lang="en-US" dirty="0" smtClean="0"/>
              <a:t>risk and more investment</a:t>
            </a:r>
            <a:r>
              <a:rPr lang="en-US" i="1" dirty="0" smtClean="0"/>
              <a:t>) </a:t>
            </a:r>
            <a:r>
              <a:rPr lang="en-US" i="1" dirty="0"/>
              <a:t>franchise</a:t>
            </a:r>
            <a:r>
              <a:rPr lang="en-US" i="1" dirty="0" smtClean="0"/>
              <a:t>.</a:t>
            </a:r>
          </a:p>
          <a:p>
            <a:pPr marL="514350" indent="-514350">
              <a:buAutoNum type="arabicPeriod" startAt="2"/>
            </a:pPr>
            <a:r>
              <a:rPr lang="en-US" i="1" dirty="0" smtClean="0"/>
              <a:t>Financial </a:t>
            </a:r>
            <a:r>
              <a:rPr lang="en-US" i="1" dirty="0"/>
              <a:t>stability of </a:t>
            </a:r>
            <a:r>
              <a:rPr lang="en-US" i="1" dirty="0" smtClean="0"/>
              <a:t>franchise: </a:t>
            </a:r>
            <a:r>
              <a:rPr lang="en-US" dirty="0" err="1"/>
              <a:t>E</a:t>
            </a:r>
            <a:r>
              <a:rPr lang="en-US" dirty="0" err="1" smtClean="0"/>
              <a:t>xpertise,profits,outlets</a:t>
            </a:r>
            <a:endParaRPr lang="en-US" dirty="0" smtClean="0"/>
          </a:p>
          <a:p>
            <a:pPr marL="514350" indent="-514350">
              <a:buAutoNum type="arabicPeriod" startAt="3"/>
            </a:pPr>
            <a:r>
              <a:rPr lang="en-US" i="1" dirty="0" smtClean="0"/>
              <a:t>Potential </a:t>
            </a:r>
            <a:r>
              <a:rPr lang="en-US" i="1" dirty="0"/>
              <a:t>market for the new </a:t>
            </a:r>
            <a:r>
              <a:rPr lang="en-US" i="1" dirty="0" smtClean="0"/>
              <a:t>franchise: Market attraction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smtClean="0"/>
              <a:t> </a:t>
            </a:r>
            <a:r>
              <a:rPr lang="en-US" i="1" dirty="0" smtClean="0"/>
              <a:t>Profit </a:t>
            </a:r>
            <a:r>
              <a:rPr lang="en-US" i="1" dirty="0"/>
              <a:t>potential for a new </a:t>
            </a:r>
            <a:r>
              <a:rPr lang="en-US" i="1" dirty="0" smtClean="0"/>
              <a:t>franchise</a:t>
            </a:r>
            <a:r>
              <a:rPr lang="en-US" dirty="0" smtClean="0"/>
              <a:t>: Calculate </a:t>
            </a:r>
            <a:r>
              <a:rPr lang="en-US" dirty="0"/>
              <a:t>the </a:t>
            </a:r>
            <a:r>
              <a:rPr lang="en-US" dirty="0" smtClean="0"/>
              <a:t>needed information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0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613" y="1105469"/>
            <a:ext cx="5247470" cy="5065477"/>
          </a:xfrm>
        </p:spPr>
      </p:pic>
    </p:spTree>
    <p:extLst>
      <p:ext uri="{BB962C8B-B14F-4D97-AF65-F5344CB8AC3E}">
        <p14:creationId xmlns:p14="http://schemas.microsoft.com/office/powerpoint/2010/main" val="285779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USING EXTERNAL PARTIES TO HELP GROW A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 </a:t>
            </a:r>
            <a:r>
              <a:rPr lang="en-US" dirty="0"/>
              <a:t>management of one’s own resources, entrepreneurs can use </a:t>
            </a:r>
            <a:r>
              <a:rPr lang="en-US" dirty="0" smtClean="0"/>
              <a:t>the resources </a:t>
            </a:r>
            <a:r>
              <a:rPr lang="en-US" dirty="0"/>
              <a:t>(financial, knowledge, and so on) of others to help grow the business</a:t>
            </a:r>
            <a:r>
              <a:rPr lang="en-US" dirty="0" smtClean="0"/>
              <a:t>.</a:t>
            </a:r>
          </a:p>
          <a:p>
            <a:r>
              <a:rPr lang="en-US" dirty="0"/>
              <a:t>This can </a:t>
            </a:r>
            <a:r>
              <a:rPr lang="en-US" dirty="0" smtClean="0"/>
              <a:t>be achieved </a:t>
            </a:r>
            <a:r>
              <a:rPr lang="en-US" dirty="0"/>
              <a:t>through joint ventures, </a:t>
            </a:r>
            <a:r>
              <a:rPr lang="en-US" dirty="0" err="1" smtClean="0"/>
              <a:t>acquisitions,mergers</a:t>
            </a:r>
            <a:r>
              <a:rPr lang="en-US" dirty="0" smtClean="0"/>
              <a:t> and </a:t>
            </a:r>
            <a:r>
              <a:rPr lang="en-US" dirty="0"/>
              <a:t>Franchising</a:t>
            </a:r>
            <a:r>
              <a:rPr lang="en-US" dirty="0" smtClean="0"/>
              <a:t>.</a:t>
            </a:r>
          </a:p>
          <a:p>
            <a:r>
              <a:rPr lang="en-US" dirty="0"/>
              <a:t>They need to </a:t>
            </a:r>
            <a:r>
              <a:rPr lang="en-US" dirty="0" smtClean="0"/>
              <a:t>negotiate with </a:t>
            </a:r>
            <a:r>
              <a:rPr lang="en-US" dirty="0"/>
              <a:t>external parties to obtain the human and financial resources necessary to fuel </a:t>
            </a:r>
            <a:r>
              <a:rPr lang="en-US" dirty="0" smtClean="0"/>
              <a:t>business growth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366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JOINT </a:t>
            </a:r>
            <a:r>
              <a:rPr lang="en-US" b="1" dirty="0" smtClean="0"/>
              <a:t>VENTURES(</a:t>
            </a:r>
            <a:r>
              <a:rPr lang="en-US" dirty="0"/>
              <a:t>strategic alliances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</a:t>
            </a:r>
            <a:r>
              <a:rPr lang="en-US" dirty="0" smtClean="0"/>
              <a:t>or more </a:t>
            </a:r>
            <a:r>
              <a:rPr lang="en-US" dirty="0"/>
              <a:t>companies </a:t>
            </a:r>
            <a:r>
              <a:rPr lang="en-US" dirty="0" smtClean="0"/>
              <a:t>forming a </a:t>
            </a:r>
            <a:r>
              <a:rPr lang="en-US" dirty="0"/>
              <a:t>new </a:t>
            </a:r>
            <a:r>
              <a:rPr lang="en-US" dirty="0" smtClean="0"/>
              <a:t>company</a:t>
            </a:r>
          </a:p>
          <a:p>
            <a:r>
              <a:rPr lang="en-US" dirty="0" smtClean="0"/>
              <a:t>Increased </a:t>
            </a:r>
            <a:r>
              <a:rPr lang="en-US" dirty="0"/>
              <a:t>regularity and often involve a wide variety of </a:t>
            </a:r>
            <a:r>
              <a:rPr lang="en-US" dirty="0" smtClean="0"/>
              <a:t>players</a:t>
            </a:r>
          </a:p>
          <a:p>
            <a:r>
              <a:rPr lang="en-US" dirty="0" smtClean="0"/>
              <a:t>Expansion </a:t>
            </a:r>
            <a:r>
              <a:rPr lang="en-US" dirty="0"/>
              <a:t>by </a:t>
            </a:r>
            <a:r>
              <a:rPr lang="en-US" dirty="0" smtClean="0"/>
              <a:t>entrepreneurial firms </a:t>
            </a:r>
            <a:r>
              <a:rPr lang="en-US" dirty="0"/>
              <a:t>for a long </a:t>
            </a:r>
            <a:r>
              <a:rPr lang="en-US" dirty="0" smtClean="0"/>
              <a:t>time</a:t>
            </a:r>
          </a:p>
          <a:p>
            <a:r>
              <a:rPr lang="en-US" dirty="0"/>
              <a:t>Whenever close relationships between two companies are being developed, </a:t>
            </a:r>
            <a:r>
              <a:rPr lang="en-US" dirty="0" smtClean="0"/>
              <a:t>concerns about </a:t>
            </a:r>
            <a:r>
              <a:rPr lang="en-US" dirty="0"/>
              <a:t>the ethics and ethical behavior of the potential partner may arise.</a:t>
            </a:r>
          </a:p>
        </p:txBody>
      </p:sp>
    </p:spTree>
    <p:extLst>
      <p:ext uri="{BB962C8B-B14F-4D97-AF65-F5344CB8AC3E}">
        <p14:creationId xmlns:p14="http://schemas.microsoft.com/office/powerpoint/2010/main" val="364093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Joint Ventures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Most common is </a:t>
            </a:r>
            <a:r>
              <a:rPr lang="en-US" dirty="0"/>
              <a:t>still between two or more private-sector </a:t>
            </a:r>
            <a:r>
              <a:rPr lang="en-US" dirty="0" smtClean="0"/>
              <a:t>companies(production,</a:t>
            </a:r>
            <a:r>
              <a:rPr lang="en-US" dirty="0"/>
              <a:t> </a:t>
            </a:r>
            <a:r>
              <a:rPr lang="en-US" dirty="0" err="1" smtClean="0"/>
              <a:t>technology,costs</a:t>
            </a:r>
            <a:r>
              <a:rPr lang="en-US" dirty="0" smtClean="0"/>
              <a:t>).</a:t>
            </a:r>
          </a:p>
          <a:p>
            <a:r>
              <a:rPr lang="en-US" dirty="0"/>
              <a:t>Some joint ventures are formed to do cooperative </a:t>
            </a:r>
            <a:r>
              <a:rPr lang="en-US" dirty="0" smtClean="0"/>
              <a:t>research(</a:t>
            </a:r>
            <a:r>
              <a:rPr lang="en-US" dirty="0"/>
              <a:t>long-range research with </a:t>
            </a:r>
            <a:r>
              <a:rPr lang="en-US" dirty="0" smtClean="0"/>
              <a:t>scientists,</a:t>
            </a:r>
            <a:r>
              <a:rPr lang="en-US" dirty="0"/>
              <a:t> research </a:t>
            </a:r>
            <a:r>
              <a:rPr lang="en-US" dirty="0" smtClean="0"/>
              <a:t>activities results utilize,</a:t>
            </a:r>
            <a:r>
              <a:rPr lang="en-US" dirty="0"/>
              <a:t> profit venture</a:t>
            </a:r>
            <a:r>
              <a:rPr lang="en-US" dirty="0" smtClean="0"/>
              <a:t>)</a:t>
            </a:r>
          </a:p>
          <a:p>
            <a:r>
              <a:rPr lang="en-US" dirty="0"/>
              <a:t>Another type of joint venture for research development is the </a:t>
            </a:r>
            <a:r>
              <a:rPr lang="en-US" dirty="0" smtClean="0"/>
              <a:t>Semiconductor Research Corporation(</a:t>
            </a:r>
            <a:r>
              <a:rPr lang="en-US" dirty="0"/>
              <a:t>11 U.S. </a:t>
            </a:r>
            <a:r>
              <a:rPr lang="en-US" dirty="0" smtClean="0"/>
              <a:t>manufacturers </a:t>
            </a:r>
            <a:r>
              <a:rPr lang="en-US" dirty="0"/>
              <a:t>and </a:t>
            </a:r>
            <a:r>
              <a:rPr lang="en-US" dirty="0" smtClean="0"/>
              <a:t>computer companies,</a:t>
            </a:r>
            <a:r>
              <a:rPr lang="en-US" dirty="0"/>
              <a:t> sponsor basic research and train </a:t>
            </a:r>
            <a:r>
              <a:rPr lang="en-US" dirty="0" smtClean="0"/>
              <a:t>professional scientists </a:t>
            </a:r>
            <a:r>
              <a:rPr lang="en-US" dirty="0"/>
              <a:t>and engineers to be future industry </a:t>
            </a:r>
            <a:r>
              <a:rPr lang="en-US" dirty="0" smtClean="0"/>
              <a:t>leaders).</a:t>
            </a:r>
          </a:p>
          <a:p>
            <a:r>
              <a:rPr lang="en-US" i="1" dirty="0"/>
              <a:t>Industry–university agreements </a:t>
            </a:r>
            <a:r>
              <a:rPr lang="en-US" dirty="0"/>
              <a:t>created for the purpose of doing research are </a:t>
            </a:r>
            <a:r>
              <a:rPr lang="en-US" dirty="0" smtClean="0"/>
              <a:t>another type </a:t>
            </a:r>
            <a:r>
              <a:rPr lang="en-US" dirty="0"/>
              <a:t>of joint venture that has seen increasing </a:t>
            </a:r>
            <a:r>
              <a:rPr lang="en-US" dirty="0" smtClean="0"/>
              <a:t>usage(</a:t>
            </a:r>
            <a:r>
              <a:rPr lang="en-US" dirty="0"/>
              <a:t>research </a:t>
            </a:r>
            <a:r>
              <a:rPr lang="en-US" dirty="0" smtClean="0"/>
              <a:t>papers,</a:t>
            </a:r>
            <a:r>
              <a:rPr lang="en-US" dirty="0"/>
              <a:t> proprietary rights</a:t>
            </a:r>
            <a:r>
              <a:rPr lang="en-US" dirty="0" smtClean="0"/>
              <a:t>)</a:t>
            </a:r>
          </a:p>
          <a:p>
            <a:r>
              <a:rPr lang="en-US" i="1" dirty="0"/>
              <a:t>International joint </a:t>
            </a:r>
            <a:r>
              <a:rPr lang="en-US" i="1" dirty="0" smtClean="0"/>
              <a:t>ventures </a:t>
            </a:r>
            <a:r>
              <a:rPr lang="en-US" dirty="0"/>
              <a:t>both companies share in the earnings </a:t>
            </a:r>
            <a:r>
              <a:rPr lang="en-US" dirty="0" smtClean="0"/>
              <a:t>and growth</a:t>
            </a:r>
            <a:r>
              <a:rPr lang="en-US" dirty="0"/>
              <a:t>, but the joint venture can have a low cash requirement if the knowledge or </a:t>
            </a:r>
            <a:r>
              <a:rPr lang="en-US" dirty="0" smtClean="0"/>
              <a:t>patents are </a:t>
            </a:r>
            <a:r>
              <a:rPr lang="en-US" dirty="0"/>
              <a:t>capitalized as a contribution to the </a:t>
            </a:r>
            <a:r>
              <a:rPr lang="en-US" dirty="0" smtClean="0"/>
              <a:t>venture(</a:t>
            </a:r>
            <a:r>
              <a:rPr lang="en-US" dirty="0"/>
              <a:t>new international </a:t>
            </a:r>
            <a:r>
              <a:rPr lang="en-US" dirty="0" err="1" smtClean="0"/>
              <a:t>markets,talent,finance</a:t>
            </a:r>
            <a:r>
              <a:rPr lang="en-US" dirty="0" smtClean="0"/>
              <a:t>,</a:t>
            </a:r>
            <a:r>
              <a:rPr lang="en-US" dirty="0"/>
              <a:t> cultural </a:t>
            </a:r>
            <a:r>
              <a:rPr lang="en-US" dirty="0" smtClean="0"/>
              <a:t>differences,</a:t>
            </a:r>
            <a:r>
              <a:rPr lang="en-US" dirty="0"/>
              <a:t> </a:t>
            </a:r>
            <a:r>
              <a:rPr lang="en-US" dirty="0" smtClean="0"/>
              <a:t>government policies).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9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Factors in Joint Venture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Entrepreneur </a:t>
            </a:r>
            <a:r>
              <a:rPr lang="en-US" dirty="0"/>
              <a:t>needs to assess this method </a:t>
            </a:r>
            <a:r>
              <a:rPr lang="en-US" dirty="0" smtClean="0"/>
              <a:t>of growth </a:t>
            </a:r>
            <a:r>
              <a:rPr lang="en-US" dirty="0"/>
              <a:t>carefully and understand the factors that help ensure success as well as the </a:t>
            </a:r>
            <a:r>
              <a:rPr lang="en-US" dirty="0" smtClean="0"/>
              <a:t>problems involved </a:t>
            </a:r>
            <a:r>
              <a:rPr lang="en-US" dirty="0"/>
              <a:t>before using it. The most critical factors for success are</a:t>
            </a:r>
            <a:r>
              <a:rPr lang="en-US" dirty="0" smtClean="0"/>
              <a:t>:</a:t>
            </a:r>
          </a:p>
          <a:p>
            <a:r>
              <a:rPr lang="en-US" dirty="0"/>
              <a:t>The accurate assessment of the parties involved to best manage the new entity in </a:t>
            </a:r>
            <a:r>
              <a:rPr lang="en-US" dirty="0" smtClean="0"/>
              <a:t>light of </a:t>
            </a:r>
            <a:r>
              <a:rPr lang="en-US" dirty="0"/>
              <a:t>the ensuing relationships. The joint venture will be more effective if the </a:t>
            </a:r>
            <a:r>
              <a:rPr lang="en-US" dirty="0" smtClean="0"/>
              <a:t>managers can </a:t>
            </a:r>
            <a:r>
              <a:rPr lang="en-US" dirty="0"/>
              <a:t>work well </a:t>
            </a:r>
            <a:r>
              <a:rPr lang="en-US" dirty="0" smtClean="0"/>
              <a:t>together(chemistry matching).</a:t>
            </a:r>
          </a:p>
          <a:p>
            <a:r>
              <a:rPr lang="en-US" dirty="0" smtClean="0"/>
              <a:t>The </a:t>
            </a:r>
            <a:r>
              <a:rPr lang="en-US" dirty="0"/>
              <a:t>degree of symmetry between the partners. This symmetry goes </a:t>
            </a:r>
            <a:r>
              <a:rPr lang="en-US" dirty="0" smtClean="0"/>
              <a:t>beyond Chemistry to </a:t>
            </a:r>
            <a:r>
              <a:rPr lang="en-US" dirty="0"/>
              <a:t>objectives and resource </a:t>
            </a:r>
            <a:r>
              <a:rPr lang="en-US" dirty="0" smtClean="0"/>
              <a:t>capabilities(</a:t>
            </a:r>
            <a:r>
              <a:rPr lang="en-US" dirty="0"/>
              <a:t>relationship is fair—it respects and </a:t>
            </a:r>
            <a:r>
              <a:rPr lang="en-US" dirty="0" smtClean="0"/>
              <a:t>reflects what </a:t>
            </a:r>
            <a:r>
              <a:rPr lang="en-US" dirty="0"/>
              <a:t>each party brings to the </a:t>
            </a:r>
            <a:r>
              <a:rPr lang="en-US" dirty="0" smtClean="0"/>
              <a:t>table).</a:t>
            </a:r>
          </a:p>
          <a:p>
            <a:r>
              <a:rPr lang="en-US" dirty="0"/>
              <a:t>The expectations of the results of the joint venture must be reasonable. Far too </a:t>
            </a:r>
            <a:r>
              <a:rPr lang="en-US" dirty="0" err="1" smtClean="0"/>
              <a:t>often,at</a:t>
            </a:r>
            <a:r>
              <a:rPr lang="en-US" dirty="0" smtClean="0"/>
              <a:t> </a:t>
            </a:r>
            <a:r>
              <a:rPr lang="en-US" dirty="0"/>
              <a:t>least one of the partners feels that a joint venture will be the cure-all for other </a:t>
            </a:r>
            <a:r>
              <a:rPr lang="en-US" dirty="0" smtClean="0"/>
              <a:t>corporate problems(</a:t>
            </a:r>
            <a:r>
              <a:rPr lang="en-US" dirty="0" err="1" smtClean="0"/>
              <a:t>realistic,consistent,cross</a:t>
            </a:r>
            <a:r>
              <a:rPr lang="en-US" dirty="0" smtClean="0"/>
              <a:t>-purposes).</a:t>
            </a:r>
          </a:p>
          <a:p>
            <a:r>
              <a:rPr lang="en-US" dirty="0"/>
              <a:t>The timing must be right. With environments constantly changing, industrial </a:t>
            </a:r>
            <a:r>
              <a:rPr lang="en-US" dirty="0" smtClean="0"/>
              <a:t>conditions being </a:t>
            </a:r>
            <a:r>
              <a:rPr lang="en-US" dirty="0"/>
              <a:t>modified, and markets </a:t>
            </a:r>
            <a:r>
              <a:rPr lang="en-US" dirty="0" smtClean="0"/>
              <a:t>evolving(competition,</a:t>
            </a:r>
            <a:r>
              <a:rPr lang="en-US" dirty="0"/>
              <a:t> opportunities for growth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67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ACQUISITIONS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Entrepreneur </a:t>
            </a:r>
            <a:r>
              <a:rPr lang="en-US" dirty="0"/>
              <a:t>can expand the venture is by acquiring an existing </a:t>
            </a:r>
            <a:r>
              <a:rPr lang="en-US" dirty="0" smtClean="0"/>
              <a:t>business(Purchasing all </a:t>
            </a:r>
            <a:r>
              <a:rPr lang="en-US" dirty="0"/>
              <a:t>or part of a company</a:t>
            </a:r>
            <a:r>
              <a:rPr lang="en-US" dirty="0" smtClean="0"/>
              <a:t>).</a:t>
            </a:r>
          </a:p>
          <a:p>
            <a:r>
              <a:rPr lang="en-US" dirty="0" smtClean="0"/>
              <a:t>Prime </a:t>
            </a:r>
            <a:r>
              <a:rPr lang="en-US" dirty="0"/>
              <a:t>concern of the entrepreneurial firm is </a:t>
            </a:r>
            <a:r>
              <a:rPr lang="en-US" dirty="0" smtClean="0"/>
              <a:t>maintaining the </a:t>
            </a:r>
            <a:r>
              <a:rPr lang="en-US" dirty="0"/>
              <a:t>focus of the new venture as a whole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Entrepreneur </a:t>
            </a:r>
            <a:r>
              <a:rPr lang="en-US" dirty="0"/>
              <a:t>must ensure that it fits into the </a:t>
            </a:r>
            <a:r>
              <a:rPr lang="en-US" dirty="0" smtClean="0"/>
              <a:t>overall direction </a:t>
            </a:r>
            <a:r>
              <a:rPr lang="en-US" dirty="0"/>
              <a:t>and structure of the strategic plan of the present </a:t>
            </a:r>
            <a:r>
              <a:rPr lang="en-US" dirty="0" smtClean="0"/>
              <a:t>venture.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1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an 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Established business</a:t>
            </a:r>
            <a:r>
              <a:rPr lang="en-US" i="1" dirty="0"/>
              <a:t> </a:t>
            </a:r>
            <a:r>
              <a:rPr lang="en-US" dirty="0" smtClean="0"/>
              <a:t>The </a:t>
            </a:r>
            <a:r>
              <a:rPr lang="en-US" dirty="0"/>
              <a:t>most significant advantage is that the acquired firm </a:t>
            </a:r>
            <a:r>
              <a:rPr lang="en-US" dirty="0" smtClean="0"/>
              <a:t>has an </a:t>
            </a:r>
            <a:r>
              <a:rPr lang="en-US" dirty="0"/>
              <a:t>established image and track record. If the firm has been profitable, the </a:t>
            </a:r>
            <a:r>
              <a:rPr lang="en-US" dirty="0" smtClean="0"/>
              <a:t>entrepreneur need </a:t>
            </a:r>
            <a:r>
              <a:rPr lang="en-US" dirty="0"/>
              <a:t>only continue its current strategy to be successful with the existing customer base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Location </a:t>
            </a:r>
            <a:r>
              <a:rPr lang="en-US" dirty="0"/>
              <a:t>New customers are already familiar with the location.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Established </a:t>
            </a:r>
            <a:r>
              <a:rPr lang="en-US" b="1" i="1" dirty="0"/>
              <a:t>marketing </a:t>
            </a:r>
            <a:r>
              <a:rPr lang="en-US" b="1" i="1" dirty="0" smtClean="0"/>
              <a:t>structure</a:t>
            </a:r>
            <a:r>
              <a:rPr lang="en-US" i="1" dirty="0" smtClean="0"/>
              <a:t> </a:t>
            </a:r>
            <a:r>
              <a:rPr lang="en-US" dirty="0"/>
              <a:t>An acquired firm has its existing channel and </a:t>
            </a:r>
            <a:r>
              <a:rPr lang="en-US" dirty="0" smtClean="0"/>
              <a:t>sales structure</a:t>
            </a:r>
            <a:r>
              <a:rPr lang="en-US" dirty="0"/>
              <a:t>. Known suppliers, </a:t>
            </a:r>
            <a:r>
              <a:rPr lang="en-US" dirty="0" smtClean="0"/>
              <a:t>wholesalers(resale), retailers(small quantities ultimate customer), </a:t>
            </a:r>
            <a:r>
              <a:rPr lang="en-US" dirty="0"/>
              <a:t>and manufacturers’ </a:t>
            </a:r>
            <a:r>
              <a:rPr lang="en-US" dirty="0" smtClean="0"/>
              <a:t> are important </a:t>
            </a:r>
            <a:r>
              <a:rPr lang="en-US" dirty="0"/>
              <a:t>assets to an entrepreneur. With this structure already in place, the </a:t>
            </a:r>
            <a:r>
              <a:rPr lang="en-US" dirty="0" smtClean="0"/>
              <a:t>entrepreneur can </a:t>
            </a:r>
            <a:r>
              <a:rPr lang="en-US" dirty="0"/>
              <a:t>concentrate on improving or expanding the acquired business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Cost</a:t>
            </a:r>
            <a:r>
              <a:rPr lang="en-US" i="1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actual cost of acquiring a business can be lower than other methods </a:t>
            </a:r>
            <a:r>
              <a:rPr lang="en-US" dirty="0" smtClean="0"/>
              <a:t>of expansion</a:t>
            </a:r>
            <a:r>
              <a:rPr lang="en-US" dirty="0"/>
              <a:t>. For example, it may be cheaper (and with lower risk) to acquire a </a:t>
            </a:r>
            <a:r>
              <a:rPr lang="en-US" dirty="0" smtClean="0"/>
              <a:t>company than </a:t>
            </a:r>
            <a:r>
              <a:rPr lang="en-US" dirty="0"/>
              <a:t>to start one from scratch.</a:t>
            </a:r>
          </a:p>
        </p:txBody>
      </p:sp>
    </p:spTree>
    <p:extLst>
      <p:ext uri="{BB962C8B-B14F-4D97-AF65-F5344CB8AC3E}">
        <p14:creationId xmlns:p14="http://schemas.microsoft.com/office/powerpoint/2010/main" val="301561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2115</Words>
  <Application>Microsoft Office PowerPoint</Application>
  <PresentationFormat>Widescreen</PresentationFormat>
  <Paragraphs>104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    Chap#14</vt:lpstr>
      <vt:lpstr>PowerPoint Presentation</vt:lpstr>
      <vt:lpstr>Contents</vt:lpstr>
      <vt:lpstr>USING EXTERNAL PARTIES TO HELP GROW A BUSINESS</vt:lpstr>
      <vt:lpstr>JOINT VENTURES(strategic alliances)</vt:lpstr>
      <vt:lpstr>Types of Joint Ventures</vt:lpstr>
      <vt:lpstr>Factors in Joint Venture Success</vt:lpstr>
      <vt:lpstr>ACQUISITIONS</vt:lpstr>
      <vt:lpstr>Advantages of an Acquisition</vt:lpstr>
      <vt:lpstr>PowerPoint Presentation</vt:lpstr>
      <vt:lpstr>Disadvantages of an Acquisition</vt:lpstr>
      <vt:lpstr>Synergy</vt:lpstr>
      <vt:lpstr>Locating Acquisition Candidates</vt:lpstr>
      <vt:lpstr>MERGERS</vt:lpstr>
      <vt:lpstr>LEVERAGED BUYOUTS</vt:lpstr>
      <vt:lpstr>FRANCHISING</vt:lpstr>
      <vt:lpstr>Advantages of Franchising—to the Franchisee</vt:lpstr>
      <vt:lpstr>PowerPoint Presentation</vt:lpstr>
      <vt:lpstr>PowerPoint Presentation</vt:lpstr>
      <vt:lpstr>Advantages of Franchising—to the Franchisor</vt:lpstr>
      <vt:lpstr>Disadvantages of Franchising</vt:lpstr>
      <vt:lpstr>Types of Franchises</vt:lpstr>
      <vt:lpstr>PowerPoint Presentation</vt:lpstr>
      <vt:lpstr>INVESTING IN A FRANCHISE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Chap#14</dc:title>
  <dc:creator>Microsoft account</dc:creator>
  <cp:lastModifiedBy>Microsoft account</cp:lastModifiedBy>
  <cp:revision>76</cp:revision>
  <dcterms:created xsi:type="dcterms:W3CDTF">2021-12-13T17:22:43Z</dcterms:created>
  <dcterms:modified xsi:type="dcterms:W3CDTF">2021-12-14T17:13:05Z</dcterms:modified>
</cp:coreProperties>
</file>