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74" autoAdjust="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B84D7-8345-46AA-9DB3-6AF2FC8D391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1836B-E0AA-4504-92FB-E1CD7FBA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2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Liquidation= settle</a:t>
            </a:r>
            <a:r>
              <a:rPr lang="en-US" baseline="0" dirty="0" smtClean="0"/>
              <a:t> debt by payment or other settlement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1836B-E0AA-4504-92FB-E1CD7FBAD8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Succession-&gt;one after the other successful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1836B-E0AA-4504-92FB-E1CD7FBAD8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voluntary bankruptcy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Entrepreneur’s decision to file for bankruptcy</a:t>
            </a: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involuntary bankruptcy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Petition of bankruptcy filed by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creditors without consent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entrepreneur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1836B-E0AA-4504-92FB-E1CD7FBAD8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6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142-7F4F-4BD6-9739-16E7B6ED04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D759-1E56-40DA-A08D-3F636863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9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142-7F4F-4BD6-9739-16E7B6ED04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D759-1E56-40DA-A08D-3F636863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142-7F4F-4BD6-9739-16E7B6ED04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D759-1E56-40DA-A08D-3F636863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142-7F4F-4BD6-9739-16E7B6ED04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D759-1E56-40DA-A08D-3F636863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2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142-7F4F-4BD6-9739-16E7B6ED04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D759-1E56-40DA-A08D-3F636863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142-7F4F-4BD6-9739-16E7B6ED04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D759-1E56-40DA-A08D-3F636863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142-7F4F-4BD6-9739-16E7B6ED04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D759-1E56-40DA-A08D-3F636863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142-7F4F-4BD6-9739-16E7B6ED04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D759-1E56-40DA-A08D-3F636863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142-7F4F-4BD6-9739-16E7B6ED04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D759-1E56-40DA-A08D-3F636863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142-7F4F-4BD6-9739-16E7B6ED04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D759-1E56-40DA-A08D-3F636863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142-7F4F-4BD6-9739-16E7B6ED04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D759-1E56-40DA-A08D-3F636863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4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0142-7F4F-4BD6-9739-16E7B6ED04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D759-1E56-40DA-A08D-3F636863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106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</a:t>
            </a:r>
            <a:r>
              <a:rPr lang="en-US" b="1" dirty="0" smtClean="0"/>
              <a:t>Chap#15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125" y="3138985"/>
            <a:ext cx="11696132" cy="1214651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     Succession Planning And Strategies For Harvesting And Ending The Venture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53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Management </a:t>
            </a:r>
            <a:r>
              <a:rPr lang="en-US" b="1" dirty="0" smtClean="0"/>
              <a:t>Buyout</a:t>
            </a:r>
          </a:p>
          <a:p>
            <a:r>
              <a:rPr lang="en-US" dirty="0" smtClean="0"/>
              <a:t>Entrepreneur </a:t>
            </a:r>
            <a:r>
              <a:rPr lang="en-US" dirty="0"/>
              <a:t>only wants to sell or transfer the venture to loyal, </a:t>
            </a:r>
            <a:r>
              <a:rPr lang="en-US" dirty="0" smtClean="0"/>
              <a:t>key employees.</a:t>
            </a:r>
          </a:p>
          <a:p>
            <a:r>
              <a:rPr lang="en-US" dirty="0"/>
              <a:t>Sale of a venture to key employees can be for cash, or it can be financed in any </a:t>
            </a:r>
            <a:r>
              <a:rPr lang="en-US" dirty="0" smtClean="0"/>
              <a:t>number of </a:t>
            </a:r>
            <a:r>
              <a:rPr lang="en-US" dirty="0"/>
              <a:t>ways</a:t>
            </a:r>
            <a:r>
              <a:rPr lang="en-US" dirty="0" smtClean="0"/>
              <a:t>.</a:t>
            </a:r>
          </a:p>
          <a:p>
            <a:r>
              <a:rPr lang="en-US" dirty="0"/>
              <a:t>These funds would then be used as a full or partial </a:t>
            </a:r>
            <a:r>
              <a:rPr lang="en-US" dirty="0" smtClean="0"/>
              <a:t>payment for </a:t>
            </a:r>
            <a:r>
              <a:rPr lang="en-US" dirty="0"/>
              <a:t>the venture.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757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BANKRUPTCY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Failure is not uncommon in many new </a:t>
            </a:r>
            <a:r>
              <a:rPr lang="en-US" dirty="0" smtClean="0"/>
              <a:t>ventures</a:t>
            </a:r>
          </a:p>
          <a:p>
            <a:r>
              <a:rPr lang="en-US" dirty="0" smtClean="0"/>
              <a:t>Half </a:t>
            </a:r>
            <a:r>
              <a:rPr lang="en-US" dirty="0"/>
              <a:t>of all new </a:t>
            </a:r>
            <a:r>
              <a:rPr lang="en-US" dirty="0" smtClean="0"/>
              <a:t>start-ups fail </a:t>
            </a:r>
            <a:r>
              <a:rPr lang="en-US" dirty="0"/>
              <a:t>in their first </a:t>
            </a:r>
            <a:r>
              <a:rPr lang="en-US" dirty="0" smtClean="0"/>
              <a:t>years</a:t>
            </a:r>
          </a:p>
          <a:p>
            <a:r>
              <a:rPr lang="en-US" dirty="0"/>
              <a:t>It is important to understand the issues involved </a:t>
            </a:r>
            <a:r>
              <a:rPr lang="en-US" dirty="0" smtClean="0"/>
              <a:t>in bankruptcy</a:t>
            </a:r>
          </a:p>
          <a:p>
            <a:r>
              <a:rPr lang="en-US" dirty="0"/>
              <a:t>The results of each bankruptcy filing can be quite distinct because of the </a:t>
            </a:r>
            <a:r>
              <a:rPr lang="en-US" dirty="0" smtClean="0"/>
              <a:t>nature of </a:t>
            </a:r>
            <a:r>
              <a:rPr lang="en-US" dirty="0"/>
              <a:t>the business or the uniqueness of an industry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Pg</a:t>
            </a:r>
            <a:r>
              <a:rPr lang="en-US" dirty="0" smtClean="0"/>
              <a:t> 423 Lessons to Learn</a:t>
            </a:r>
          </a:p>
          <a:p>
            <a:r>
              <a:rPr lang="en-US" dirty="0" smtClean="0"/>
              <a:t>REORGANIZATION(</a:t>
            </a:r>
            <a:r>
              <a:rPr lang="en-US" dirty="0"/>
              <a:t>courts try to give </a:t>
            </a:r>
            <a:r>
              <a:rPr lang="en-US" dirty="0" smtClean="0"/>
              <a:t>the venture to </a:t>
            </a:r>
            <a:r>
              <a:rPr lang="en-US" dirty="0"/>
              <a:t>pay its </a:t>
            </a:r>
            <a:r>
              <a:rPr lang="en-US" dirty="0" smtClean="0"/>
              <a:t>debts,</a:t>
            </a:r>
            <a:r>
              <a:rPr lang="en-US" i="1" dirty="0"/>
              <a:t> </a:t>
            </a:r>
            <a:r>
              <a:rPr lang="en-US" i="1" dirty="0" smtClean="0"/>
              <a:t>Extension,</a:t>
            </a:r>
            <a:r>
              <a:rPr lang="en-US" i="1" dirty="0"/>
              <a:t> </a:t>
            </a:r>
            <a:r>
              <a:rPr lang="en-US" i="1" dirty="0" smtClean="0"/>
              <a:t>Substitution,</a:t>
            </a:r>
            <a:r>
              <a:rPr lang="en-US" i="1" dirty="0"/>
              <a:t> Composition settlement</a:t>
            </a:r>
            <a:r>
              <a:rPr lang="en-US" dirty="0" smtClean="0"/>
              <a:t>)</a:t>
            </a:r>
          </a:p>
          <a:p>
            <a:r>
              <a:rPr lang="en-US" dirty="0"/>
              <a:t>Surviving </a:t>
            </a:r>
            <a:r>
              <a:rPr lang="en-US" dirty="0" smtClean="0"/>
              <a:t>Bankruptcy(in time measures-&gt;protection)</a:t>
            </a:r>
          </a:p>
          <a:p>
            <a:r>
              <a:rPr lang="en-US" dirty="0"/>
              <a:t>EXTENDED TIME PAYMENT </a:t>
            </a:r>
            <a:r>
              <a:rPr lang="en-US" dirty="0" smtClean="0"/>
              <a:t>PLANS</a:t>
            </a:r>
          </a:p>
          <a:p>
            <a:r>
              <a:rPr lang="en-US" dirty="0" smtClean="0"/>
              <a:t>LIQUIDATION(</a:t>
            </a:r>
            <a:r>
              <a:rPr lang="en-US" dirty="0"/>
              <a:t>assets of the business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6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90" y="1282889"/>
            <a:ext cx="5568328" cy="4917061"/>
          </a:xfrm>
        </p:spPr>
      </p:pic>
    </p:spTree>
    <p:extLst>
      <p:ext uri="{BB962C8B-B14F-4D97-AF65-F5344CB8AC3E}">
        <p14:creationId xmlns:p14="http://schemas.microsoft.com/office/powerpoint/2010/main" val="9444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Exit strategies </a:t>
            </a:r>
            <a:r>
              <a:rPr lang="en-US" dirty="0" smtClean="0"/>
              <a:t>include an </a:t>
            </a:r>
            <a:r>
              <a:rPr lang="en-US" dirty="0"/>
              <a:t>initial public offering </a:t>
            </a:r>
            <a:r>
              <a:rPr lang="en-US" dirty="0" smtClean="0"/>
              <a:t>, </a:t>
            </a:r>
            <a:r>
              <a:rPr lang="en-US" dirty="0"/>
              <a:t>private sale of stock, succession by a family </a:t>
            </a:r>
            <a:r>
              <a:rPr lang="en-US" dirty="0" smtClean="0"/>
              <a:t>member or </a:t>
            </a:r>
            <a:r>
              <a:rPr lang="en-US" dirty="0"/>
              <a:t>a nonfamily member, merger with another company, or liquidation of the company. </a:t>
            </a:r>
            <a:r>
              <a:rPr lang="en-US" dirty="0" smtClean="0"/>
              <a:t>The sale </a:t>
            </a:r>
            <a:r>
              <a:rPr lang="en-US" dirty="0"/>
              <a:t>of the company could be to employees </a:t>
            </a:r>
            <a:r>
              <a:rPr lang="en-US" dirty="0" smtClean="0"/>
              <a:t>or </a:t>
            </a:r>
            <a:r>
              <a:rPr lang="en-US" dirty="0"/>
              <a:t>to an external source (a person </a:t>
            </a:r>
            <a:r>
              <a:rPr lang="en-US" dirty="0" smtClean="0"/>
              <a:t>or persons</a:t>
            </a:r>
            <a:r>
              <a:rPr lang="en-US" dirty="0"/>
              <a:t>, or a company</a:t>
            </a:r>
            <a:r>
              <a:rPr lang="en-US" dirty="0" smtClean="0"/>
              <a:t>).</a:t>
            </a:r>
          </a:p>
          <a:p>
            <a:r>
              <a:rPr lang="en-US" dirty="0"/>
              <a:t>The most important issue is that the </a:t>
            </a:r>
            <a:r>
              <a:rPr lang="en-US" dirty="0" smtClean="0"/>
              <a:t>entrepreneurs have </a:t>
            </a:r>
            <a:r>
              <a:rPr lang="en-US" dirty="0"/>
              <a:t>an exit strategy or plan in place at the start-up stage, instead of waiting until </a:t>
            </a:r>
            <a:r>
              <a:rPr lang="en-US" dirty="0" smtClean="0"/>
              <a:t>it may </a:t>
            </a:r>
            <a:r>
              <a:rPr lang="en-US" dirty="0"/>
              <a:t>be too late to effectively implement a desirable option.</a:t>
            </a:r>
          </a:p>
        </p:txBody>
      </p:sp>
    </p:spTree>
    <p:extLst>
      <p:ext uri="{BB962C8B-B14F-4D97-AF65-F5344CB8AC3E}">
        <p14:creationId xmlns:p14="http://schemas.microsoft.com/office/powerpoint/2010/main" val="208192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SUCCESSION OF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about </a:t>
            </a:r>
            <a:r>
              <a:rPr lang="en-US" dirty="0"/>
              <a:t>60 percent of businesses have a succession plan in place. For very small </a:t>
            </a:r>
            <a:r>
              <a:rPr lang="en-US" dirty="0" err="1" smtClean="0"/>
              <a:t>businesses,this</a:t>
            </a:r>
            <a:r>
              <a:rPr lang="en-US" dirty="0" smtClean="0"/>
              <a:t> </a:t>
            </a:r>
            <a:r>
              <a:rPr lang="en-US" dirty="0"/>
              <a:t>percentage is likely to be a lot lower.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there is no one in the family interested in the business, it is important for the </a:t>
            </a:r>
            <a:r>
              <a:rPr lang="en-US" dirty="0" smtClean="0"/>
              <a:t>entrepreneur to </a:t>
            </a:r>
            <a:r>
              <a:rPr lang="en-US" dirty="0"/>
              <a:t>either sell the business or train someone within the organization to take over.</a:t>
            </a:r>
          </a:p>
        </p:txBody>
      </p:sp>
    </p:spTree>
    <p:extLst>
      <p:ext uri="{BB962C8B-B14F-4D97-AF65-F5344CB8AC3E}">
        <p14:creationId xmlns:p14="http://schemas.microsoft.com/office/powerpoint/2010/main" val="224265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Continue----Transfer </a:t>
            </a:r>
            <a:r>
              <a:rPr lang="en-US" b="1" dirty="0"/>
              <a:t>to Family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Successfully passing down a business to a family member faces tough odds. Research </a:t>
            </a:r>
            <a:r>
              <a:rPr lang="en-US" dirty="0" smtClean="0"/>
              <a:t>by the </a:t>
            </a:r>
            <a:r>
              <a:rPr lang="en-US" dirty="0"/>
              <a:t>Family Business Institute indicates that only 30 percent of family businesses </a:t>
            </a:r>
            <a:r>
              <a:rPr lang="en-US" dirty="0" smtClean="0"/>
              <a:t>survive into </a:t>
            </a:r>
            <a:r>
              <a:rPr lang="en-US" dirty="0"/>
              <a:t>the second generation and only 12 percent survive into the third generation. This </a:t>
            </a:r>
            <a:r>
              <a:rPr lang="en-US" dirty="0" smtClean="0"/>
              <a:t>data clearly </a:t>
            </a:r>
            <a:r>
              <a:rPr lang="en-US" dirty="0"/>
              <a:t>supports the need for a succession plan</a:t>
            </a:r>
            <a:r>
              <a:rPr lang="en-US" dirty="0" smtClean="0"/>
              <a:t>.</a:t>
            </a:r>
          </a:p>
          <a:p>
            <a:r>
              <a:rPr lang="en-US" dirty="0"/>
              <a:t>succession plan should also be communicated clearly to all </a:t>
            </a:r>
            <a:r>
              <a:rPr lang="en-US" dirty="0" smtClean="0"/>
              <a:t>employees</a:t>
            </a:r>
          </a:p>
          <a:p>
            <a:r>
              <a:rPr lang="en-US" dirty="0" smtClean="0"/>
              <a:t>Look into these things role </a:t>
            </a:r>
            <a:r>
              <a:rPr lang="en-US" dirty="0"/>
              <a:t>of the owner in the transition </a:t>
            </a:r>
            <a:r>
              <a:rPr lang="en-US" dirty="0" err="1" smtClean="0"/>
              <a:t>stage,full</a:t>
            </a:r>
            <a:r>
              <a:rPr lang="en-US" dirty="0"/>
              <a:t> </a:t>
            </a:r>
            <a:r>
              <a:rPr lang="en-US" dirty="0" smtClean="0"/>
              <a:t>time </a:t>
            </a:r>
            <a:r>
              <a:rPr lang="en-US" dirty="0" err="1" smtClean="0"/>
              <a:t>work,part</a:t>
            </a:r>
            <a:r>
              <a:rPr lang="en-US" dirty="0" smtClean="0"/>
              <a:t> time </a:t>
            </a:r>
            <a:r>
              <a:rPr lang="en-US" dirty="0" err="1" smtClean="0"/>
              <a:t>work,owner</a:t>
            </a:r>
            <a:r>
              <a:rPr lang="en-US" dirty="0" smtClean="0"/>
              <a:t> </a:t>
            </a:r>
            <a:r>
              <a:rPr lang="en-US" dirty="0" err="1" smtClean="0"/>
              <a:t>retirement,people</a:t>
            </a:r>
            <a:r>
              <a:rPr lang="en-US" dirty="0" smtClean="0"/>
              <a:t> unable </a:t>
            </a:r>
            <a:r>
              <a:rPr lang="en-US" dirty="0" err="1" smtClean="0"/>
              <a:t>towork</a:t>
            </a:r>
            <a:r>
              <a:rPr lang="en-US" dirty="0" smtClean="0"/>
              <a:t> </a:t>
            </a:r>
            <a:r>
              <a:rPr lang="en-US" dirty="0" err="1" smtClean="0"/>
              <a:t>together,income</a:t>
            </a:r>
            <a:r>
              <a:rPr lang="en-US" dirty="0" smtClean="0"/>
              <a:t> </a:t>
            </a:r>
            <a:r>
              <a:rPr lang="en-US" dirty="0" err="1" smtClean="0"/>
              <a:t>setting,business</a:t>
            </a:r>
            <a:r>
              <a:rPr lang="en-US" dirty="0" smtClean="0"/>
              <a:t> environment, </a:t>
            </a:r>
            <a:r>
              <a:rPr lang="en-US" dirty="0"/>
              <a:t>Treatment of loyal </a:t>
            </a:r>
            <a:r>
              <a:rPr lang="en-US" dirty="0" err="1" smtClean="0"/>
              <a:t>employees,Tax</a:t>
            </a:r>
            <a:r>
              <a:rPr lang="en-US" dirty="0" smtClean="0"/>
              <a:t> </a:t>
            </a:r>
            <a:r>
              <a:rPr lang="en-US" dirty="0"/>
              <a:t>consequences.</a:t>
            </a:r>
          </a:p>
        </p:txBody>
      </p:sp>
    </p:spTree>
    <p:extLst>
      <p:ext uri="{BB962C8B-B14F-4D97-AF65-F5344CB8AC3E}">
        <p14:creationId xmlns:p14="http://schemas.microsoft.com/office/powerpoint/2010/main" val="2422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4275"/>
            <a:ext cx="10515600" cy="54126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Succession Planning Tips</a:t>
            </a:r>
          </a:p>
          <a:p>
            <a:pPr marL="0" indent="0">
              <a:buNone/>
            </a:pPr>
            <a:r>
              <a:rPr lang="en-US" dirty="0"/>
              <a:t>• Allow sufficient time for the process by starting early.</a:t>
            </a:r>
          </a:p>
          <a:p>
            <a:pPr marL="0" indent="0">
              <a:buNone/>
            </a:pPr>
            <a:r>
              <a:rPr lang="en-US" dirty="0"/>
              <a:t>• Estimate the firm’s value or hire a consultant to do it for you.</a:t>
            </a:r>
          </a:p>
          <a:p>
            <a:pPr marL="0" indent="0">
              <a:buNone/>
            </a:pPr>
            <a:r>
              <a:rPr lang="en-US" dirty="0"/>
              <a:t>• Evaluate potential successors on their merit—not on whether they remind you of yourself.</a:t>
            </a:r>
          </a:p>
          <a:p>
            <a:pPr marL="0" indent="0">
              <a:buNone/>
            </a:pPr>
            <a:r>
              <a:rPr lang="en-US" dirty="0"/>
              <a:t>• If family members are being considered, make sure they have the skills and </a:t>
            </a:r>
            <a:r>
              <a:rPr lang="en-US" dirty="0" smtClean="0"/>
              <a:t>motivation necessary </a:t>
            </a:r>
            <a:r>
              <a:rPr lang="en-US" dirty="0"/>
              <a:t>to carry on the business.</a:t>
            </a:r>
          </a:p>
          <a:p>
            <a:pPr marL="0" indent="0">
              <a:buNone/>
            </a:pPr>
            <a:r>
              <a:rPr lang="en-US" dirty="0"/>
              <a:t>• Provide a transition period so that the successor can learn the business.</a:t>
            </a:r>
          </a:p>
          <a:p>
            <a:pPr marL="0" indent="0">
              <a:buNone/>
            </a:pPr>
            <a:r>
              <a:rPr lang="en-US" dirty="0"/>
              <a:t>• Consider options such as employee stock option plans (ESOPs) for a </a:t>
            </a:r>
            <a:r>
              <a:rPr lang="en-US" dirty="0" smtClean="0"/>
              <a:t>management succession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Set a date for completion of the transition and stick to it.</a:t>
            </a:r>
          </a:p>
        </p:txBody>
      </p:sp>
    </p:spTree>
    <p:extLst>
      <p:ext uri="{BB962C8B-B14F-4D97-AF65-F5344CB8AC3E}">
        <p14:creationId xmlns:p14="http://schemas.microsoft.com/office/powerpoint/2010/main" val="252185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Continue….</a:t>
            </a:r>
            <a:r>
              <a:rPr lang="en-US" b="1" dirty="0"/>
              <a:t> Transfer to Nonfamily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Entrepreneur </a:t>
            </a:r>
            <a:r>
              <a:rPr lang="en-US" dirty="0"/>
              <a:t>has three choices: train a key employee and retain some </a:t>
            </a:r>
            <a:r>
              <a:rPr lang="en-US" dirty="0" err="1" smtClean="0"/>
              <a:t>equity,retain</a:t>
            </a:r>
            <a:r>
              <a:rPr lang="en-US" dirty="0" smtClean="0"/>
              <a:t> </a:t>
            </a:r>
            <a:r>
              <a:rPr lang="en-US" dirty="0"/>
              <a:t>control and hire a manager, or sell the business outright</a:t>
            </a:r>
            <a:r>
              <a:rPr lang="en-US" dirty="0" smtClean="0"/>
              <a:t>.</a:t>
            </a:r>
          </a:p>
          <a:p>
            <a:r>
              <a:rPr lang="en-US" dirty="0"/>
              <a:t>Passing the business on to an employee ensures </a:t>
            </a:r>
            <a:r>
              <a:rPr lang="en-US" dirty="0" smtClean="0"/>
              <a:t>that they are familiar with </a:t>
            </a:r>
            <a:r>
              <a:rPr lang="en-US" dirty="0"/>
              <a:t>the business and the market. The employee’s experience minimizes </a:t>
            </a:r>
            <a:r>
              <a:rPr lang="en-US" dirty="0" smtClean="0"/>
              <a:t>transitional problems.</a:t>
            </a:r>
          </a:p>
          <a:p>
            <a:r>
              <a:rPr lang="en-US" dirty="0"/>
              <a:t>If the </a:t>
            </a:r>
            <a:r>
              <a:rPr lang="en-US" dirty="0" smtClean="0"/>
              <a:t>entrepreneur plans </a:t>
            </a:r>
            <a:r>
              <a:rPr lang="en-US" dirty="0"/>
              <a:t>to retain some ownership, the question of how much becomes an important </a:t>
            </a:r>
            <a:r>
              <a:rPr lang="en-US" dirty="0" smtClean="0"/>
              <a:t>area of </a:t>
            </a:r>
            <a:r>
              <a:rPr lang="en-US" dirty="0"/>
              <a:t>negotiation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Succession plan should </a:t>
            </a:r>
            <a:r>
              <a:rPr lang="en-US" dirty="0"/>
              <a:t>consider the following important issues:5</a:t>
            </a:r>
          </a:p>
          <a:p>
            <a:pPr marL="0" indent="0">
              <a:buNone/>
            </a:pPr>
            <a:r>
              <a:rPr lang="en-US" dirty="0"/>
              <a:t>• Senior management of the company must be committed to any succession plan. </a:t>
            </a:r>
            <a:r>
              <a:rPr lang="en-US" dirty="0" smtClean="0"/>
              <a:t>The strategy </a:t>
            </a:r>
            <a:r>
              <a:rPr lang="en-US" dirty="0"/>
              <a:t>must be one that everyone shares.</a:t>
            </a:r>
          </a:p>
          <a:p>
            <a:pPr marL="0" indent="0">
              <a:buNone/>
            </a:pPr>
            <a:r>
              <a:rPr lang="en-US" dirty="0"/>
              <a:t>• It is important to have well-defined job descriptions and a clear designation of </a:t>
            </a:r>
            <a:r>
              <a:rPr lang="en-US" dirty="0" smtClean="0"/>
              <a:t>skills necessary </a:t>
            </a:r>
            <a:r>
              <a:rPr lang="en-US" dirty="0"/>
              <a:t>to fulfill any and all positions.</a:t>
            </a:r>
          </a:p>
          <a:p>
            <a:pPr marL="0" indent="0">
              <a:buNone/>
            </a:pPr>
            <a:r>
              <a:rPr lang="en-US" dirty="0"/>
              <a:t>• The process needs to be an open one. All employees should be invited to participate </a:t>
            </a:r>
            <a:r>
              <a:rPr lang="en-US" dirty="0" smtClean="0"/>
              <a:t>so that </a:t>
            </a:r>
            <a:r>
              <a:rPr lang="en-US" dirty="0"/>
              <a:t>they will feel comfortable with the transition and thus minimize the possibility </a:t>
            </a:r>
            <a:r>
              <a:rPr lang="en-US" dirty="0" smtClean="0"/>
              <a:t>of their </a:t>
            </a:r>
            <a:r>
              <a:rPr lang="en-US" dirty="0"/>
              <a:t>leaving the company.</a:t>
            </a:r>
          </a:p>
        </p:txBody>
      </p:sp>
    </p:spTree>
    <p:extLst>
      <p:ext uri="{BB962C8B-B14F-4D97-AF65-F5344CB8AC3E}">
        <p14:creationId xmlns:p14="http://schemas.microsoft.com/office/powerpoint/2010/main" val="317887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OPTIONS FOR SELLING THE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446663"/>
            <a:ext cx="10753299" cy="47303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Direct </a:t>
            </a:r>
            <a:r>
              <a:rPr lang="en-US" b="1" dirty="0" smtClean="0"/>
              <a:t>Sale</a:t>
            </a:r>
          </a:p>
          <a:p>
            <a:r>
              <a:rPr lang="en-US" dirty="0"/>
              <a:t>The entrepreneur </a:t>
            </a:r>
            <a:r>
              <a:rPr lang="en-US" dirty="0" smtClean="0"/>
              <a:t>may decide </a:t>
            </a:r>
            <a:r>
              <a:rPr lang="en-US" dirty="0"/>
              <a:t>to sell the business because he or she wants to move on to some new endeavor or </a:t>
            </a:r>
            <a:r>
              <a:rPr lang="en-US" dirty="0" smtClean="0"/>
              <a:t>simply decides </a:t>
            </a:r>
            <a:r>
              <a:rPr lang="en-US" dirty="0"/>
              <a:t>that it is time to retire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Considerations:</a:t>
            </a:r>
          </a:p>
          <a:p>
            <a:pPr marL="0" indent="0">
              <a:buNone/>
            </a:pPr>
            <a:r>
              <a:rPr lang="en-US" dirty="0"/>
              <a:t>• A business can be more valuable if it is </a:t>
            </a:r>
            <a:r>
              <a:rPr lang="en-US" b="1" dirty="0"/>
              <a:t>focused on a narrow, well-defined segment</a:t>
            </a:r>
            <a:r>
              <a:rPr lang="en-US" dirty="0"/>
              <a:t>. </a:t>
            </a:r>
            <a:r>
              <a:rPr lang="en-US" dirty="0" smtClean="0"/>
              <a:t>In other </a:t>
            </a:r>
            <a:r>
              <a:rPr lang="en-US" dirty="0"/>
              <a:t>words, a larger share in a small market niche can be more valuable than a </a:t>
            </a:r>
            <a:r>
              <a:rPr lang="en-US" dirty="0" smtClean="0"/>
              <a:t>smaller share </a:t>
            </a:r>
            <a:r>
              <a:rPr lang="en-US" dirty="0"/>
              <a:t>in a large market.</a:t>
            </a:r>
          </a:p>
          <a:p>
            <a:pPr marL="0" indent="0">
              <a:buNone/>
            </a:pPr>
            <a:r>
              <a:rPr lang="en-US" dirty="0"/>
              <a:t>• The entrepreneur should concentrate on </a:t>
            </a:r>
            <a:r>
              <a:rPr lang="en-US" b="1" dirty="0"/>
              <a:t>keeping costs </a:t>
            </a:r>
            <a:r>
              <a:rPr lang="en-US" dirty="0"/>
              <a:t>under control and focus </a:t>
            </a:r>
            <a:r>
              <a:rPr lang="en-US" dirty="0" smtClean="0"/>
              <a:t>on </a:t>
            </a:r>
            <a:r>
              <a:rPr lang="en-US" b="1" dirty="0" smtClean="0"/>
              <a:t>higher </a:t>
            </a:r>
            <a:r>
              <a:rPr lang="en-US" b="1" dirty="0"/>
              <a:t>margins and profits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Get all </a:t>
            </a:r>
            <a:r>
              <a:rPr lang="en-US" b="1" dirty="0"/>
              <a:t>financial statements </a:t>
            </a:r>
            <a:r>
              <a:rPr lang="en-US" dirty="0"/>
              <a:t>in order, including budgets and cash flow projections.</a:t>
            </a:r>
          </a:p>
          <a:p>
            <a:pPr marL="0" indent="0">
              <a:buNone/>
            </a:pPr>
            <a:r>
              <a:rPr lang="en-US" dirty="0"/>
              <a:t>• Prepare a </a:t>
            </a:r>
            <a:r>
              <a:rPr lang="en-US" b="1" dirty="0"/>
              <a:t>management documentation </a:t>
            </a:r>
            <a:r>
              <a:rPr lang="en-US" dirty="0"/>
              <a:t>of the business explaining how the business </a:t>
            </a:r>
            <a:r>
              <a:rPr lang="en-US" dirty="0" smtClean="0"/>
              <a:t>is organized </a:t>
            </a:r>
            <a:r>
              <a:rPr lang="en-US" dirty="0"/>
              <a:t>and how it operates</a:t>
            </a:r>
            <a:r>
              <a:rPr lang="en-US" dirty="0" smtClean="0"/>
              <a:t>.</a:t>
            </a:r>
          </a:p>
          <a:p>
            <a:r>
              <a:rPr lang="en-US" b="1" dirty="0"/>
              <a:t>Up-to-date</a:t>
            </a:r>
            <a:r>
              <a:rPr lang="en-US" dirty="0"/>
              <a:t> or state-of-the-art </a:t>
            </a:r>
            <a:r>
              <a:rPr lang="en-US" dirty="0" smtClean="0"/>
              <a:t>equipment can </a:t>
            </a:r>
            <a:r>
              <a:rPr lang="en-US" dirty="0"/>
              <a:t>enhance the value of a company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Get </a:t>
            </a:r>
            <a:r>
              <a:rPr lang="en-US" b="1" dirty="0"/>
              <a:t>tax advice</a:t>
            </a:r>
            <a:r>
              <a:rPr lang="en-US" dirty="0"/>
              <a:t>, since the sale of a corporation will involve different tax </a:t>
            </a:r>
            <a:r>
              <a:rPr lang="en-US" dirty="0" smtClean="0"/>
              <a:t>considerations</a:t>
            </a:r>
          </a:p>
          <a:p>
            <a:pPr marL="0" indent="0">
              <a:buNone/>
            </a:pPr>
            <a:r>
              <a:rPr lang="en-US" dirty="0" smtClean="0"/>
              <a:t>•    </a:t>
            </a:r>
            <a:r>
              <a:rPr lang="en-US" dirty="0"/>
              <a:t>Get </a:t>
            </a:r>
            <a:r>
              <a:rPr lang="en-US" dirty="0" smtClean="0"/>
              <a:t>nondisclosures(refuse to share a lot info) </a:t>
            </a:r>
            <a:r>
              <a:rPr lang="en-US" dirty="0"/>
              <a:t>from key employees.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   Try </a:t>
            </a:r>
            <a:r>
              <a:rPr lang="en-US" dirty="0"/>
              <a:t>to maintain a good management team, allowing them to have day-to-day </a:t>
            </a:r>
            <a:r>
              <a:rPr lang="en-US" dirty="0" smtClean="0"/>
              <a:t>contact with </a:t>
            </a:r>
            <a:r>
              <a:rPr lang="en-US" dirty="0"/>
              <a:t>key </a:t>
            </a:r>
            <a:r>
              <a:rPr lang="en-US" dirty="0" smtClean="0"/>
              <a:t>customers</a:t>
            </a:r>
          </a:p>
          <a:p>
            <a:r>
              <a:rPr lang="en-US" dirty="0" smtClean="0"/>
              <a:t>  There </a:t>
            </a:r>
            <a:r>
              <a:rPr lang="en-US" dirty="0"/>
              <a:t>is no substitute for advance preparation and planning.</a:t>
            </a:r>
          </a:p>
        </p:txBody>
      </p:sp>
    </p:spTree>
    <p:extLst>
      <p:ext uri="{BB962C8B-B14F-4D97-AF65-F5344CB8AC3E}">
        <p14:creationId xmlns:p14="http://schemas.microsoft.com/office/powerpoint/2010/main" val="246076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Employee Stock Option </a:t>
            </a:r>
            <a:r>
              <a:rPr lang="en-US" b="1" dirty="0" smtClean="0"/>
              <a:t>Plan</a:t>
            </a:r>
          </a:p>
          <a:p>
            <a:r>
              <a:rPr lang="en-US" dirty="0" smtClean="0"/>
              <a:t>Employee </a:t>
            </a:r>
            <a:r>
              <a:rPr lang="en-US" dirty="0"/>
              <a:t>stock option plan (ESOP), the business is sold to employees over </a:t>
            </a:r>
            <a:r>
              <a:rPr lang="en-US" dirty="0" smtClean="0"/>
              <a:t>a period </a:t>
            </a:r>
            <a:r>
              <a:rPr lang="en-US" dirty="0"/>
              <a:t>of time. The ESOP establishes a new legal entity, called an employee stock </a:t>
            </a:r>
            <a:r>
              <a:rPr lang="en-US" dirty="0" smtClean="0"/>
              <a:t>ownership trust</a:t>
            </a:r>
            <a:r>
              <a:rPr lang="en-US" dirty="0"/>
              <a:t>, that borrows the money against future profits</a:t>
            </a:r>
            <a:r>
              <a:rPr lang="en-US" dirty="0" smtClean="0"/>
              <a:t>.</a:t>
            </a:r>
          </a:p>
          <a:p>
            <a:r>
              <a:rPr lang="en-US" dirty="0"/>
              <a:t>The ESOP has the obligation to repay the loan plus interest out of the </a:t>
            </a:r>
            <a:r>
              <a:rPr lang="en-US" dirty="0" smtClean="0"/>
              <a:t>cash flow </a:t>
            </a:r>
            <a:r>
              <a:rPr lang="en-US" dirty="0"/>
              <a:t>of the business.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501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1014</Words>
  <Application>Microsoft Office PowerPoint</Application>
  <PresentationFormat>Widescreen</PresentationFormat>
  <Paragraphs>68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                      Chap#15</vt:lpstr>
      <vt:lpstr>Contents</vt:lpstr>
      <vt:lpstr>EXIT STRATEGY</vt:lpstr>
      <vt:lpstr>SUCCESSION OF BUSINESS</vt:lpstr>
      <vt:lpstr>Continue----Transfer to Family Members</vt:lpstr>
      <vt:lpstr>PowerPoint Presentation</vt:lpstr>
      <vt:lpstr>Continue…. Transfer to Nonfamily Members</vt:lpstr>
      <vt:lpstr>OPTIONS FOR SELLING THE BUSINESS</vt:lpstr>
      <vt:lpstr>Continue…</vt:lpstr>
      <vt:lpstr>Continue…</vt:lpstr>
      <vt:lpstr>BANKRUPTCY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Chap#15</dc:title>
  <dc:creator>Microsoft account</dc:creator>
  <cp:lastModifiedBy>Microsoft account</cp:lastModifiedBy>
  <cp:revision>28</cp:revision>
  <dcterms:created xsi:type="dcterms:W3CDTF">2021-12-15T16:09:32Z</dcterms:created>
  <dcterms:modified xsi:type="dcterms:W3CDTF">2021-12-15T17:30:48Z</dcterms:modified>
</cp:coreProperties>
</file>