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9D03-B97D-4DC5-9944-E5966113F47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206-7BBD-4929-878C-36CD286B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9D03-B97D-4DC5-9944-E5966113F47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206-7BBD-4929-878C-36CD286B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9D03-B97D-4DC5-9944-E5966113F47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206-7BBD-4929-878C-36CD286B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9D03-B97D-4DC5-9944-E5966113F47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206-7BBD-4929-878C-36CD286B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9D03-B97D-4DC5-9944-E5966113F47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206-7BBD-4929-878C-36CD286B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4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9D03-B97D-4DC5-9944-E5966113F47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206-7BBD-4929-878C-36CD286B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6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9D03-B97D-4DC5-9944-E5966113F47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206-7BBD-4929-878C-36CD286B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3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9D03-B97D-4DC5-9944-E5966113F47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206-7BBD-4929-878C-36CD286B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9D03-B97D-4DC5-9944-E5966113F47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206-7BBD-4929-878C-36CD286B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2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9D03-B97D-4DC5-9944-E5966113F47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206-7BBD-4929-878C-36CD286B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1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9D03-B97D-4DC5-9944-E5966113F47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206-7BBD-4929-878C-36CD286B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8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59D03-B97D-4DC5-9944-E5966113F47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8D206-7BBD-4929-878C-36CD286B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4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142644"/>
          </a:xfrm>
        </p:spPr>
        <p:txBody>
          <a:bodyPr/>
          <a:lstStyle/>
          <a:p>
            <a:r>
              <a:rPr lang="en-US" b="1" dirty="0" smtClean="0"/>
              <a:t>Chap#2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16155"/>
            <a:ext cx="10515600" cy="1078173"/>
          </a:xfrm>
        </p:spPr>
        <p:txBody>
          <a:bodyPr/>
          <a:lstStyle/>
          <a:p>
            <a:r>
              <a:rPr lang="en-US" dirty="0" smtClean="0"/>
              <a:t>                                     </a:t>
            </a:r>
            <a:r>
              <a:rPr lang="en-US" sz="2800" b="1" dirty="0" smtClean="0">
                <a:solidFill>
                  <a:schemeClr val="tx1"/>
                </a:solidFill>
              </a:rPr>
              <a:t>Corporate Entrepreneurship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8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22" y="818866"/>
            <a:ext cx="4894636" cy="48995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77" y="4843128"/>
            <a:ext cx="4422480" cy="87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9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CAUSES FOR INTEREST IN CORPORATE ENTREPRENEURSHIP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Interest in entrepreneurship within established businesses has intensified due to a variety </a:t>
            </a:r>
            <a:r>
              <a:rPr lang="en-US" dirty="0" smtClean="0"/>
              <a:t>of events </a:t>
            </a:r>
            <a:r>
              <a:rPr lang="en-US" dirty="0"/>
              <a:t>occurring on social, cultural, and business levels</a:t>
            </a:r>
            <a:r>
              <a:rPr lang="en-US" dirty="0" smtClean="0"/>
              <a:t>.</a:t>
            </a:r>
          </a:p>
          <a:p>
            <a:r>
              <a:rPr lang="en-US" dirty="0"/>
              <a:t>Corporate entrepreneurship is one method of stimulating, and then capitalizing on, </a:t>
            </a:r>
            <a:r>
              <a:rPr lang="en-US" dirty="0" smtClean="0"/>
              <a:t>individuals in </a:t>
            </a:r>
            <a:r>
              <a:rPr lang="en-US" dirty="0"/>
              <a:t>an organization who think that something can be done differently and better</a:t>
            </a:r>
            <a:r>
              <a:rPr lang="en-US" dirty="0" smtClean="0"/>
              <a:t>.</a:t>
            </a:r>
          </a:p>
          <a:p>
            <a:r>
              <a:rPr lang="en-US" dirty="0"/>
              <a:t>Entrepreneurial </a:t>
            </a:r>
            <a:r>
              <a:rPr lang="en-US" dirty="0" smtClean="0"/>
              <a:t>action within </a:t>
            </a:r>
            <a:r>
              <a:rPr lang="en-US" dirty="0"/>
              <a:t>an </a:t>
            </a:r>
            <a:r>
              <a:rPr lang="en-US" dirty="0" smtClean="0"/>
              <a:t>established organization.</a:t>
            </a:r>
          </a:p>
          <a:p>
            <a:r>
              <a:rPr lang="en-US" dirty="0" smtClean="0"/>
              <a:t>New </a:t>
            </a:r>
            <a:r>
              <a:rPr lang="en-US" dirty="0"/>
              <a:t>product </a:t>
            </a:r>
            <a:r>
              <a:rPr lang="en-US" dirty="0" smtClean="0"/>
              <a:t>development, diversification</a:t>
            </a:r>
            <a:r>
              <a:rPr lang="en-US" dirty="0"/>
              <a:t>, increased productivity, and decreasing costs by methods such </a:t>
            </a:r>
            <a:r>
              <a:rPr lang="en-US" dirty="0" smtClean="0"/>
              <a:t>as reducing the </a:t>
            </a:r>
            <a:r>
              <a:rPr lang="en-US" dirty="0"/>
              <a:t>company’s labor force</a:t>
            </a:r>
            <a:r>
              <a:rPr lang="en-US" dirty="0" smtClean="0"/>
              <a:t>.</a:t>
            </a:r>
          </a:p>
          <a:p>
            <a:r>
              <a:rPr lang="en-US" dirty="0"/>
              <a:t>These entrepreneurial </a:t>
            </a:r>
            <a:r>
              <a:rPr lang="en-US" dirty="0" smtClean="0"/>
              <a:t>endeavors consist </a:t>
            </a:r>
            <a:r>
              <a:rPr lang="en-US" dirty="0"/>
              <a:t>of the following </a:t>
            </a:r>
            <a:r>
              <a:rPr lang="en-US" dirty="0">
                <a:solidFill>
                  <a:srgbClr val="FF0000"/>
                </a:solidFill>
              </a:rPr>
              <a:t>four key elements</a:t>
            </a:r>
            <a:r>
              <a:rPr lang="en-US" dirty="0"/>
              <a:t>: new business </a:t>
            </a:r>
            <a:r>
              <a:rPr lang="en-US" dirty="0" smtClean="0"/>
              <a:t>venturing(</a:t>
            </a:r>
            <a:r>
              <a:rPr lang="en-US" dirty="0"/>
              <a:t>new business within an existing organization</a:t>
            </a:r>
            <a:r>
              <a:rPr lang="en-US" dirty="0" smtClean="0"/>
              <a:t>), innovativeness(</a:t>
            </a:r>
            <a:r>
              <a:rPr lang="en-US" dirty="0"/>
              <a:t>product and service innovation</a:t>
            </a:r>
            <a:r>
              <a:rPr lang="en-US" dirty="0" smtClean="0"/>
              <a:t>), self-renewal(ideas), and </a:t>
            </a:r>
            <a:r>
              <a:rPr lang="en-US" dirty="0" err="1" smtClean="0"/>
              <a:t>proactiveness</a:t>
            </a:r>
            <a:r>
              <a:rPr lang="en-US" dirty="0" smtClean="0"/>
              <a:t>(</a:t>
            </a:r>
            <a:r>
              <a:rPr lang="en-US" dirty="0"/>
              <a:t>initiative and risk taking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2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/>
              <a:t>MANAGERIAL VERSUS ENTREPRENEURIAL DECISION MAKING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Entrepreneurial management is distinct from traditional management in </a:t>
            </a:r>
            <a:r>
              <a:rPr lang="en-US" dirty="0" smtClean="0"/>
              <a:t>terms of </a:t>
            </a:r>
            <a:r>
              <a:rPr lang="en-US" dirty="0"/>
              <a:t>eight dimensions: (1) strategic orientation, (2) commitment to opportunity, (3) </a:t>
            </a:r>
            <a:r>
              <a:rPr lang="en-US" dirty="0" smtClean="0"/>
              <a:t>commitment of </a:t>
            </a:r>
            <a:r>
              <a:rPr lang="en-US" dirty="0"/>
              <a:t>resources, (4) control of resources, (5) management structure, (6) reward philosophy</a:t>
            </a:r>
            <a:r>
              <a:rPr lang="en-US" dirty="0" smtClean="0"/>
              <a:t>, (</a:t>
            </a:r>
            <a:r>
              <a:rPr lang="en-US" dirty="0"/>
              <a:t>7) growth orientation, and (8) entrepreneurial </a:t>
            </a:r>
            <a:r>
              <a:rPr lang="en-US" dirty="0" smtClean="0"/>
              <a:t>culture.</a:t>
            </a:r>
          </a:p>
          <a:p>
            <a:r>
              <a:rPr lang="en-US" b="1" i="1" dirty="0"/>
              <a:t>strategic </a:t>
            </a:r>
            <a:r>
              <a:rPr lang="en-US" b="1" i="1" dirty="0" smtClean="0"/>
              <a:t>orientation </a:t>
            </a:r>
            <a:r>
              <a:rPr lang="en-US" dirty="0" smtClean="0"/>
              <a:t>A </a:t>
            </a:r>
            <a:r>
              <a:rPr lang="en-US" dirty="0"/>
              <a:t>focus on those </a:t>
            </a:r>
            <a:r>
              <a:rPr lang="en-US" dirty="0" smtClean="0"/>
              <a:t>factors that </a:t>
            </a:r>
            <a:r>
              <a:rPr lang="en-US" dirty="0"/>
              <a:t>are inputs into </a:t>
            </a:r>
            <a:r>
              <a:rPr lang="en-US" dirty="0" smtClean="0"/>
              <a:t>the formulation </a:t>
            </a:r>
            <a:r>
              <a:rPr lang="en-US" dirty="0"/>
              <a:t>of the </a:t>
            </a:r>
            <a:r>
              <a:rPr lang="en-US" dirty="0" smtClean="0"/>
              <a:t>firm’s strategy.</a:t>
            </a:r>
          </a:p>
          <a:p>
            <a:r>
              <a:rPr lang="en-US" b="1" i="1" dirty="0" smtClean="0"/>
              <a:t>Entrepreneurial orientation toward commitment of resources </a:t>
            </a:r>
            <a:r>
              <a:rPr lang="en-US" dirty="0"/>
              <a:t>A focus </a:t>
            </a:r>
            <a:r>
              <a:rPr lang="en-US" dirty="0" smtClean="0"/>
              <a:t>on how </a:t>
            </a:r>
            <a:r>
              <a:rPr lang="en-US" dirty="0"/>
              <a:t>to minimize </a:t>
            </a:r>
            <a:r>
              <a:rPr lang="en-US" dirty="0" smtClean="0"/>
              <a:t>the resources </a:t>
            </a:r>
            <a:r>
              <a:rPr lang="en-US" dirty="0"/>
              <a:t>that would </a:t>
            </a:r>
            <a:r>
              <a:rPr lang="en-US" dirty="0" smtClean="0"/>
              <a:t>be required </a:t>
            </a:r>
            <a:r>
              <a:rPr lang="en-US" dirty="0"/>
              <a:t>in the pursuit </a:t>
            </a:r>
            <a:r>
              <a:rPr lang="en-US" dirty="0" smtClean="0"/>
              <a:t>of a </a:t>
            </a:r>
            <a:r>
              <a:rPr lang="en-US" dirty="0"/>
              <a:t>particular </a:t>
            </a:r>
            <a:r>
              <a:rPr lang="en-US" dirty="0" smtClean="0"/>
              <a:t>opportunity.</a:t>
            </a:r>
          </a:p>
          <a:p>
            <a:r>
              <a:rPr lang="en-US" b="1" i="1" dirty="0" smtClean="0"/>
              <a:t>Entrepreneurial orientation </a:t>
            </a:r>
            <a:r>
              <a:rPr lang="en-US" b="1" i="1" dirty="0"/>
              <a:t>toward </a:t>
            </a:r>
            <a:r>
              <a:rPr lang="en-US" b="1" i="1" dirty="0" smtClean="0"/>
              <a:t>control of </a:t>
            </a:r>
            <a:r>
              <a:rPr lang="en-US" b="1" i="1" dirty="0"/>
              <a:t>resources </a:t>
            </a:r>
            <a:r>
              <a:rPr lang="en-US" dirty="0"/>
              <a:t>A focus </a:t>
            </a:r>
            <a:r>
              <a:rPr lang="en-US" dirty="0" smtClean="0"/>
              <a:t>on how </a:t>
            </a:r>
            <a:r>
              <a:rPr lang="en-US" dirty="0"/>
              <a:t>to access </a:t>
            </a:r>
            <a:r>
              <a:rPr lang="en-US" dirty="0" smtClean="0"/>
              <a:t>others’ resources.</a:t>
            </a:r>
          </a:p>
          <a:p>
            <a:r>
              <a:rPr lang="en-US" b="1" i="1" dirty="0" smtClean="0"/>
              <a:t>Entrepreneurial orientation toward management structure </a:t>
            </a:r>
            <a:r>
              <a:rPr lang="en-US" dirty="0" smtClean="0"/>
              <a:t>More </a:t>
            </a:r>
            <a:r>
              <a:rPr lang="en-US" dirty="0"/>
              <a:t>organic </a:t>
            </a:r>
            <a:r>
              <a:rPr lang="en-US" dirty="0" smtClean="0"/>
              <a:t>focus—has few </a:t>
            </a:r>
            <a:r>
              <a:rPr lang="en-US" dirty="0"/>
              <a:t>layers of </a:t>
            </a:r>
            <a:r>
              <a:rPr lang="en-US" dirty="0" smtClean="0"/>
              <a:t>bureaucracy between </a:t>
            </a:r>
            <a:r>
              <a:rPr lang="en-US" dirty="0"/>
              <a:t>top </a:t>
            </a:r>
            <a:r>
              <a:rPr lang="en-US" dirty="0" smtClean="0"/>
              <a:t>management and </a:t>
            </a:r>
            <a:r>
              <a:rPr lang="en-US" dirty="0"/>
              <a:t>the customer </a:t>
            </a:r>
            <a:r>
              <a:rPr lang="en-US" dirty="0" smtClean="0"/>
              <a:t>and typically </a:t>
            </a:r>
            <a:r>
              <a:rPr lang="en-US" dirty="0"/>
              <a:t>has </a:t>
            </a:r>
            <a:r>
              <a:rPr lang="en-US" dirty="0" smtClean="0"/>
              <a:t>multiple informal networks.</a:t>
            </a:r>
          </a:p>
          <a:p>
            <a:r>
              <a:rPr lang="en-US" b="1" i="1" dirty="0" smtClean="0"/>
              <a:t>Entrepreneurial philosophy toward rewards </a:t>
            </a:r>
            <a:r>
              <a:rPr lang="en-US" dirty="0"/>
              <a:t>One </a:t>
            </a:r>
            <a:r>
              <a:rPr lang="en-US" dirty="0" smtClean="0"/>
              <a:t>that compensates employees based </a:t>
            </a:r>
            <a:r>
              <a:rPr lang="en-US" dirty="0"/>
              <a:t>on </a:t>
            </a:r>
            <a:r>
              <a:rPr lang="en-US" dirty="0" smtClean="0"/>
              <a:t>their contribution </a:t>
            </a:r>
            <a:r>
              <a:rPr lang="en-US" dirty="0"/>
              <a:t>toward </a:t>
            </a:r>
            <a:r>
              <a:rPr lang="en-US" dirty="0" smtClean="0"/>
              <a:t>the discovery/generation and exploitation of opportunity.</a:t>
            </a:r>
          </a:p>
          <a:p>
            <a:r>
              <a:rPr lang="en-US" b="1" i="1" dirty="0" smtClean="0"/>
              <a:t>Entrepreneurial orientation toward growth </a:t>
            </a:r>
            <a:r>
              <a:rPr lang="en-US" dirty="0"/>
              <a:t>A focus </a:t>
            </a:r>
            <a:r>
              <a:rPr lang="en-US" dirty="0" smtClean="0"/>
              <a:t>on rapid growth.</a:t>
            </a:r>
          </a:p>
          <a:p>
            <a:r>
              <a:rPr lang="en-US" b="1" i="1" dirty="0"/>
              <a:t>culture </a:t>
            </a:r>
            <a:r>
              <a:rPr lang="en-US" dirty="0" smtClean="0"/>
              <a:t>The environment </a:t>
            </a:r>
            <a:r>
              <a:rPr lang="en-US" dirty="0"/>
              <a:t>of </a:t>
            </a:r>
            <a:r>
              <a:rPr lang="en-US" dirty="0" smtClean="0"/>
              <a:t>a particular organization.</a:t>
            </a:r>
          </a:p>
          <a:p>
            <a:r>
              <a:rPr lang="en-US" b="1" i="1" dirty="0" smtClean="0"/>
              <a:t>Entrepreneurial orientation toward culture </a:t>
            </a:r>
            <a:r>
              <a:rPr lang="en-US" dirty="0"/>
              <a:t>A focus </a:t>
            </a:r>
            <a:r>
              <a:rPr lang="en-US" dirty="0" smtClean="0"/>
              <a:t>on encouraging </a:t>
            </a:r>
            <a:r>
              <a:rPr lang="en-US" dirty="0"/>
              <a:t>employees </a:t>
            </a:r>
            <a:r>
              <a:rPr lang="en-US" dirty="0" smtClean="0"/>
              <a:t>to generate ideas, experiment</a:t>
            </a:r>
            <a:r>
              <a:rPr lang="en-US" dirty="0"/>
              <a:t>, and </a:t>
            </a:r>
            <a:r>
              <a:rPr lang="en-US" dirty="0" smtClean="0"/>
              <a:t>engage in </a:t>
            </a:r>
            <a:r>
              <a:rPr lang="en-US" dirty="0"/>
              <a:t>other tasks that </a:t>
            </a:r>
            <a:r>
              <a:rPr lang="en-US" dirty="0" smtClean="0"/>
              <a:t>might produce opportunities.</a:t>
            </a:r>
          </a:p>
          <a:p>
            <a:r>
              <a:rPr lang="en-US" dirty="0" smtClean="0"/>
              <a:t>Tables from 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0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Leadership Characteristics of Corporate Entrepreneurs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Understands the environment</a:t>
            </a:r>
          </a:p>
          <a:p>
            <a:pPr marL="0" indent="0">
              <a:buNone/>
            </a:pPr>
            <a:r>
              <a:rPr lang="en-US" dirty="0"/>
              <a:t>• Is visionary and flexible</a:t>
            </a:r>
          </a:p>
          <a:p>
            <a:pPr marL="0" indent="0">
              <a:buNone/>
            </a:pPr>
            <a:r>
              <a:rPr lang="en-US" dirty="0"/>
              <a:t>• Creates management options</a:t>
            </a:r>
          </a:p>
          <a:p>
            <a:pPr marL="0" indent="0">
              <a:buNone/>
            </a:pPr>
            <a:r>
              <a:rPr lang="en-US" dirty="0"/>
              <a:t>• Encourages teamwork</a:t>
            </a:r>
          </a:p>
          <a:p>
            <a:pPr marL="0" indent="0">
              <a:buNone/>
            </a:pPr>
            <a:r>
              <a:rPr lang="en-US" dirty="0"/>
              <a:t>• Encourages open discussion</a:t>
            </a:r>
          </a:p>
          <a:p>
            <a:pPr marL="0" indent="0">
              <a:buNone/>
            </a:pPr>
            <a:r>
              <a:rPr lang="en-US" dirty="0"/>
              <a:t>• Builds a coalition of supporters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Persists(Control of other factors)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ESTABLISHING CORPORATE </a:t>
            </a:r>
            <a:r>
              <a:rPr lang="en-US" sz="2800" b="1" dirty="0" smtClean="0"/>
              <a:t>ENTREPRENEURSHIP IN THE ORGANIZATION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1" dirty="0"/>
              <a:t>top </a:t>
            </a:r>
            <a:r>
              <a:rPr lang="en-US" b="1" i="1" dirty="0" smtClean="0"/>
              <a:t>management commitment </a:t>
            </a:r>
            <a:r>
              <a:rPr lang="en-US" dirty="0" smtClean="0"/>
              <a:t>Managers in </a:t>
            </a:r>
            <a:r>
              <a:rPr lang="en-US" dirty="0"/>
              <a:t>an </a:t>
            </a:r>
            <a:r>
              <a:rPr lang="en-US" dirty="0" smtClean="0"/>
              <a:t>organization strongly supporting corporate entrepreneurship.</a:t>
            </a:r>
          </a:p>
          <a:p>
            <a:r>
              <a:rPr lang="en-US" dirty="0"/>
              <a:t>The first step in this process is to secure a commitment to corporate </a:t>
            </a:r>
            <a:r>
              <a:rPr lang="en-US" dirty="0" smtClean="0"/>
              <a:t>entrepreneurship.</a:t>
            </a:r>
          </a:p>
          <a:p>
            <a:r>
              <a:rPr lang="en-US" dirty="0"/>
              <a:t>Second, ideas and general areas that top management is interested in supporting </a:t>
            </a:r>
            <a:r>
              <a:rPr lang="en-US" dirty="0" smtClean="0"/>
              <a:t>should be identified.</a:t>
            </a:r>
          </a:p>
          <a:p>
            <a:r>
              <a:rPr lang="en-US" dirty="0"/>
              <a:t>Third, a company needs to use technology to make itself more </a:t>
            </a:r>
            <a:r>
              <a:rPr lang="en-US" dirty="0" smtClean="0"/>
              <a:t>flexible.</a:t>
            </a:r>
          </a:p>
          <a:p>
            <a:r>
              <a:rPr lang="en-US" dirty="0"/>
              <a:t>Fourth, the organization should be a group of interested managers who will train </a:t>
            </a:r>
            <a:r>
              <a:rPr lang="en-US" dirty="0" smtClean="0"/>
              <a:t>employees as </a:t>
            </a:r>
            <a:r>
              <a:rPr lang="en-US" dirty="0"/>
              <a:t>well as share their </a:t>
            </a:r>
            <a:r>
              <a:rPr lang="en-US" dirty="0" smtClean="0"/>
              <a:t>experiences.</a:t>
            </a:r>
          </a:p>
          <a:p>
            <a:r>
              <a:rPr lang="en-US" dirty="0"/>
              <a:t>Fifth, the organization needs to develop ways to get closer to its customers</a:t>
            </a:r>
            <a:r>
              <a:rPr lang="en-US" dirty="0" smtClean="0"/>
              <a:t>.</a:t>
            </a:r>
          </a:p>
          <a:p>
            <a:r>
              <a:rPr lang="en-US" dirty="0"/>
              <a:t>Sixth, an organization that wants to become more entrepreneurial must learn to be </a:t>
            </a:r>
            <a:r>
              <a:rPr lang="en-US" dirty="0" smtClean="0"/>
              <a:t>more productive </a:t>
            </a:r>
            <a:r>
              <a:rPr lang="en-US" dirty="0"/>
              <a:t>with fewer resources</a:t>
            </a:r>
            <a:r>
              <a:rPr lang="en-US" dirty="0" smtClean="0"/>
              <a:t>.</a:t>
            </a:r>
          </a:p>
          <a:p>
            <a:r>
              <a:rPr lang="en-US" dirty="0"/>
              <a:t>Seventh, the organization needs to establish a strong support structure for </a:t>
            </a:r>
            <a:r>
              <a:rPr lang="en-US" dirty="0" smtClean="0"/>
              <a:t>corporate entrepreneurship.</a:t>
            </a:r>
          </a:p>
          <a:p>
            <a:r>
              <a:rPr lang="en-US" dirty="0"/>
              <a:t>Eighth, support also must involve tying the rewards to the performance of the </a:t>
            </a:r>
            <a:r>
              <a:rPr lang="en-US" dirty="0" smtClean="0"/>
              <a:t>entrepreneurial unit.</a:t>
            </a:r>
          </a:p>
          <a:p>
            <a:r>
              <a:rPr lang="en-US" dirty="0"/>
              <a:t>Finally, the organization needs to implement an evaluation system that allows </a:t>
            </a:r>
            <a:r>
              <a:rPr lang="en-US" dirty="0" smtClean="0"/>
              <a:t>successful entrepreneurial </a:t>
            </a:r>
            <a:r>
              <a:rPr lang="en-US" dirty="0"/>
              <a:t>units to </a:t>
            </a:r>
            <a:r>
              <a:rPr lang="en-US" dirty="0" smtClean="0"/>
              <a:t>expand.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9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from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dual process model </a:t>
            </a:r>
            <a:r>
              <a:rPr lang="en-US" b="1" i="1" dirty="0" smtClean="0"/>
              <a:t>of coping </a:t>
            </a:r>
            <a:r>
              <a:rPr lang="en-US" b="1" i="1" dirty="0"/>
              <a:t>with </a:t>
            </a:r>
            <a:r>
              <a:rPr lang="en-US" b="1" i="1" dirty="0" smtClean="0"/>
              <a:t>negative emotions </a:t>
            </a:r>
            <a:r>
              <a:rPr lang="en-US" dirty="0" smtClean="0"/>
              <a:t>Involves oscillation </a:t>
            </a:r>
            <a:r>
              <a:rPr lang="en-US" dirty="0"/>
              <a:t>between a </a:t>
            </a:r>
            <a:r>
              <a:rPr lang="en-US" dirty="0" smtClean="0"/>
              <a:t>loss orientation </a:t>
            </a:r>
            <a:r>
              <a:rPr lang="en-US" dirty="0"/>
              <a:t>and </a:t>
            </a:r>
            <a:r>
              <a:rPr lang="en-US" dirty="0" smtClean="0"/>
              <a:t>a restoration orientation.</a:t>
            </a:r>
          </a:p>
          <a:p>
            <a:r>
              <a:rPr lang="en-US" b="1" i="1" dirty="0"/>
              <a:t>loss </a:t>
            </a:r>
            <a:r>
              <a:rPr lang="en-US" b="1" i="1" dirty="0" smtClean="0"/>
              <a:t>orientation </a:t>
            </a:r>
            <a:r>
              <a:rPr lang="en-US" dirty="0" smtClean="0"/>
              <a:t>An </a:t>
            </a:r>
            <a:r>
              <a:rPr lang="en-US" dirty="0"/>
              <a:t>approach to </a:t>
            </a:r>
            <a:r>
              <a:rPr lang="en-US" dirty="0" smtClean="0"/>
              <a:t>negative emotions </a:t>
            </a:r>
            <a:r>
              <a:rPr lang="en-US" dirty="0"/>
              <a:t>that </a:t>
            </a:r>
            <a:r>
              <a:rPr lang="en-US" dirty="0" smtClean="0"/>
              <a:t>involves working </a:t>
            </a:r>
            <a:r>
              <a:rPr lang="en-US" dirty="0"/>
              <a:t>through, </a:t>
            </a:r>
            <a:r>
              <a:rPr lang="en-US" dirty="0" smtClean="0"/>
              <a:t>and processing</a:t>
            </a:r>
            <a:r>
              <a:rPr lang="en-US" dirty="0"/>
              <a:t>, some </a:t>
            </a:r>
            <a:r>
              <a:rPr lang="en-US" dirty="0" smtClean="0"/>
              <a:t>aspect of </a:t>
            </a:r>
            <a:r>
              <a:rPr lang="en-US" dirty="0"/>
              <a:t>the loss </a:t>
            </a:r>
            <a:r>
              <a:rPr lang="en-US" dirty="0" smtClean="0"/>
              <a:t>experience and</a:t>
            </a:r>
            <a:r>
              <a:rPr lang="en-US" dirty="0"/>
              <a:t>, as a result of </a:t>
            </a:r>
            <a:r>
              <a:rPr lang="en-US" dirty="0" smtClean="0"/>
              <a:t>this process</a:t>
            </a:r>
            <a:r>
              <a:rPr lang="en-US" dirty="0"/>
              <a:t>, </a:t>
            </a:r>
            <a:r>
              <a:rPr lang="en-US" dirty="0" smtClean="0"/>
              <a:t>breaking emotional </a:t>
            </a:r>
            <a:r>
              <a:rPr lang="en-US" dirty="0"/>
              <a:t>bonds to </a:t>
            </a:r>
            <a:r>
              <a:rPr lang="en-US" dirty="0" smtClean="0"/>
              <a:t>the object lost.</a:t>
            </a:r>
          </a:p>
          <a:p>
            <a:r>
              <a:rPr lang="en-US" b="1" i="1" dirty="0"/>
              <a:t>restoration </a:t>
            </a:r>
            <a:r>
              <a:rPr lang="en-US" b="1" i="1" dirty="0" smtClean="0"/>
              <a:t>orientation </a:t>
            </a:r>
            <a:r>
              <a:rPr lang="en-US" dirty="0" smtClean="0"/>
              <a:t>An </a:t>
            </a:r>
            <a:r>
              <a:rPr lang="en-US" dirty="0"/>
              <a:t>approach to </a:t>
            </a:r>
            <a:r>
              <a:rPr lang="en-US" dirty="0" smtClean="0"/>
              <a:t>negative emotions </a:t>
            </a:r>
            <a:r>
              <a:rPr lang="en-US" dirty="0"/>
              <a:t>based on </a:t>
            </a:r>
            <a:r>
              <a:rPr lang="en-US" dirty="0" smtClean="0"/>
              <a:t>both avoidance </a:t>
            </a:r>
            <a:r>
              <a:rPr lang="en-US" dirty="0"/>
              <a:t>and </a:t>
            </a:r>
            <a:r>
              <a:rPr lang="en-US" dirty="0" smtClean="0"/>
              <a:t>a proactiveness toward secondary </a:t>
            </a:r>
            <a:r>
              <a:rPr lang="en-US" dirty="0"/>
              <a:t>sources </a:t>
            </a:r>
            <a:r>
              <a:rPr lang="en-US" dirty="0" smtClean="0"/>
              <a:t>of stress </a:t>
            </a:r>
            <a:r>
              <a:rPr lang="en-US" dirty="0"/>
              <a:t>arising from </a:t>
            </a:r>
            <a:r>
              <a:rPr lang="en-US" dirty="0" smtClean="0"/>
              <a:t>a major </a:t>
            </a:r>
            <a:r>
              <a:rPr lang="en-US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387708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637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Chap#2</vt:lpstr>
      <vt:lpstr>PowerPoint Presentation</vt:lpstr>
      <vt:lpstr>CAUSES FOR INTEREST IN CORPORATE ENTREPRENEURSHIP</vt:lpstr>
      <vt:lpstr>MANAGERIAL VERSUS ENTREPRENEURIAL DECISION MAKING</vt:lpstr>
      <vt:lpstr>Leadership Characteristics of Corporate Entrepreneurs</vt:lpstr>
      <vt:lpstr>ESTABLISHING CORPORATE ENTREPRENEURSHIP IN THE ORGANIZATION</vt:lpstr>
      <vt:lpstr>Learning from Failure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Chap#2</dc:title>
  <dc:creator>Microsoft account</dc:creator>
  <cp:lastModifiedBy>Microsoft account</cp:lastModifiedBy>
  <cp:revision>22</cp:revision>
  <dcterms:created xsi:type="dcterms:W3CDTF">2021-09-22T19:52:28Z</dcterms:created>
  <dcterms:modified xsi:type="dcterms:W3CDTF">2021-09-22T20:32:48Z</dcterms:modified>
</cp:coreProperties>
</file>