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3069-C0CA-4358-8D75-3C6EF8506B6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B9D4-D9D2-4506-A69F-8032FAD1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38429"/>
          </a:xfrm>
        </p:spPr>
        <p:txBody>
          <a:bodyPr/>
          <a:lstStyle/>
          <a:p>
            <a:r>
              <a:rPr lang="en-US" b="1" dirty="0" smtClean="0"/>
              <a:t>Chap#3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21123"/>
            <a:ext cx="10515600" cy="1037229"/>
          </a:xfrm>
        </p:spPr>
        <p:txBody>
          <a:bodyPr/>
          <a:lstStyle/>
          <a:p>
            <a:r>
              <a:rPr lang="en-US" dirty="0" smtClean="0"/>
              <a:t>                                      </a:t>
            </a:r>
            <a:r>
              <a:rPr lang="en-US" sz="3200" b="1" dirty="0" smtClean="0">
                <a:solidFill>
                  <a:schemeClr val="tx1"/>
                </a:solidFill>
              </a:rPr>
              <a:t>GENERATING </a:t>
            </a:r>
            <a:r>
              <a:rPr lang="en-US" sz="3200" b="1" dirty="0">
                <a:solidFill>
                  <a:schemeClr val="tx1"/>
                </a:solidFill>
              </a:rPr>
              <a:t>AND </a:t>
            </a:r>
            <a:r>
              <a:rPr lang="en-US" sz="3200" b="1" dirty="0" smtClean="0">
                <a:solidFill>
                  <a:schemeClr val="tx1"/>
                </a:solidFill>
              </a:rPr>
              <a:t>EXPLOITING NEW </a:t>
            </a:r>
            <a:r>
              <a:rPr lang="en-US" sz="3200" b="1" dirty="0">
                <a:solidFill>
                  <a:schemeClr val="tx1"/>
                </a:solidFill>
              </a:rPr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285783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ENTRY STRATEGY FOR NEW ENTRY </a:t>
            </a:r>
            <a:r>
              <a:rPr lang="en-US" sz="4000" b="1" dirty="0" smtClean="0"/>
              <a:t>EXPLOITATION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ntrepreneurs </a:t>
            </a:r>
            <a:r>
              <a:rPr lang="en-US" dirty="0"/>
              <a:t>when asked about their source of </a:t>
            </a:r>
            <a:r>
              <a:rPr lang="en-US" dirty="0" smtClean="0"/>
              <a:t>competitive advantage </a:t>
            </a:r>
            <a:r>
              <a:rPr lang="en-US" dirty="0"/>
              <a:t>is, “Our competitive advantage comes from being first. We are the </a:t>
            </a:r>
            <a:r>
              <a:rPr lang="en-US" dirty="0" smtClean="0"/>
              <a:t>first movers.”</a:t>
            </a:r>
          </a:p>
          <a:p>
            <a:pPr marL="0" indent="0">
              <a:buNone/>
            </a:pPr>
            <a:r>
              <a:rPr lang="en-US" dirty="0"/>
              <a:t>These include</a:t>
            </a:r>
            <a:r>
              <a:rPr lang="en-US" dirty="0" smtClean="0"/>
              <a:t>:</a:t>
            </a:r>
          </a:p>
          <a:p>
            <a:r>
              <a:rPr lang="en-US" i="1" dirty="0"/>
              <a:t>First movers develop a cost </a:t>
            </a:r>
            <a:r>
              <a:rPr lang="en-US" i="1" dirty="0" smtClean="0"/>
              <a:t>advantage</a:t>
            </a:r>
            <a:r>
              <a:rPr lang="en-US" dirty="0" smtClean="0"/>
              <a:t>(idea, cost less)</a:t>
            </a:r>
          </a:p>
          <a:p>
            <a:r>
              <a:rPr lang="en-US" i="1" dirty="0"/>
              <a:t>First movers face less competitive </a:t>
            </a:r>
            <a:r>
              <a:rPr lang="en-US" i="1" dirty="0" smtClean="0"/>
              <a:t>rivalry</a:t>
            </a:r>
            <a:r>
              <a:rPr lang="en-US" dirty="0" smtClean="0"/>
              <a:t>(</a:t>
            </a:r>
            <a:r>
              <a:rPr lang="en-US" dirty="0"/>
              <a:t>correctly </a:t>
            </a:r>
            <a:r>
              <a:rPr lang="en-US" dirty="0" smtClean="0"/>
              <a:t>assessed, Rapid growth)</a:t>
            </a:r>
          </a:p>
          <a:p>
            <a:r>
              <a:rPr lang="en-US" i="1" dirty="0"/>
              <a:t>First movers can secure important </a:t>
            </a:r>
            <a:r>
              <a:rPr lang="en-US" i="1" dirty="0" smtClean="0"/>
              <a:t>channels</a:t>
            </a:r>
            <a:r>
              <a:rPr lang="en-US" dirty="0" smtClean="0"/>
              <a:t>(</a:t>
            </a:r>
            <a:r>
              <a:rPr lang="en-US" dirty="0"/>
              <a:t>develop strong </a:t>
            </a:r>
            <a:r>
              <a:rPr lang="en-US" dirty="0" smtClean="0"/>
              <a:t>relationships, supplier)</a:t>
            </a:r>
          </a:p>
          <a:p>
            <a:r>
              <a:rPr lang="en-US" i="1" dirty="0"/>
              <a:t>First movers are better positioned to satisfy </a:t>
            </a:r>
            <a:r>
              <a:rPr lang="en-US" i="1" dirty="0" smtClean="0"/>
              <a:t>customers(</a:t>
            </a:r>
            <a:r>
              <a:rPr lang="en-US" dirty="0"/>
              <a:t>attractive </a:t>
            </a:r>
            <a:r>
              <a:rPr lang="en-US" dirty="0" smtClean="0"/>
              <a:t>segments, adaptive, standard)</a:t>
            </a:r>
          </a:p>
          <a:p>
            <a:r>
              <a:rPr lang="en-US" i="1" dirty="0"/>
              <a:t>First movers gain expertise through </a:t>
            </a:r>
            <a:r>
              <a:rPr lang="en-US" i="1" dirty="0" smtClean="0"/>
              <a:t>participation(</a:t>
            </a:r>
            <a:r>
              <a:rPr lang="en-US" dirty="0" smtClean="0"/>
              <a:t>improvement,</a:t>
            </a:r>
            <a:r>
              <a:rPr lang="en-US" dirty="0"/>
              <a:t> monitor </a:t>
            </a:r>
            <a:r>
              <a:rPr lang="en-US" dirty="0" smtClean="0"/>
              <a:t>changes,</a:t>
            </a:r>
            <a:r>
              <a:rPr lang="en-US" dirty="0"/>
              <a:t> build up their </a:t>
            </a:r>
            <a:r>
              <a:rPr lang="en-US" dirty="0" smtClean="0"/>
              <a:t>networks)</a:t>
            </a:r>
          </a:p>
          <a:p>
            <a:r>
              <a:rPr lang="en-US" dirty="0" smtClean="0"/>
              <a:t>Figure 3.3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3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Environmental Instability and First-Mover (Dis)Advantages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key success factors </a:t>
            </a:r>
            <a:r>
              <a:rPr lang="en-US" dirty="0" smtClean="0"/>
              <a:t>The requirements </a:t>
            </a:r>
            <a:r>
              <a:rPr lang="en-US" dirty="0"/>
              <a:t>that </a:t>
            </a:r>
            <a:r>
              <a:rPr lang="en-US" dirty="0" smtClean="0"/>
              <a:t>any firm </a:t>
            </a:r>
            <a:r>
              <a:rPr lang="en-US" dirty="0"/>
              <a:t>must meet </a:t>
            </a:r>
            <a:r>
              <a:rPr lang="en-US" dirty="0" smtClean="0"/>
              <a:t>to successfully </a:t>
            </a:r>
            <a:r>
              <a:rPr lang="en-US" dirty="0"/>
              <a:t>compete </a:t>
            </a:r>
            <a:r>
              <a:rPr lang="en-US" dirty="0" smtClean="0"/>
              <a:t>in a </a:t>
            </a:r>
            <a:r>
              <a:rPr lang="en-US" dirty="0"/>
              <a:t>particular </a:t>
            </a:r>
            <a:r>
              <a:rPr lang="en-US" dirty="0" smtClean="0"/>
              <a:t>industry.</a:t>
            </a:r>
          </a:p>
          <a:p>
            <a:r>
              <a:rPr lang="en-US" dirty="0"/>
              <a:t>If there is a good fit between its resources and the external </a:t>
            </a:r>
            <a:r>
              <a:rPr lang="en-US" dirty="0" smtClean="0"/>
              <a:t>environment , then </a:t>
            </a:r>
            <a:r>
              <a:rPr lang="en-US" dirty="0"/>
              <a:t>the firm will be rewarded with superior </a:t>
            </a:r>
            <a:r>
              <a:rPr lang="en-US" dirty="0" smtClean="0"/>
              <a:t>performance.</a:t>
            </a:r>
          </a:p>
          <a:p>
            <a:r>
              <a:rPr lang="en-US" dirty="0"/>
              <a:t>To obtain a good fit with the external environment, the entrepreneur must first </a:t>
            </a:r>
            <a:r>
              <a:rPr lang="en-US" dirty="0" smtClean="0"/>
              <a:t>determine the </a:t>
            </a:r>
            <a:r>
              <a:rPr lang="en-US" dirty="0"/>
              <a:t>key success factors of the industry being targeted for </a:t>
            </a:r>
            <a:r>
              <a:rPr lang="en-US" dirty="0" smtClean="0"/>
              <a:t>entry.</a:t>
            </a:r>
          </a:p>
          <a:p>
            <a:r>
              <a:rPr lang="en-US" b="1" i="1" dirty="0"/>
              <a:t>emerging </a:t>
            </a:r>
            <a:r>
              <a:rPr lang="en-US" b="1" i="1" dirty="0" smtClean="0"/>
              <a:t>industries </a:t>
            </a:r>
            <a:r>
              <a:rPr lang="en-US" dirty="0" smtClean="0"/>
              <a:t>Industries </a:t>
            </a:r>
            <a:r>
              <a:rPr lang="en-US" dirty="0"/>
              <a:t>that have </a:t>
            </a:r>
            <a:r>
              <a:rPr lang="en-US" dirty="0" smtClean="0"/>
              <a:t>been newly </a:t>
            </a:r>
            <a:r>
              <a:rPr lang="en-US" dirty="0"/>
              <a:t>formed and </a:t>
            </a:r>
            <a:r>
              <a:rPr lang="en-US" dirty="0" smtClean="0"/>
              <a:t>are growing</a:t>
            </a:r>
          </a:p>
          <a:p>
            <a:r>
              <a:rPr lang="en-US" dirty="0"/>
              <a:t>Environmental changes are highly likely in </a:t>
            </a:r>
            <a:r>
              <a:rPr lang="en-US" i="1" dirty="0"/>
              <a:t>emerging </a:t>
            </a:r>
            <a:r>
              <a:rPr lang="en-US" i="1" dirty="0" smtClean="0"/>
              <a:t>industries.</a:t>
            </a:r>
          </a:p>
          <a:p>
            <a:r>
              <a:rPr lang="en-US" b="1" i="1" dirty="0"/>
              <a:t>demand </a:t>
            </a:r>
            <a:r>
              <a:rPr lang="en-US" b="1" i="1" dirty="0" smtClean="0"/>
              <a:t>uncertainty </a:t>
            </a:r>
            <a:r>
              <a:rPr lang="en-US" dirty="0" smtClean="0"/>
              <a:t>Considerable </a:t>
            </a:r>
            <a:r>
              <a:rPr lang="en-US" dirty="0"/>
              <a:t>difficulty </a:t>
            </a:r>
            <a:r>
              <a:rPr lang="en-US" dirty="0" smtClean="0"/>
              <a:t>in accurately </a:t>
            </a:r>
            <a:r>
              <a:rPr lang="en-US" dirty="0"/>
              <a:t>estimating </a:t>
            </a:r>
            <a:r>
              <a:rPr lang="en-US" dirty="0" smtClean="0"/>
              <a:t>the potential </a:t>
            </a:r>
            <a:r>
              <a:rPr lang="en-US" dirty="0"/>
              <a:t>size of </a:t>
            </a:r>
            <a:r>
              <a:rPr lang="en-US" dirty="0" smtClean="0"/>
              <a:t>the market</a:t>
            </a:r>
            <a:r>
              <a:rPr lang="en-US" dirty="0"/>
              <a:t>, how fast it </a:t>
            </a:r>
            <a:r>
              <a:rPr lang="en-US" dirty="0" smtClean="0"/>
              <a:t>will grow</a:t>
            </a:r>
            <a:r>
              <a:rPr lang="en-US" dirty="0"/>
              <a:t>, and the </a:t>
            </a:r>
            <a:r>
              <a:rPr lang="en-US" dirty="0" smtClean="0"/>
              <a:t>key dimensions </a:t>
            </a:r>
            <a:r>
              <a:rPr lang="en-US" dirty="0"/>
              <a:t>along </a:t>
            </a:r>
            <a:r>
              <a:rPr lang="en-US" dirty="0" smtClean="0"/>
              <a:t>which it </a:t>
            </a:r>
            <a:r>
              <a:rPr lang="en-US" dirty="0"/>
              <a:t>will </a:t>
            </a:r>
            <a:r>
              <a:rPr lang="en-US" dirty="0" smtClean="0"/>
              <a:t>grow.</a:t>
            </a:r>
          </a:p>
          <a:p>
            <a:r>
              <a:rPr lang="en-US" dirty="0"/>
              <a:t>First movers have little information upon which to estimate </a:t>
            </a:r>
            <a:r>
              <a:rPr lang="en-US" dirty="0" smtClean="0"/>
              <a:t>the potential </a:t>
            </a:r>
            <a:r>
              <a:rPr lang="en-US" dirty="0"/>
              <a:t>size of the market and how fast it will </a:t>
            </a:r>
            <a:r>
              <a:rPr lang="en-US" dirty="0" smtClean="0"/>
              <a:t>grow(</a:t>
            </a:r>
            <a:r>
              <a:rPr lang="en-US" dirty="0"/>
              <a:t>overestimating and underestimating</a:t>
            </a:r>
            <a:r>
              <a:rPr lang="en-US" dirty="0" smtClean="0"/>
              <a:t>).</a:t>
            </a:r>
          </a:p>
          <a:p>
            <a:r>
              <a:rPr lang="en-US" b="1" i="1" dirty="0"/>
              <a:t>technological </a:t>
            </a:r>
            <a:r>
              <a:rPr lang="en-US" b="1" i="1" dirty="0" smtClean="0"/>
              <a:t>uncertainty </a:t>
            </a:r>
            <a:r>
              <a:rPr lang="en-US" dirty="0" smtClean="0"/>
              <a:t>Considerable </a:t>
            </a:r>
            <a:r>
              <a:rPr lang="en-US" dirty="0"/>
              <a:t>difficulty </a:t>
            </a:r>
            <a:r>
              <a:rPr lang="en-US" dirty="0" smtClean="0"/>
              <a:t>in accurately assessing whether </a:t>
            </a:r>
            <a:r>
              <a:rPr lang="en-US" dirty="0"/>
              <a:t>the </a:t>
            </a:r>
            <a:r>
              <a:rPr lang="en-US" dirty="0" smtClean="0"/>
              <a:t>technology will </a:t>
            </a:r>
            <a:r>
              <a:rPr lang="en-US" dirty="0"/>
              <a:t>perform and </a:t>
            </a:r>
            <a:r>
              <a:rPr lang="en-US" dirty="0" smtClean="0"/>
              <a:t>whether alternate technologies will </a:t>
            </a:r>
            <a:r>
              <a:rPr lang="en-US" dirty="0"/>
              <a:t>emerge and </a:t>
            </a:r>
            <a:r>
              <a:rPr lang="en-US" dirty="0" smtClean="0"/>
              <a:t>leapfrog over </a:t>
            </a:r>
            <a:r>
              <a:rPr lang="en-US" dirty="0"/>
              <a:t>current </a:t>
            </a:r>
            <a:r>
              <a:rPr lang="en-US" dirty="0" smtClean="0"/>
              <a:t>technologies.</a:t>
            </a:r>
          </a:p>
          <a:p>
            <a:r>
              <a:rPr lang="en-US" dirty="0"/>
              <a:t>First movers often must make a commitment to a </a:t>
            </a:r>
            <a:r>
              <a:rPr lang="en-US" dirty="0" smtClean="0"/>
              <a:t>new technology (</a:t>
            </a:r>
            <a:r>
              <a:rPr lang="en-US" dirty="0"/>
              <a:t>perform as </a:t>
            </a:r>
            <a:r>
              <a:rPr lang="en-US" dirty="0" smtClean="0"/>
              <a:t>expected).</a:t>
            </a:r>
          </a:p>
          <a:p>
            <a:r>
              <a:rPr lang="en-US" dirty="0"/>
              <a:t>entrepreneur must adapt to the </a:t>
            </a:r>
            <a:r>
              <a:rPr lang="en-US" dirty="0" smtClean="0"/>
              <a:t>new environmental </a:t>
            </a:r>
            <a:r>
              <a:rPr lang="en-US" dirty="0"/>
              <a:t>conditions.</a:t>
            </a:r>
          </a:p>
        </p:txBody>
      </p:sp>
    </p:spTree>
    <p:extLst>
      <p:ext uri="{BB962C8B-B14F-4D97-AF65-F5344CB8AC3E}">
        <p14:creationId xmlns:p14="http://schemas.microsoft.com/office/powerpoint/2010/main" val="359908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Customers’ Uncertainty and First-Mover (Dis)Advantages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uncertainty </a:t>
            </a:r>
            <a:r>
              <a:rPr lang="en-US" b="1" i="1" dirty="0" smtClean="0"/>
              <a:t>for customers </a:t>
            </a:r>
            <a:r>
              <a:rPr lang="en-US" dirty="0" smtClean="0"/>
              <a:t>Customers may </a:t>
            </a:r>
            <a:r>
              <a:rPr lang="en-US" dirty="0"/>
              <a:t>have </a:t>
            </a:r>
            <a:r>
              <a:rPr lang="en-US" dirty="0" smtClean="0"/>
              <a:t>considerable difficulty </a:t>
            </a:r>
            <a:r>
              <a:rPr lang="en-US" dirty="0"/>
              <a:t>in </a:t>
            </a:r>
            <a:r>
              <a:rPr lang="en-US" dirty="0" smtClean="0"/>
              <a:t>accurately assessing </a:t>
            </a:r>
            <a:r>
              <a:rPr lang="en-US" dirty="0"/>
              <a:t>whether </a:t>
            </a:r>
            <a:r>
              <a:rPr lang="en-US" dirty="0" smtClean="0"/>
              <a:t>the new </a:t>
            </a:r>
            <a:r>
              <a:rPr lang="en-US" dirty="0"/>
              <a:t>product or </a:t>
            </a:r>
            <a:r>
              <a:rPr lang="en-US" dirty="0" smtClean="0"/>
              <a:t>service provides </a:t>
            </a:r>
            <a:r>
              <a:rPr lang="en-US" dirty="0"/>
              <a:t>value for </a:t>
            </a:r>
            <a:r>
              <a:rPr lang="en-US" dirty="0" smtClean="0"/>
              <a:t>them.</a:t>
            </a:r>
          </a:p>
          <a:p>
            <a:r>
              <a:rPr lang="en-US" dirty="0"/>
              <a:t>offering a superior product is not sufficient to enable a first mover to </a:t>
            </a:r>
            <a:r>
              <a:rPr lang="en-US" dirty="0" smtClean="0"/>
              <a:t>make sales</a:t>
            </a:r>
            <a:r>
              <a:rPr lang="en-US" dirty="0"/>
              <a:t>; the entrepreneur must also reduce customer uncertainties</a:t>
            </a:r>
            <a:r>
              <a:rPr lang="en-US" dirty="0" smtClean="0"/>
              <a:t>.</a:t>
            </a:r>
          </a:p>
          <a:p>
            <a:r>
              <a:rPr lang="en-US" dirty="0"/>
              <a:t>provides customers with information about how the product performs and articulates </a:t>
            </a:r>
            <a:r>
              <a:rPr lang="en-US" dirty="0" smtClean="0"/>
              <a:t>the product’s benefits (information).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6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 Time and First-Mover (Dis)Advantages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lead time </a:t>
            </a:r>
            <a:r>
              <a:rPr lang="en-US" dirty="0"/>
              <a:t>The </a:t>
            </a:r>
            <a:r>
              <a:rPr lang="en-US" dirty="0" smtClean="0"/>
              <a:t>grace period </a:t>
            </a:r>
            <a:r>
              <a:rPr lang="en-US" dirty="0"/>
              <a:t>in which the </a:t>
            </a:r>
            <a:r>
              <a:rPr lang="en-US" dirty="0" smtClean="0"/>
              <a:t>first mover </a:t>
            </a:r>
            <a:r>
              <a:rPr lang="en-US" dirty="0"/>
              <a:t>operates in </a:t>
            </a:r>
            <a:r>
              <a:rPr lang="en-US" dirty="0" smtClean="0"/>
              <a:t>the industry </a:t>
            </a:r>
            <a:r>
              <a:rPr lang="en-US" dirty="0"/>
              <a:t>under </a:t>
            </a:r>
            <a:r>
              <a:rPr lang="en-US" dirty="0" smtClean="0"/>
              <a:t>conditions of </a:t>
            </a:r>
            <a:r>
              <a:rPr lang="en-US" dirty="0"/>
              <a:t>limited </a:t>
            </a:r>
            <a:r>
              <a:rPr lang="en-US" dirty="0" smtClean="0"/>
              <a:t>competition.</a:t>
            </a:r>
          </a:p>
          <a:p>
            <a:r>
              <a:rPr lang="en-US" dirty="0" smtClean="0"/>
              <a:t>Important barriers </a:t>
            </a:r>
            <a:r>
              <a:rPr lang="en-US" dirty="0"/>
              <a:t>to entry are derived from relationships with key </a:t>
            </a:r>
            <a:r>
              <a:rPr lang="en-US" dirty="0" smtClean="0"/>
              <a:t>stakeholders:</a:t>
            </a:r>
          </a:p>
          <a:p>
            <a:r>
              <a:rPr lang="en-US" b="1" dirty="0"/>
              <a:t>Building customer loyalties</a:t>
            </a:r>
            <a:r>
              <a:rPr lang="en-US" dirty="0"/>
              <a:t>. First movers need to establish their firms and </a:t>
            </a:r>
            <a:r>
              <a:rPr lang="en-US" dirty="0" smtClean="0"/>
              <a:t>their products </a:t>
            </a:r>
            <a:r>
              <a:rPr lang="en-US" dirty="0"/>
              <a:t>in the minds of their customers and thus build customer </a:t>
            </a:r>
            <a:r>
              <a:rPr lang="en-US" dirty="0" smtClean="0"/>
              <a:t>loyalty.</a:t>
            </a:r>
          </a:p>
          <a:p>
            <a:r>
              <a:rPr lang="en-US" b="1" i="1" dirty="0"/>
              <a:t>S</a:t>
            </a:r>
            <a:r>
              <a:rPr lang="en-US" b="1" i="1" dirty="0" smtClean="0"/>
              <a:t>witching </a:t>
            </a:r>
            <a:r>
              <a:rPr lang="en-US" b="1" i="1" dirty="0"/>
              <a:t>costs </a:t>
            </a:r>
            <a:r>
              <a:rPr lang="en-US" dirty="0" smtClean="0"/>
              <a:t>The costs </a:t>
            </a:r>
            <a:r>
              <a:rPr lang="en-US" dirty="0"/>
              <a:t>that must be </a:t>
            </a:r>
            <a:r>
              <a:rPr lang="en-US" dirty="0" smtClean="0"/>
              <a:t>borne by </a:t>
            </a:r>
            <a:r>
              <a:rPr lang="en-US" dirty="0"/>
              <a:t>customers if they </a:t>
            </a:r>
            <a:r>
              <a:rPr lang="en-US" dirty="0" smtClean="0"/>
              <a:t>are to </a:t>
            </a:r>
            <a:r>
              <a:rPr lang="en-US" dirty="0"/>
              <a:t>stop purchasing </a:t>
            </a:r>
            <a:r>
              <a:rPr lang="en-US" dirty="0" smtClean="0"/>
              <a:t>from the </a:t>
            </a:r>
            <a:r>
              <a:rPr lang="en-US" dirty="0"/>
              <a:t>current supplier </a:t>
            </a:r>
            <a:r>
              <a:rPr lang="en-US" dirty="0" smtClean="0"/>
              <a:t>and begin </a:t>
            </a:r>
            <a:r>
              <a:rPr lang="en-US" dirty="0"/>
              <a:t>purchasing </a:t>
            </a:r>
            <a:r>
              <a:rPr lang="en-US" dirty="0" smtClean="0"/>
              <a:t>from another.</a:t>
            </a:r>
          </a:p>
          <a:p>
            <a:r>
              <a:rPr lang="en-US" b="1" dirty="0"/>
              <a:t>Protecting product </a:t>
            </a:r>
            <a:r>
              <a:rPr lang="en-US" b="1" dirty="0" smtClean="0"/>
              <a:t>uniqueness</a:t>
            </a:r>
            <a:r>
              <a:rPr lang="en-US" dirty="0" smtClean="0"/>
              <a:t> </a:t>
            </a:r>
            <a:r>
              <a:rPr lang="en-US" dirty="0"/>
              <a:t>If the uniqueness of the product is a source </a:t>
            </a:r>
            <a:r>
              <a:rPr lang="en-US" dirty="0" smtClean="0"/>
              <a:t>of advantage </a:t>
            </a:r>
            <a:r>
              <a:rPr lang="en-US" dirty="0"/>
              <a:t>over potential </a:t>
            </a:r>
            <a:r>
              <a:rPr lang="en-US" dirty="0" smtClean="0"/>
              <a:t>competitors.</a:t>
            </a:r>
          </a:p>
          <a:p>
            <a:r>
              <a:rPr lang="en-US" b="1" dirty="0"/>
              <a:t>Securing access to important sources of supply and distribution</a:t>
            </a:r>
            <a:r>
              <a:rPr lang="en-US" dirty="0"/>
              <a:t>. First movers </a:t>
            </a:r>
            <a:r>
              <a:rPr lang="en-US" dirty="0" smtClean="0"/>
              <a:t>that are </a:t>
            </a:r>
            <a:r>
              <a:rPr lang="en-US" dirty="0"/>
              <a:t>able to develop exclusive relationships with key sources of supply and/or </a:t>
            </a:r>
            <a:r>
              <a:rPr lang="en-US" dirty="0" smtClean="0"/>
              <a:t>key distribution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6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RISK REDUCTION STRATEGIES FOR NEW ENTRY EXPLOITATION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risk </a:t>
            </a:r>
            <a:r>
              <a:rPr lang="en-US" dirty="0"/>
              <a:t>The </a:t>
            </a:r>
            <a:r>
              <a:rPr lang="en-US" dirty="0" smtClean="0"/>
              <a:t>probability, and </a:t>
            </a:r>
            <a:r>
              <a:rPr lang="en-US" dirty="0"/>
              <a:t>magnitude, </a:t>
            </a:r>
            <a:r>
              <a:rPr lang="en-US" dirty="0" smtClean="0"/>
              <a:t>of downside loss (</a:t>
            </a:r>
            <a:r>
              <a:rPr lang="en-US" dirty="0"/>
              <a:t>bankruptcy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Strategies can </a:t>
            </a:r>
            <a:r>
              <a:rPr lang="en-US" dirty="0"/>
              <a:t>be used to reduce some or all of these uncertainties and thereby reduce the risk </a:t>
            </a:r>
            <a:r>
              <a:rPr lang="en-US" dirty="0" smtClean="0"/>
              <a:t>of downside </a:t>
            </a:r>
            <a:r>
              <a:rPr lang="en-US" dirty="0"/>
              <a:t>loss. Two such strategies are market scope and imitation</a:t>
            </a:r>
            <a:r>
              <a:rPr lang="en-US" dirty="0" smtClean="0"/>
              <a:t>.</a:t>
            </a:r>
          </a:p>
          <a:p>
            <a:r>
              <a:rPr lang="en-US" b="1" dirty="0"/>
              <a:t>Market Scope </a:t>
            </a:r>
            <a:r>
              <a:rPr lang="en-US" b="1" dirty="0" smtClean="0"/>
              <a:t>Strategies </a:t>
            </a:r>
            <a:r>
              <a:rPr lang="en-US" dirty="0" smtClean="0"/>
              <a:t>:</a:t>
            </a:r>
            <a:r>
              <a:rPr lang="en-US" i="1" dirty="0" smtClean="0"/>
              <a:t>Scope </a:t>
            </a:r>
            <a:r>
              <a:rPr lang="en-US" dirty="0"/>
              <a:t>is a choice by the entrepreneur about which customer groups to serve and </a:t>
            </a:r>
            <a:r>
              <a:rPr lang="en-US" dirty="0" smtClean="0"/>
              <a:t>how to </a:t>
            </a:r>
            <a:r>
              <a:rPr lang="en-US" dirty="0"/>
              <a:t>serve </a:t>
            </a:r>
            <a:r>
              <a:rPr lang="en-US" dirty="0" smtClean="0"/>
              <a:t>them. The </a:t>
            </a:r>
            <a:r>
              <a:rPr lang="en-US" dirty="0"/>
              <a:t>choice of market scope ranges from a narrow- to a broad-scope </a:t>
            </a:r>
            <a:r>
              <a:rPr lang="en-US" dirty="0" smtClean="0"/>
              <a:t>strategy and </a:t>
            </a:r>
            <a:r>
              <a:rPr lang="en-US" dirty="0"/>
              <a:t>depends on the type of risk the entrepreneur believes is more important to reduce</a:t>
            </a:r>
            <a:r>
              <a:rPr lang="en-US" dirty="0" smtClean="0"/>
              <a:t>.</a:t>
            </a:r>
          </a:p>
          <a:p>
            <a:r>
              <a:rPr lang="en-US" b="1" dirty="0"/>
              <a:t>Narrow-Scope Strategy </a:t>
            </a:r>
            <a:r>
              <a:rPr lang="en-US" dirty="0"/>
              <a:t>A narrow-scope strategy offers a small product range to </a:t>
            </a:r>
            <a:r>
              <a:rPr lang="en-US" dirty="0" smtClean="0"/>
              <a:t>a small </a:t>
            </a:r>
            <a:r>
              <a:rPr lang="en-US" dirty="0"/>
              <a:t>number of customer groups to satisfy a particular need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1)Product </a:t>
            </a:r>
            <a:r>
              <a:rPr lang="en-US" dirty="0"/>
              <a:t>differentiation reduces </a:t>
            </a:r>
            <a:r>
              <a:rPr lang="en-US" dirty="0" smtClean="0"/>
              <a:t>competition</a:t>
            </a:r>
          </a:p>
          <a:p>
            <a:pPr marL="0" indent="0">
              <a:buNone/>
            </a:pPr>
            <a:r>
              <a:rPr lang="en-US" dirty="0" smtClean="0"/>
              <a:t>2)Focusing </a:t>
            </a:r>
            <a:r>
              <a:rPr lang="en-US" dirty="0"/>
              <a:t>on a specific group of </a:t>
            </a:r>
            <a:r>
              <a:rPr lang="en-US" dirty="0" smtClean="0"/>
              <a:t>customers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en-US" dirty="0"/>
              <a:t> highly profitable </a:t>
            </a:r>
            <a:r>
              <a:rPr lang="en-US" dirty="0" smtClean="0"/>
              <a:t>niche(</a:t>
            </a:r>
            <a:r>
              <a:rPr lang="en-US" dirty="0"/>
              <a:t>high levels of product quality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2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Broad-Scope Strategy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can cope with market uncertainty by using a broad-scope </a:t>
            </a:r>
            <a:r>
              <a:rPr lang="en-US" dirty="0" smtClean="0"/>
              <a:t>strategy to </a:t>
            </a:r>
            <a:r>
              <a:rPr lang="en-US" dirty="0"/>
              <a:t>learn about the market through a process of trial and </a:t>
            </a:r>
            <a:r>
              <a:rPr lang="en-US" dirty="0" smtClean="0"/>
              <a:t>error (different products and markets).</a:t>
            </a:r>
          </a:p>
          <a:p>
            <a:r>
              <a:rPr lang="en-US" dirty="0"/>
              <a:t>The entrepreneur’s ultimate strategy will emerge as a result of the information </a:t>
            </a:r>
            <a:r>
              <a:rPr lang="en-US" dirty="0" smtClean="0"/>
              <a:t>provided by </a:t>
            </a:r>
            <a:r>
              <a:rPr lang="en-US" dirty="0"/>
              <a:t>this learning process</a:t>
            </a:r>
            <a:r>
              <a:rPr lang="en-US" dirty="0" smtClean="0"/>
              <a:t>.</a:t>
            </a:r>
          </a:p>
          <a:p>
            <a:r>
              <a:rPr lang="en-US" dirty="0"/>
              <a:t>In contrast, a </a:t>
            </a:r>
            <a:r>
              <a:rPr lang="en-US" dirty="0" smtClean="0"/>
              <a:t>broad scope strategy </a:t>
            </a:r>
            <a:r>
              <a:rPr lang="en-US" dirty="0"/>
              <a:t>offers a way of reducing risks associated with market uncertainties but </a:t>
            </a:r>
            <a:r>
              <a:rPr lang="en-US" dirty="0" smtClean="0"/>
              <a:t>faces increased </a:t>
            </a:r>
            <a:r>
              <a:rPr lang="en-US" dirty="0"/>
              <a:t>exposure to competition</a:t>
            </a:r>
            <a:r>
              <a:rPr lang="en-US" dirty="0" smtClean="0"/>
              <a:t>.</a:t>
            </a:r>
          </a:p>
          <a:p>
            <a:r>
              <a:rPr lang="en-US" dirty="0"/>
              <a:t>satisfying new customers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270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Imitation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Imitation involves copying the practices of other </a:t>
            </a:r>
            <a:r>
              <a:rPr lang="en-US" dirty="0" err="1" smtClean="0"/>
              <a:t>firms.This</a:t>
            </a:r>
            <a:r>
              <a:rPr lang="en-US" dirty="0" smtClean="0"/>
              <a:t> </a:t>
            </a:r>
            <a:r>
              <a:rPr lang="en-US" dirty="0"/>
              <a:t>idea </a:t>
            </a:r>
            <a:r>
              <a:rPr lang="en-US" dirty="0" smtClean="0"/>
              <a:t>of using </a:t>
            </a:r>
            <a:r>
              <a:rPr lang="en-US" i="1" dirty="0"/>
              <a:t>imitation strategies </a:t>
            </a:r>
            <a:r>
              <a:rPr lang="en-US" dirty="0"/>
              <a:t>to improve firm performance at first appears inconsistent </a:t>
            </a:r>
            <a:r>
              <a:rPr lang="en-US" dirty="0" smtClean="0"/>
              <a:t>with the </a:t>
            </a:r>
            <a:r>
              <a:rPr lang="en-US" dirty="0"/>
              <a:t>argument at the start of the chapter that superior performance arises from the </a:t>
            </a:r>
            <a:r>
              <a:rPr lang="en-US" dirty="0" smtClean="0"/>
              <a:t>qualities of </a:t>
            </a:r>
            <a:r>
              <a:rPr lang="en-US" dirty="0"/>
              <a:t>being valuable, rare, and inimitable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Types of Imitation </a:t>
            </a:r>
            <a:r>
              <a:rPr lang="en-US" dirty="0" smtClean="0"/>
              <a:t>Strategies</a:t>
            </a:r>
          </a:p>
          <a:p>
            <a:r>
              <a:rPr lang="en-US" dirty="0" smtClean="0"/>
              <a:t>uniqueness</a:t>
            </a:r>
          </a:p>
          <a:p>
            <a:r>
              <a:rPr lang="en-US" b="1" i="1" dirty="0"/>
              <a:t>“me-too” </a:t>
            </a:r>
            <a:r>
              <a:rPr lang="en-US" b="1" i="1" dirty="0" smtClean="0"/>
              <a:t>strategy </a:t>
            </a:r>
            <a:r>
              <a:rPr lang="en-US" dirty="0" smtClean="0"/>
              <a:t>Copying </a:t>
            </a:r>
            <a:r>
              <a:rPr lang="en-US" dirty="0"/>
              <a:t>products </a:t>
            </a:r>
            <a:r>
              <a:rPr lang="en-US" dirty="0" smtClean="0"/>
              <a:t>that already </a:t>
            </a:r>
            <a:r>
              <a:rPr lang="en-US" dirty="0"/>
              <a:t>exist </a:t>
            </a:r>
            <a:r>
              <a:rPr lang="en-US" dirty="0" smtClean="0"/>
              <a:t>and attempting </a:t>
            </a:r>
            <a:r>
              <a:rPr lang="en-US" dirty="0"/>
              <a:t>to build </a:t>
            </a:r>
            <a:r>
              <a:rPr lang="en-US" dirty="0" smtClean="0"/>
              <a:t>an advantage </a:t>
            </a:r>
            <a:r>
              <a:rPr lang="en-US" dirty="0"/>
              <a:t>through </a:t>
            </a:r>
            <a:r>
              <a:rPr lang="en-US" dirty="0" smtClean="0"/>
              <a:t>minor variations.</a:t>
            </a:r>
          </a:p>
          <a:p>
            <a:r>
              <a:rPr lang="en-US" dirty="0"/>
              <a:t>research and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Newness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 of </a:t>
            </a:r>
            <a:r>
              <a:rPr lang="en-US" b="1" dirty="0" smtClean="0"/>
              <a:t>newness: </a:t>
            </a:r>
            <a:r>
              <a:rPr lang="en-US" dirty="0" smtClean="0"/>
              <a:t>Negative implications arising </a:t>
            </a:r>
            <a:r>
              <a:rPr lang="en-US" dirty="0"/>
              <a:t>from </a:t>
            </a:r>
            <a:r>
              <a:rPr lang="en-US" dirty="0" smtClean="0"/>
              <a:t>an organization’s newness.</a:t>
            </a:r>
          </a:p>
          <a:p>
            <a:r>
              <a:rPr lang="en-US" dirty="0"/>
              <a:t>New organizations face costs in learning new </a:t>
            </a:r>
            <a:r>
              <a:rPr lang="en-US" dirty="0" smtClean="0"/>
              <a:t>tasks(time + training)</a:t>
            </a:r>
          </a:p>
          <a:p>
            <a:r>
              <a:rPr lang="en-US" dirty="0"/>
              <a:t>As people are assigned to the roles of the new organization, there will be some </a:t>
            </a:r>
            <a:r>
              <a:rPr lang="en-US" dirty="0" smtClean="0"/>
              <a:t>overlap or </a:t>
            </a:r>
            <a:r>
              <a:rPr lang="en-US" dirty="0"/>
              <a:t>gaps in </a:t>
            </a:r>
            <a:r>
              <a:rPr lang="en-US" dirty="0" smtClean="0"/>
              <a:t>responsibilities(conflicts).</a:t>
            </a:r>
          </a:p>
          <a:p>
            <a:r>
              <a:rPr lang="en-US" dirty="0"/>
              <a:t>Communication within the organization occurs through both formal and </a:t>
            </a:r>
            <a:r>
              <a:rPr lang="en-US" dirty="0" smtClean="0"/>
              <a:t>informal channels(formal not informal).</a:t>
            </a:r>
          </a:p>
          <a:p>
            <a:r>
              <a:rPr lang="en-US" b="1" dirty="0"/>
              <a:t>assets of </a:t>
            </a:r>
            <a:r>
              <a:rPr lang="en-US" b="1" dirty="0" smtClean="0"/>
              <a:t>newness </a:t>
            </a:r>
            <a:r>
              <a:rPr lang="en-US" dirty="0" smtClean="0"/>
              <a:t>Positive implications arising </a:t>
            </a:r>
            <a:r>
              <a:rPr lang="en-US" dirty="0"/>
              <a:t>from </a:t>
            </a:r>
            <a:r>
              <a:rPr lang="en-US" dirty="0" smtClean="0"/>
              <a:t>an organization’s newness.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4" y="1307008"/>
            <a:ext cx="5576436" cy="4725301"/>
          </a:xfrm>
        </p:spPr>
      </p:pic>
    </p:spTree>
    <p:extLst>
      <p:ext uri="{BB962C8B-B14F-4D97-AF65-F5344CB8AC3E}">
        <p14:creationId xmlns:p14="http://schemas.microsoft.com/office/powerpoint/2010/main" val="31948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new entry </a:t>
            </a:r>
            <a:r>
              <a:rPr lang="en-US" dirty="0"/>
              <a:t>Offering </a:t>
            </a:r>
            <a:r>
              <a:rPr lang="en-US" dirty="0" smtClean="0"/>
              <a:t>a new </a:t>
            </a:r>
            <a:r>
              <a:rPr lang="en-US" dirty="0"/>
              <a:t>product to </a:t>
            </a:r>
            <a:r>
              <a:rPr lang="en-US" dirty="0" smtClean="0"/>
              <a:t>an established </a:t>
            </a:r>
            <a:r>
              <a:rPr lang="en-US" dirty="0"/>
              <a:t>or </a:t>
            </a:r>
            <a:r>
              <a:rPr lang="en-US" dirty="0" smtClean="0"/>
              <a:t>new market</a:t>
            </a:r>
            <a:r>
              <a:rPr lang="en-US" dirty="0"/>
              <a:t>, offering </a:t>
            </a:r>
            <a:r>
              <a:rPr lang="en-US" dirty="0" smtClean="0"/>
              <a:t>an established </a:t>
            </a:r>
            <a:r>
              <a:rPr lang="en-US" dirty="0"/>
              <a:t>product to </a:t>
            </a:r>
            <a:r>
              <a:rPr lang="en-US" dirty="0" smtClean="0"/>
              <a:t>a new </a:t>
            </a:r>
            <a:r>
              <a:rPr lang="en-US" dirty="0"/>
              <a:t>market, or creating </a:t>
            </a:r>
            <a:r>
              <a:rPr lang="en-US" dirty="0" smtClean="0"/>
              <a:t>a new organization.</a:t>
            </a:r>
          </a:p>
          <a:p>
            <a:r>
              <a:rPr lang="en-US" dirty="0"/>
              <a:t>newness creates a number of </a:t>
            </a:r>
            <a:r>
              <a:rPr lang="en-US" dirty="0" smtClean="0"/>
              <a:t>challenges for </a:t>
            </a:r>
            <a:r>
              <a:rPr lang="en-US" dirty="0"/>
              <a:t>entrepreneurs</a:t>
            </a:r>
            <a:r>
              <a:rPr lang="en-US" dirty="0" smtClean="0"/>
              <a:t>.</a:t>
            </a:r>
          </a:p>
          <a:p>
            <a:r>
              <a:rPr lang="en-US" b="1" i="1" dirty="0"/>
              <a:t>entrepreneurial </a:t>
            </a:r>
            <a:r>
              <a:rPr lang="en-US" b="1" i="1" dirty="0" smtClean="0"/>
              <a:t>strategy </a:t>
            </a:r>
            <a:r>
              <a:rPr lang="en-US" dirty="0" smtClean="0"/>
              <a:t>The </a:t>
            </a:r>
            <a:r>
              <a:rPr lang="en-US" dirty="0"/>
              <a:t>set of </a:t>
            </a:r>
            <a:r>
              <a:rPr lang="en-US" dirty="0" smtClean="0"/>
              <a:t>decisions, actions</a:t>
            </a:r>
            <a:r>
              <a:rPr lang="en-US" dirty="0"/>
              <a:t>, and reactions </a:t>
            </a:r>
            <a:r>
              <a:rPr lang="en-US" dirty="0" smtClean="0"/>
              <a:t>that first </a:t>
            </a:r>
            <a:r>
              <a:rPr lang="en-US" dirty="0"/>
              <a:t>generate and </a:t>
            </a:r>
            <a:r>
              <a:rPr lang="en-US" dirty="0" smtClean="0"/>
              <a:t>then exploit </a:t>
            </a:r>
            <a:r>
              <a:rPr lang="en-US" dirty="0"/>
              <a:t>over time a </a:t>
            </a:r>
            <a:r>
              <a:rPr lang="en-US" dirty="0" smtClean="0"/>
              <a:t>new entry.</a:t>
            </a:r>
          </a:p>
          <a:p>
            <a:r>
              <a:rPr lang="en-US" dirty="0" smtClean="0"/>
              <a:t>Fig 3.1</a:t>
            </a:r>
          </a:p>
          <a:p>
            <a:r>
              <a:rPr lang="en-US" dirty="0"/>
              <a:t>An </a:t>
            </a:r>
            <a:r>
              <a:rPr lang="en-US" dirty="0" smtClean="0"/>
              <a:t>entrepreneurial strategy </a:t>
            </a:r>
            <a:r>
              <a:rPr lang="en-US" dirty="0"/>
              <a:t>has three key stages: (1) the generation of a new entry opportunity, (2) </a:t>
            </a:r>
            <a:r>
              <a:rPr lang="en-US" dirty="0" smtClean="0"/>
              <a:t>the exploitation </a:t>
            </a:r>
            <a:r>
              <a:rPr lang="en-US" dirty="0"/>
              <a:t>of a new entry opportunity, and (3) a feedback loop from the culmination of </a:t>
            </a:r>
            <a:r>
              <a:rPr lang="en-US" dirty="0" smtClean="0"/>
              <a:t>a new </a:t>
            </a:r>
            <a:r>
              <a:rPr lang="en-US" dirty="0"/>
              <a:t>entry generation and exploitation back to stage 1.</a:t>
            </a:r>
          </a:p>
        </p:txBody>
      </p:sp>
    </p:spTree>
    <p:extLst>
      <p:ext uri="{BB962C8B-B14F-4D97-AF65-F5344CB8AC3E}">
        <p14:creationId xmlns:p14="http://schemas.microsoft.com/office/powerpoint/2010/main" val="247783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GENERATION OF A NEW </a:t>
            </a:r>
            <a:r>
              <a:rPr lang="en-US" b="1" dirty="0" smtClean="0"/>
              <a:t>ENTRY OPPORTUNITY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Resources as a Source of Competitive Advantage</a:t>
            </a:r>
          </a:p>
          <a:p>
            <a:r>
              <a:rPr lang="en-US" dirty="0"/>
              <a:t>When a firm engages in a new entry, it is hoped that this new entry will provide the </a:t>
            </a:r>
            <a:r>
              <a:rPr lang="en-US" dirty="0" smtClean="0"/>
              <a:t>firm with </a:t>
            </a:r>
            <a:r>
              <a:rPr lang="en-US" dirty="0"/>
              <a:t>a sustainable competitive advantage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Insight </a:t>
            </a:r>
            <a:r>
              <a:rPr lang="en-US" dirty="0"/>
              <a:t>into how entrepreneurs can generate </a:t>
            </a:r>
            <a:r>
              <a:rPr lang="en-US" dirty="0" smtClean="0"/>
              <a:t>new entries </a:t>
            </a:r>
            <a:r>
              <a:rPr lang="en-US" dirty="0"/>
              <a:t>that are likely to provide the basis for high firm performance over an </a:t>
            </a:r>
            <a:r>
              <a:rPr lang="en-US" dirty="0" smtClean="0"/>
              <a:t>extended period of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r>
              <a:rPr lang="en-US" i="1" dirty="0"/>
              <a:t>Resources </a:t>
            </a:r>
            <a:r>
              <a:rPr lang="en-US" dirty="0"/>
              <a:t>are the basic building blocks to a firm’s functioning and </a:t>
            </a:r>
            <a:r>
              <a:rPr lang="en-US" dirty="0" smtClean="0"/>
              <a:t>performance. A </a:t>
            </a:r>
            <a:r>
              <a:rPr lang="en-US" dirty="0"/>
              <a:t>firm’s resources are simply the inputs into the production process, such </a:t>
            </a:r>
            <a:r>
              <a:rPr lang="en-US" dirty="0" smtClean="0"/>
              <a:t>as machinery</a:t>
            </a:r>
            <a:r>
              <a:rPr lang="en-US" dirty="0"/>
              <a:t>, financial capital, and skilled employees</a:t>
            </a:r>
            <a:r>
              <a:rPr lang="en-US" dirty="0" smtClean="0"/>
              <a:t>.</a:t>
            </a:r>
          </a:p>
          <a:p>
            <a:r>
              <a:rPr lang="en-US" dirty="0"/>
              <a:t>organizational culture that enhances </a:t>
            </a:r>
            <a:r>
              <a:rPr lang="en-US" dirty="0" smtClean="0"/>
              <a:t>communication, teamwork</a:t>
            </a:r>
            <a:r>
              <a:rPr lang="en-US" dirty="0"/>
              <a:t>, and innovativeness</a:t>
            </a:r>
            <a:r>
              <a:rPr lang="en-US" dirty="0" smtClean="0"/>
              <a:t>.</a:t>
            </a:r>
          </a:p>
          <a:p>
            <a:r>
              <a:rPr lang="en-US" dirty="0"/>
              <a:t>For a bundle of resources to be the basis of a firm’s superior performance over </a:t>
            </a:r>
            <a:r>
              <a:rPr lang="en-US" dirty="0" smtClean="0"/>
              <a:t>competitors for </a:t>
            </a:r>
            <a:r>
              <a:rPr lang="en-US" dirty="0"/>
              <a:t>an extended period of time, the resources must be valuable, rare, and </a:t>
            </a:r>
            <a:r>
              <a:rPr lang="en-US" dirty="0" smtClean="0"/>
              <a:t>inimitable(including non substitutable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a Resource Bundle That Is Valuable, Rare, and </a:t>
            </a:r>
            <a:r>
              <a:rPr lang="en-US" dirty="0" smtClean="0">
                <a:solidFill>
                  <a:srgbClr val="FF0000"/>
                </a:solidFill>
              </a:rPr>
              <a:t>Inimitable</a:t>
            </a:r>
          </a:p>
          <a:p>
            <a:r>
              <a:rPr lang="en-US" dirty="0"/>
              <a:t>The ability to obtain, and then recombine, resources into a bundle that is valuable, rare, </a:t>
            </a:r>
            <a:r>
              <a:rPr lang="en-US" dirty="0" smtClean="0"/>
              <a:t>and inimitable </a:t>
            </a:r>
            <a:r>
              <a:rPr lang="en-US" dirty="0"/>
              <a:t>itself represents an important </a:t>
            </a:r>
            <a:r>
              <a:rPr lang="en-US" i="1" dirty="0"/>
              <a:t>entrepreneurial resource</a:t>
            </a:r>
            <a:r>
              <a:rPr lang="en-US" dirty="0" smtClean="0"/>
              <a:t>.</a:t>
            </a:r>
          </a:p>
          <a:p>
            <a:r>
              <a:rPr lang="en-US" dirty="0"/>
              <a:t>To a large extent such an experience </a:t>
            </a:r>
            <a:r>
              <a:rPr lang="en-US" dirty="0" smtClean="0"/>
              <a:t>—unique </a:t>
            </a:r>
            <a:r>
              <a:rPr lang="en-US" dirty="0"/>
              <a:t>to the life of the individual—and therefore can be considered rare</a:t>
            </a:r>
            <a:r>
              <a:rPr lang="en-US" dirty="0" smtClean="0"/>
              <a:t>.</a:t>
            </a:r>
          </a:p>
          <a:p>
            <a:r>
              <a:rPr lang="en-US" dirty="0"/>
              <a:t>knowledge is important for generating a bundle of resources that will lead </a:t>
            </a:r>
            <a:r>
              <a:rPr lang="en-US" dirty="0" smtClean="0"/>
              <a:t>to the </a:t>
            </a:r>
            <a:r>
              <a:rPr lang="en-US" dirty="0"/>
              <a:t>creation of a new venture with a long and prosperous life</a:t>
            </a:r>
            <a:r>
              <a:rPr lang="en-US" dirty="0" smtClean="0"/>
              <a:t>.</a:t>
            </a:r>
          </a:p>
          <a:p>
            <a:r>
              <a:rPr lang="en-US" dirty="0"/>
              <a:t>Those wishing to generate an innovation need to look to the unique experiences </a:t>
            </a:r>
            <a:r>
              <a:rPr lang="en-US" dirty="0" smtClean="0"/>
              <a:t>and knowledge </a:t>
            </a:r>
            <a:r>
              <a:rPr lang="en-US" dirty="0"/>
              <a:t>within themselves and their team</a:t>
            </a:r>
            <a:r>
              <a:rPr lang="en-US" dirty="0" smtClean="0"/>
              <a:t>.</a:t>
            </a:r>
          </a:p>
          <a:p>
            <a:r>
              <a:rPr lang="en-US" b="1" i="1" dirty="0"/>
              <a:t>Market knowledge </a:t>
            </a:r>
            <a:r>
              <a:rPr lang="en-US" dirty="0"/>
              <a:t>refers to the entrepreneur’s possession of </a:t>
            </a:r>
            <a:r>
              <a:rPr lang="en-US" dirty="0" smtClean="0"/>
              <a:t>information, technology</a:t>
            </a:r>
            <a:r>
              <a:rPr lang="en-US" dirty="0"/>
              <a:t>, know-how, and skills that provide insight into a market and </a:t>
            </a:r>
            <a:r>
              <a:rPr lang="en-US" dirty="0" smtClean="0"/>
              <a:t>its customers.</a:t>
            </a:r>
          </a:p>
          <a:p>
            <a:r>
              <a:rPr lang="en-US" b="1" i="1" dirty="0"/>
              <a:t>technological </a:t>
            </a:r>
            <a:r>
              <a:rPr lang="en-US" b="1" i="1" dirty="0" smtClean="0"/>
              <a:t>knowledge </a:t>
            </a:r>
            <a:r>
              <a:rPr lang="en-US" dirty="0" smtClean="0"/>
              <a:t>Possession of information</a:t>
            </a:r>
            <a:r>
              <a:rPr lang="en-US" dirty="0"/>
              <a:t>, </a:t>
            </a:r>
            <a:r>
              <a:rPr lang="en-US" dirty="0" smtClean="0"/>
              <a:t>technology, know-how</a:t>
            </a:r>
            <a:r>
              <a:rPr lang="en-US" dirty="0"/>
              <a:t>, and skills </a:t>
            </a:r>
            <a:r>
              <a:rPr lang="en-US" dirty="0" smtClean="0"/>
              <a:t>that provide </a:t>
            </a:r>
            <a:r>
              <a:rPr lang="en-US" dirty="0"/>
              <a:t>insight into </a:t>
            </a:r>
            <a:r>
              <a:rPr lang="en-US" dirty="0" smtClean="0"/>
              <a:t>ways to </a:t>
            </a:r>
            <a:r>
              <a:rPr lang="en-US" dirty="0"/>
              <a:t>create new knowledge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Assessing the </a:t>
            </a:r>
            <a:r>
              <a:rPr lang="en-US" dirty="0" smtClean="0">
                <a:solidFill>
                  <a:srgbClr val="FF0000"/>
                </a:solidFill>
              </a:rPr>
              <a:t>Attractiveness </a:t>
            </a:r>
            <a:r>
              <a:rPr lang="en-US" dirty="0">
                <a:solidFill>
                  <a:srgbClr val="FF0000"/>
                </a:solidFill>
              </a:rPr>
              <a:t>of a New Entry </a:t>
            </a:r>
            <a:r>
              <a:rPr lang="en-US" dirty="0" smtClean="0">
                <a:solidFill>
                  <a:srgbClr val="FF0000"/>
                </a:solidFill>
              </a:rPr>
              <a:t>Opportunity</a:t>
            </a:r>
          </a:p>
          <a:p>
            <a:r>
              <a:rPr lang="en-US" dirty="0"/>
              <a:t>created a new resource combination, the entrepreneur needs to determine </a:t>
            </a:r>
            <a:r>
              <a:rPr lang="en-US" dirty="0" smtClean="0"/>
              <a:t>whether it </a:t>
            </a:r>
            <a:r>
              <a:rPr lang="en-US" dirty="0"/>
              <a:t>is in fact valuable, rare, and inimitable by assessing whether the new product and/or </a:t>
            </a:r>
            <a:r>
              <a:rPr lang="en-US" dirty="0" smtClean="0"/>
              <a:t>the new </a:t>
            </a:r>
            <a:r>
              <a:rPr lang="en-US" dirty="0"/>
              <a:t>market are sufficiently attractive to be worth exploiting and developing. This </a:t>
            </a:r>
            <a:r>
              <a:rPr lang="en-US" dirty="0" smtClean="0"/>
              <a:t>depends on </a:t>
            </a:r>
            <a:r>
              <a:rPr lang="en-US" dirty="0"/>
              <a:t>the level of information on a new entry and the entrepreneur’s willingness to make </a:t>
            </a:r>
            <a:r>
              <a:rPr lang="en-US" dirty="0" smtClean="0"/>
              <a:t>a decision </a:t>
            </a:r>
            <a:r>
              <a:rPr lang="en-US" dirty="0"/>
              <a:t>without perfect information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Information on a New </a:t>
            </a:r>
            <a:r>
              <a:rPr lang="en-US" dirty="0" smtClean="0">
                <a:solidFill>
                  <a:srgbClr val="FF0000"/>
                </a:solidFill>
              </a:rPr>
              <a:t>Entry Prior </a:t>
            </a:r>
            <a:r>
              <a:rPr lang="en-US" dirty="0">
                <a:solidFill>
                  <a:srgbClr val="FF0000"/>
                </a:solidFill>
              </a:rPr>
              <a:t>Knowledge and Information Search</a:t>
            </a:r>
          </a:p>
        </p:txBody>
      </p:sp>
    </p:spTree>
    <p:extLst>
      <p:ext uri="{BB962C8B-B14F-4D97-AF65-F5344CB8AC3E}">
        <p14:creationId xmlns:p14="http://schemas.microsoft.com/office/powerpoint/2010/main" val="212392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Window of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period of </a:t>
            </a:r>
            <a:r>
              <a:rPr lang="en-US" dirty="0" smtClean="0"/>
              <a:t>time when </a:t>
            </a:r>
            <a:r>
              <a:rPr lang="en-US" dirty="0"/>
              <a:t>the </a:t>
            </a:r>
            <a:r>
              <a:rPr lang="en-US" dirty="0" smtClean="0"/>
              <a:t>environment is </a:t>
            </a:r>
            <a:r>
              <a:rPr lang="en-US" dirty="0"/>
              <a:t>favorable </a:t>
            </a:r>
            <a:r>
              <a:rPr lang="en-US" dirty="0" smtClean="0"/>
              <a:t>for entrepreneurs </a:t>
            </a:r>
            <a:r>
              <a:rPr lang="en-US" dirty="0"/>
              <a:t>to exploit </a:t>
            </a:r>
            <a:r>
              <a:rPr lang="en-US" dirty="0" smtClean="0"/>
              <a:t>a particular </a:t>
            </a:r>
            <a:r>
              <a:rPr lang="en-US" dirty="0"/>
              <a:t>new </a:t>
            </a:r>
            <a:r>
              <a:rPr lang="en-US" dirty="0" smtClean="0"/>
              <a:t>entry.</a:t>
            </a:r>
          </a:p>
          <a:p>
            <a:r>
              <a:rPr lang="en-US" dirty="0"/>
              <a:t>When the window is </a:t>
            </a:r>
            <a:r>
              <a:rPr lang="en-US" b="1" dirty="0" smtClean="0"/>
              <a:t>open</a:t>
            </a:r>
            <a:r>
              <a:rPr lang="en-US" dirty="0" smtClean="0"/>
              <a:t>,</a:t>
            </a:r>
            <a:r>
              <a:rPr lang="en-US" dirty="0"/>
              <a:t> environment is favorable for entrepreneurs to exploit a particular new product or to enter </a:t>
            </a:r>
            <a:r>
              <a:rPr lang="en-US" dirty="0" smtClean="0"/>
              <a:t>a new </a:t>
            </a:r>
            <a:r>
              <a:rPr lang="en-US" dirty="0"/>
              <a:t>market with an existing </a:t>
            </a:r>
            <a:r>
              <a:rPr lang="en-US" dirty="0" smtClean="0"/>
              <a:t>product;</a:t>
            </a:r>
            <a:r>
              <a:rPr lang="en-US" dirty="0"/>
              <a:t> but the window of opportunity may </a:t>
            </a:r>
            <a:r>
              <a:rPr lang="en-US" b="1" dirty="0"/>
              <a:t>close</a:t>
            </a:r>
            <a:r>
              <a:rPr lang="en-US" dirty="0"/>
              <a:t>, leaving </a:t>
            </a:r>
            <a:r>
              <a:rPr lang="en-US" dirty="0" smtClean="0"/>
              <a:t>the environment </a:t>
            </a:r>
            <a:r>
              <a:rPr lang="en-US" dirty="0"/>
              <a:t>for exploitation </a:t>
            </a:r>
            <a:r>
              <a:rPr lang="en-US" dirty="0" smtClean="0"/>
              <a:t>unfavorable.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Comfort with Making a Decision under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error of </a:t>
            </a:r>
            <a:r>
              <a:rPr lang="en-US" b="1" i="1" dirty="0" smtClean="0"/>
              <a:t>commission </a:t>
            </a:r>
            <a:r>
              <a:rPr lang="en-US" dirty="0" smtClean="0"/>
              <a:t>Negative </a:t>
            </a:r>
            <a:r>
              <a:rPr lang="en-US" dirty="0"/>
              <a:t>outcome </a:t>
            </a:r>
            <a:r>
              <a:rPr lang="en-US" dirty="0" smtClean="0"/>
              <a:t>from acting. Entrepreneur </a:t>
            </a:r>
            <a:r>
              <a:rPr lang="en-US" dirty="0"/>
              <a:t>had overestimated his </a:t>
            </a:r>
            <a:r>
              <a:rPr lang="en-US" dirty="0" smtClean="0"/>
              <a:t>or her </a:t>
            </a:r>
            <a:r>
              <a:rPr lang="en-US" dirty="0"/>
              <a:t>ability to create customer demand and/or to protect the technology from imitation </a:t>
            </a:r>
            <a:r>
              <a:rPr lang="en-US" dirty="0" smtClean="0"/>
              <a:t>by competitors</a:t>
            </a:r>
            <a:r>
              <a:rPr lang="en-US" dirty="0"/>
              <a:t>. The costs to the entrepreneur were derived from acting on the </a:t>
            </a:r>
            <a:r>
              <a:rPr lang="en-US" dirty="0" smtClean="0"/>
              <a:t>perceived opportunity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i="1" dirty="0"/>
              <a:t>error of </a:t>
            </a:r>
            <a:r>
              <a:rPr lang="en-US" b="1" i="1" dirty="0" smtClean="0"/>
              <a:t>omission </a:t>
            </a:r>
            <a:r>
              <a:rPr lang="en-US" dirty="0" smtClean="0"/>
              <a:t>Negative </a:t>
            </a:r>
            <a:r>
              <a:rPr lang="en-US" dirty="0"/>
              <a:t>outcome </a:t>
            </a:r>
            <a:r>
              <a:rPr lang="en-US" dirty="0" smtClean="0"/>
              <a:t>from not acting.</a:t>
            </a:r>
            <a:r>
              <a:rPr lang="en-US" dirty="0"/>
              <a:t> </a:t>
            </a:r>
            <a:r>
              <a:rPr lang="en-US" dirty="0" smtClean="0"/>
              <a:t>Entrepreneur </a:t>
            </a:r>
            <a:r>
              <a:rPr lang="en-US" dirty="0"/>
              <a:t>must live with the knowledge that he or she let an attractive </a:t>
            </a:r>
            <a:r>
              <a:rPr lang="en-US" dirty="0" smtClean="0"/>
              <a:t>opportunity slip </a:t>
            </a:r>
            <a:r>
              <a:rPr lang="en-US" dirty="0"/>
              <a:t>through his or her </a:t>
            </a:r>
            <a:r>
              <a:rPr lang="en-US" dirty="0" smtClean="0"/>
              <a:t>fingers (underestimate).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Decision to Exploit or Not to Exploit the New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3.2</a:t>
            </a:r>
          </a:p>
          <a:p>
            <a:r>
              <a:rPr lang="en-US" dirty="0"/>
              <a:t>D</a:t>
            </a:r>
            <a:r>
              <a:rPr lang="en-US" dirty="0" smtClean="0"/>
              <a:t>ecision </a:t>
            </a:r>
            <a:r>
              <a:rPr lang="en-US" dirty="0"/>
              <a:t>to exploit or not to exploit the new entry </a:t>
            </a:r>
            <a:r>
              <a:rPr lang="en-US" dirty="0" smtClean="0"/>
              <a:t>opportunity depends </a:t>
            </a:r>
            <a:r>
              <a:rPr lang="en-US" dirty="0"/>
              <a:t>on whether the entrepreneur has what she or he believes to be </a:t>
            </a:r>
            <a:r>
              <a:rPr lang="en-US" b="1" dirty="0" smtClean="0"/>
              <a:t>sufficient information </a:t>
            </a:r>
            <a:r>
              <a:rPr lang="en-US" dirty="0"/>
              <a:t>to make a decision, and on whether the window is still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this </a:t>
            </a:r>
            <a:r>
              <a:rPr lang="en-US" dirty="0" smtClean="0"/>
              <a:t>new.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ssessment </a:t>
            </a:r>
            <a:r>
              <a:rPr lang="en-US" b="1" i="1" dirty="0"/>
              <a:t>of a </a:t>
            </a:r>
            <a:r>
              <a:rPr lang="en-US" b="1" i="1" dirty="0" smtClean="0"/>
              <a:t>new entry’s attractiveness </a:t>
            </a:r>
            <a:r>
              <a:rPr lang="en-US" dirty="0" smtClean="0"/>
              <a:t>Determining whether the </a:t>
            </a:r>
            <a:r>
              <a:rPr lang="en-US" dirty="0"/>
              <a:t>entrepreneur </a:t>
            </a:r>
            <a:r>
              <a:rPr lang="en-US" dirty="0" smtClean="0"/>
              <a:t>believes she </a:t>
            </a:r>
            <a:r>
              <a:rPr lang="en-US" dirty="0"/>
              <a:t>or he can make </a:t>
            </a:r>
            <a:r>
              <a:rPr lang="en-US" dirty="0" smtClean="0"/>
              <a:t>the proposed </a:t>
            </a:r>
            <a:r>
              <a:rPr lang="en-US" dirty="0"/>
              <a:t>new entry </a:t>
            </a:r>
            <a:r>
              <a:rPr lang="en-US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1611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Chap#3</vt:lpstr>
      <vt:lpstr>Objective</vt:lpstr>
      <vt:lpstr>NEW ENTRY</vt:lpstr>
      <vt:lpstr>GENERATION OF A NEW ENTRY OPPORTUNITY</vt:lpstr>
      <vt:lpstr>Continue…</vt:lpstr>
      <vt:lpstr>Continue…</vt:lpstr>
      <vt:lpstr>Window of Opportunity</vt:lpstr>
      <vt:lpstr>Comfort with Making a Decision under Uncertainty</vt:lpstr>
      <vt:lpstr>Decision to Exploit or Not to Exploit the New Entry</vt:lpstr>
      <vt:lpstr>ENTRY STRATEGY FOR NEW ENTRY EXPLOITATION</vt:lpstr>
      <vt:lpstr>Environmental Instability and First-Mover (Dis)Advantages</vt:lpstr>
      <vt:lpstr>Customers’ Uncertainty and First-Mover (Dis)Advantages</vt:lpstr>
      <vt:lpstr>Lead Time and First-Mover (Dis)Advantages</vt:lpstr>
      <vt:lpstr>RISK REDUCTION STRATEGIES FOR NEW ENTRY EXPLOITATION</vt:lpstr>
      <vt:lpstr>Continue…</vt:lpstr>
      <vt:lpstr>Imitation Strategies</vt:lpstr>
      <vt:lpstr>Managing Newness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Chap#3</dc:title>
  <dc:creator>Microsoft account</dc:creator>
  <cp:lastModifiedBy>Microsoft account</cp:lastModifiedBy>
  <cp:revision>45</cp:revision>
  <dcterms:created xsi:type="dcterms:W3CDTF">2021-09-23T20:38:55Z</dcterms:created>
  <dcterms:modified xsi:type="dcterms:W3CDTF">2021-09-29T19:43:05Z</dcterms:modified>
</cp:coreProperties>
</file>