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E55E-A9F0-454F-A061-1A530731F53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CF6E-F304-4A07-ABE0-10A1F4679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1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E55E-A9F0-454F-A061-1A530731F53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CF6E-F304-4A07-ABE0-10A1F4679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3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E55E-A9F0-454F-A061-1A530731F53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CF6E-F304-4A07-ABE0-10A1F4679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8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E55E-A9F0-454F-A061-1A530731F53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CF6E-F304-4A07-ABE0-10A1F4679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0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E55E-A9F0-454F-A061-1A530731F53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CF6E-F304-4A07-ABE0-10A1F4679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7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E55E-A9F0-454F-A061-1A530731F53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CF6E-F304-4A07-ABE0-10A1F4679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9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E55E-A9F0-454F-A061-1A530731F53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CF6E-F304-4A07-ABE0-10A1F4679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1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E55E-A9F0-454F-A061-1A530731F53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CF6E-F304-4A07-ABE0-10A1F4679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6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E55E-A9F0-454F-A061-1A530731F53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CF6E-F304-4A07-ABE0-10A1F4679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7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E55E-A9F0-454F-A061-1A530731F53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CF6E-F304-4A07-ABE0-10A1F4679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86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E55E-A9F0-454F-A061-1A530731F53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CF6E-F304-4A07-ABE0-10A1F4679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DE55E-A9F0-454F-A061-1A530731F53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2CF6E-F304-4A07-ABE0-10A1F4679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4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374656"/>
          </a:xfrm>
        </p:spPr>
        <p:txBody>
          <a:bodyPr/>
          <a:lstStyle/>
          <a:p>
            <a:r>
              <a:rPr lang="en-US" b="1" dirty="0" smtClean="0"/>
              <a:t>Chap#4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343701"/>
            <a:ext cx="10515600" cy="859809"/>
          </a:xfrm>
        </p:spPr>
        <p:txBody>
          <a:bodyPr/>
          <a:lstStyle/>
          <a:p>
            <a:r>
              <a:rPr lang="en-US" dirty="0" smtClean="0"/>
              <a:t>                                    </a:t>
            </a:r>
            <a:r>
              <a:rPr lang="en-US" sz="3600" b="1" dirty="0" smtClean="0">
                <a:solidFill>
                  <a:schemeClr val="tx1"/>
                </a:solidFill>
              </a:rPr>
              <a:t>Creativity and the </a:t>
            </a:r>
            <a:r>
              <a:rPr lang="en-US" sz="3600" b="1" dirty="0">
                <a:solidFill>
                  <a:schemeClr val="tx1"/>
                </a:solidFill>
              </a:rPr>
              <a:t>B</a:t>
            </a:r>
            <a:r>
              <a:rPr lang="en-US" sz="3600" b="1" dirty="0" smtClean="0">
                <a:solidFill>
                  <a:schemeClr val="tx1"/>
                </a:solidFill>
              </a:rPr>
              <a:t>usiness Idea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411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Continue…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Attribute </a:t>
            </a:r>
            <a:r>
              <a:rPr lang="en-US" b="1" dirty="0" smtClean="0"/>
              <a:t>Listing(</a:t>
            </a:r>
            <a:r>
              <a:rPr lang="en-US" dirty="0"/>
              <a:t>Developing a new idea </a:t>
            </a:r>
            <a:r>
              <a:rPr lang="en-US" dirty="0" smtClean="0"/>
              <a:t>by looking </a:t>
            </a:r>
            <a:r>
              <a:rPr lang="en-US" dirty="0"/>
              <a:t>at the </a:t>
            </a:r>
            <a:r>
              <a:rPr lang="en-US" dirty="0" smtClean="0"/>
              <a:t>positives and negatives,</a:t>
            </a:r>
            <a:r>
              <a:rPr lang="en-US" dirty="0"/>
              <a:t> form a new combination </a:t>
            </a:r>
            <a:r>
              <a:rPr lang="en-US" dirty="0" smtClean="0"/>
              <a:t>and possibly </a:t>
            </a:r>
            <a:r>
              <a:rPr lang="en-US" dirty="0"/>
              <a:t>a new product/service that better satisfies a need</a:t>
            </a:r>
            <a:r>
              <a:rPr lang="en-US" b="1" dirty="0" smtClean="0"/>
              <a:t>)</a:t>
            </a:r>
          </a:p>
          <a:p>
            <a:r>
              <a:rPr lang="en-US" b="1" dirty="0"/>
              <a:t>Big-Dream </a:t>
            </a:r>
            <a:r>
              <a:rPr lang="en-US" b="1" dirty="0" smtClean="0"/>
              <a:t>Approach(</a:t>
            </a:r>
            <a:r>
              <a:rPr lang="en-US" dirty="0"/>
              <a:t>Developing a new </a:t>
            </a:r>
            <a:r>
              <a:rPr lang="en-US" dirty="0" smtClean="0"/>
              <a:t>idea by </a:t>
            </a:r>
            <a:r>
              <a:rPr lang="en-US" dirty="0"/>
              <a:t>thinking </a:t>
            </a:r>
            <a:r>
              <a:rPr lang="en-US" dirty="0" smtClean="0"/>
              <a:t>without constraints,</a:t>
            </a:r>
            <a:r>
              <a:rPr lang="en-US" dirty="0"/>
              <a:t> </a:t>
            </a:r>
            <a:r>
              <a:rPr lang="en-US" dirty="0" smtClean="0"/>
              <a:t>Every possibility </a:t>
            </a:r>
            <a:r>
              <a:rPr lang="en-US" dirty="0"/>
              <a:t>should be recorded and investigated</a:t>
            </a:r>
            <a:r>
              <a:rPr lang="en-US" b="1" dirty="0" smtClean="0"/>
              <a:t>)</a:t>
            </a:r>
          </a:p>
          <a:p>
            <a:r>
              <a:rPr lang="en-US" b="1" dirty="0"/>
              <a:t>Parameter </a:t>
            </a:r>
            <a:r>
              <a:rPr lang="en-US" b="1" dirty="0" smtClean="0"/>
              <a:t>Analysis(</a:t>
            </a:r>
            <a:r>
              <a:rPr lang="en-US" dirty="0" smtClean="0"/>
              <a:t>developing </a:t>
            </a:r>
            <a:r>
              <a:rPr lang="en-US" dirty="0"/>
              <a:t>a new idea—</a:t>
            </a:r>
            <a:r>
              <a:rPr lang="en-US" i="1" dirty="0"/>
              <a:t>parameter </a:t>
            </a:r>
            <a:r>
              <a:rPr lang="en-US" i="1" dirty="0" smtClean="0"/>
              <a:t>analysis </a:t>
            </a:r>
            <a:r>
              <a:rPr lang="en-US" dirty="0" smtClean="0"/>
              <a:t>involves </a:t>
            </a:r>
            <a:r>
              <a:rPr lang="en-US" dirty="0"/>
              <a:t>two </a:t>
            </a:r>
            <a:r>
              <a:rPr lang="en-US" dirty="0" smtClean="0"/>
              <a:t>aspects: parameter </a:t>
            </a:r>
            <a:r>
              <a:rPr lang="en-US" dirty="0"/>
              <a:t>identification and creative </a:t>
            </a:r>
            <a:r>
              <a:rPr lang="en-US" dirty="0" smtClean="0"/>
              <a:t>synthesis,</a:t>
            </a:r>
            <a:r>
              <a:rPr lang="en-US" dirty="0"/>
              <a:t> relative </a:t>
            </a:r>
            <a:r>
              <a:rPr lang="en-US" dirty="0" smtClean="0"/>
              <a:t>importance,</a:t>
            </a:r>
            <a:r>
              <a:rPr lang="en-US" dirty="0"/>
              <a:t> </a:t>
            </a:r>
            <a:r>
              <a:rPr lang="en-US" dirty="0" smtClean="0"/>
              <a:t>evaluation of </a:t>
            </a:r>
            <a:r>
              <a:rPr lang="en-US" dirty="0"/>
              <a:t>the parameters and relationships, one or more solutions are developed; this </a:t>
            </a:r>
            <a:r>
              <a:rPr lang="en-US" dirty="0" smtClean="0"/>
              <a:t>solution development </a:t>
            </a:r>
            <a:r>
              <a:rPr lang="en-US" dirty="0"/>
              <a:t>is called creative </a:t>
            </a:r>
            <a:r>
              <a:rPr lang="en-US" dirty="0" smtClean="0"/>
              <a:t>synthesis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9630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INNOVATION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Innovation (</a:t>
            </a:r>
            <a:r>
              <a:rPr lang="en-US" dirty="0"/>
              <a:t>economic </a:t>
            </a:r>
            <a:r>
              <a:rPr lang="en-US" dirty="0" smtClean="0"/>
              <a:t>development,</a:t>
            </a:r>
            <a:r>
              <a:rPr lang="en-US" dirty="0"/>
              <a:t> Inventions and innovations are the building blocks of the future of </a:t>
            </a:r>
            <a:r>
              <a:rPr lang="en-US" dirty="0" smtClean="0"/>
              <a:t>any economic unit)</a:t>
            </a:r>
          </a:p>
          <a:p>
            <a:pPr marL="0" indent="0">
              <a:buNone/>
            </a:pPr>
            <a:r>
              <a:rPr lang="en-US" b="1" dirty="0"/>
              <a:t>Types of </a:t>
            </a:r>
            <a:r>
              <a:rPr lang="en-US" b="1" dirty="0" smtClean="0"/>
              <a:t>Innovation</a:t>
            </a:r>
          </a:p>
          <a:p>
            <a:r>
              <a:rPr lang="en-US" dirty="0"/>
              <a:t>V</a:t>
            </a:r>
            <a:r>
              <a:rPr lang="en-US" dirty="0" smtClean="0"/>
              <a:t>arious </a:t>
            </a:r>
            <a:r>
              <a:rPr lang="en-US" dirty="0"/>
              <a:t>levels of the degree of innovation based on the uniqueness of the </a:t>
            </a:r>
            <a:r>
              <a:rPr lang="en-US" dirty="0" smtClean="0"/>
              <a:t>idea.</a:t>
            </a:r>
          </a:p>
          <a:p>
            <a:r>
              <a:rPr lang="en-US" dirty="0"/>
              <a:t>T</a:t>
            </a:r>
            <a:r>
              <a:rPr lang="en-US" dirty="0" smtClean="0"/>
              <a:t>hree </a:t>
            </a:r>
            <a:r>
              <a:rPr lang="en-US" dirty="0"/>
              <a:t>major types of innovation, in decreasing order of </a:t>
            </a:r>
            <a:r>
              <a:rPr lang="en-US" dirty="0" smtClean="0"/>
              <a:t>uniqueness: breakthrough innovation(more scientific </a:t>
            </a:r>
            <a:r>
              <a:rPr lang="en-US" dirty="0"/>
              <a:t>discovery </a:t>
            </a:r>
            <a:r>
              <a:rPr lang="en-US" dirty="0" smtClean="0"/>
              <a:t>and advancement like computer, airplane, automobile, Internet), </a:t>
            </a:r>
            <a:r>
              <a:rPr lang="en-US" dirty="0"/>
              <a:t>technological </a:t>
            </a:r>
            <a:r>
              <a:rPr lang="en-US" dirty="0" smtClean="0"/>
              <a:t>innovation(less scientific </a:t>
            </a:r>
            <a:r>
              <a:rPr lang="en-US" dirty="0"/>
              <a:t>discovery </a:t>
            </a:r>
            <a:r>
              <a:rPr lang="en-US" dirty="0" smtClean="0"/>
              <a:t>and advancement like </a:t>
            </a:r>
            <a:r>
              <a:rPr lang="en-US" dirty="0"/>
              <a:t>personal </a:t>
            </a:r>
            <a:r>
              <a:rPr lang="en-US" dirty="0" smtClean="0"/>
              <a:t>computer,</a:t>
            </a:r>
            <a:r>
              <a:rPr lang="en-US" dirty="0"/>
              <a:t> jet airplane</a:t>
            </a:r>
            <a:r>
              <a:rPr lang="en-US" dirty="0" smtClean="0"/>
              <a:t>), </a:t>
            </a:r>
            <a:r>
              <a:rPr lang="en-US" dirty="0"/>
              <a:t>and ordinary </a:t>
            </a:r>
            <a:r>
              <a:rPr lang="en-US" dirty="0" smtClean="0"/>
              <a:t>innovation(</a:t>
            </a:r>
            <a:r>
              <a:rPr lang="en-US" dirty="0"/>
              <a:t>most </a:t>
            </a:r>
            <a:r>
              <a:rPr lang="en-US" dirty="0" smtClean="0"/>
              <a:t>frequently,</a:t>
            </a:r>
            <a:r>
              <a:rPr lang="en-US" dirty="0"/>
              <a:t> </a:t>
            </a:r>
            <a:r>
              <a:rPr lang="en-US" dirty="0" smtClean="0"/>
              <a:t>numerous,</a:t>
            </a:r>
            <a:r>
              <a:rPr lang="en-US" dirty="0"/>
              <a:t> better product or </a:t>
            </a:r>
            <a:r>
              <a:rPr lang="en-US" dirty="0" smtClean="0"/>
              <a:t>service,</a:t>
            </a:r>
            <a:r>
              <a:rPr lang="en-US" dirty="0"/>
              <a:t> market analysis and pull, not technology push</a:t>
            </a:r>
            <a:r>
              <a:rPr lang="en-US" dirty="0" smtClean="0"/>
              <a:t>).</a:t>
            </a:r>
          </a:p>
          <a:p>
            <a:r>
              <a:rPr lang="en-US" dirty="0"/>
              <a:t>I</a:t>
            </a:r>
            <a:r>
              <a:rPr lang="en-US" dirty="0" smtClean="0"/>
              <a:t>nnovations are usually </a:t>
            </a:r>
            <a:r>
              <a:rPr lang="en-US" dirty="0"/>
              <a:t>protected by strong patents, trade secrets, and/or </a:t>
            </a:r>
            <a:r>
              <a:rPr lang="en-US" dirty="0" smtClean="0"/>
              <a:t>copyrights.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721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Continue…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Defining a </a:t>
            </a:r>
            <a:r>
              <a:rPr lang="en-US" b="1" dirty="0" smtClean="0"/>
              <a:t>New </a:t>
            </a:r>
            <a:r>
              <a:rPr lang="en-US" b="1" dirty="0"/>
              <a:t>Innovation (Product or Service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(new </a:t>
            </a:r>
            <a:r>
              <a:rPr lang="en-US" dirty="0"/>
              <a:t>or unique in an </a:t>
            </a:r>
            <a:r>
              <a:rPr lang="en-US" dirty="0" smtClean="0"/>
              <a:t>idea,</a:t>
            </a:r>
            <a:r>
              <a:rPr lang="en-US" dirty="0"/>
              <a:t> old </a:t>
            </a:r>
            <a:r>
              <a:rPr lang="en-US" dirty="0" smtClean="0"/>
              <a:t>products, </a:t>
            </a:r>
            <a:r>
              <a:rPr lang="en-US" dirty="0"/>
              <a:t>newness was in the </a:t>
            </a:r>
            <a:r>
              <a:rPr lang="en-US" dirty="0" smtClean="0"/>
              <a:t>consumer concept,</a:t>
            </a:r>
            <a:r>
              <a:rPr lang="en-US" dirty="0"/>
              <a:t> “new” when only slight </a:t>
            </a:r>
            <a:r>
              <a:rPr lang="en-US" dirty="0" smtClean="0"/>
              <a:t>changes,</a:t>
            </a:r>
            <a:r>
              <a:rPr lang="en-US" dirty="0"/>
              <a:t> many companies add products to </a:t>
            </a:r>
            <a:r>
              <a:rPr lang="en-US" dirty="0" smtClean="0"/>
              <a:t>their product </a:t>
            </a:r>
            <a:r>
              <a:rPr lang="en-US" dirty="0"/>
              <a:t>line that are already marketed by other </a:t>
            </a:r>
            <a:r>
              <a:rPr lang="en-US" dirty="0" smtClean="0"/>
              <a:t>companies(improved form)</a:t>
            </a:r>
          </a:p>
          <a:p>
            <a:pPr marL="0" indent="0">
              <a:buNone/>
            </a:pPr>
            <a:r>
              <a:rPr lang="en-US" b="1" dirty="0"/>
              <a:t>Classification of New </a:t>
            </a:r>
            <a:r>
              <a:rPr lang="en-US" b="1" dirty="0" smtClean="0"/>
              <a:t>Products</a:t>
            </a:r>
          </a:p>
          <a:p>
            <a:r>
              <a:rPr lang="en-US" dirty="0"/>
              <a:t>New products may be classified from the viewpoint of either the consumer or the firm</a:t>
            </a:r>
            <a:r>
              <a:rPr lang="en-US" dirty="0" smtClean="0"/>
              <a:t>.</a:t>
            </a:r>
          </a:p>
          <a:p>
            <a:r>
              <a:rPr lang="en-US" dirty="0"/>
              <a:t>From a Consumer’s </a:t>
            </a:r>
            <a:r>
              <a:rPr lang="en-US" dirty="0" smtClean="0"/>
              <a:t>Viewpoint: </a:t>
            </a:r>
            <a:r>
              <a:rPr lang="en-US" dirty="0"/>
              <a:t>There is a broad interpretation of what is a </a:t>
            </a:r>
            <a:r>
              <a:rPr lang="en-US" dirty="0" smtClean="0"/>
              <a:t>new product </a:t>
            </a:r>
            <a:r>
              <a:rPr lang="en-US" dirty="0"/>
              <a:t>from the consumer’s </a:t>
            </a:r>
            <a:r>
              <a:rPr lang="en-US" dirty="0" smtClean="0"/>
              <a:t>viewpoint(Fig 4.3).</a:t>
            </a:r>
          </a:p>
          <a:p>
            <a:r>
              <a:rPr lang="en-US" dirty="0"/>
              <a:t>From a Firm’s </a:t>
            </a:r>
            <a:r>
              <a:rPr lang="en-US" dirty="0" smtClean="0"/>
              <a:t>Viewpoint(Technology </a:t>
            </a:r>
            <a:r>
              <a:rPr lang="en-US" i="1" dirty="0"/>
              <a:t>and </a:t>
            </a:r>
            <a:r>
              <a:rPr lang="en-US" dirty="0"/>
              <a:t>a new market</a:t>
            </a:r>
            <a:r>
              <a:rPr lang="en-US" dirty="0" smtClean="0"/>
              <a:t>): </a:t>
            </a:r>
            <a:r>
              <a:rPr lang="en-US" dirty="0"/>
              <a:t>The innovative entrepreneurial firm, in addition to </a:t>
            </a:r>
            <a:r>
              <a:rPr lang="en-US" dirty="0" smtClean="0"/>
              <a:t>recognizing the </a:t>
            </a:r>
            <a:r>
              <a:rPr lang="en-US" dirty="0"/>
              <a:t>consumer’s perception of newness, should also classify its new </a:t>
            </a:r>
            <a:r>
              <a:rPr lang="en-US" dirty="0" smtClean="0"/>
              <a:t>products on </a:t>
            </a:r>
            <a:r>
              <a:rPr lang="en-US" dirty="0"/>
              <a:t>some </a:t>
            </a:r>
            <a:r>
              <a:rPr lang="en-US" dirty="0" smtClean="0"/>
              <a:t>dimensions(Fig 4.4).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0834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9558"/>
            <a:ext cx="10515600" cy="56174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OPPORTUNITY RECOGNITION</a:t>
            </a:r>
          </a:p>
          <a:p>
            <a:r>
              <a:rPr lang="en-US" dirty="0"/>
              <a:t>A business </a:t>
            </a:r>
            <a:r>
              <a:rPr lang="en-US" dirty="0" smtClean="0"/>
              <a:t>opportunity represents </a:t>
            </a:r>
            <a:r>
              <a:rPr lang="en-US" dirty="0"/>
              <a:t>a possibility for the entrepreneur to successfully fill a large </a:t>
            </a:r>
            <a:r>
              <a:rPr lang="en-US" dirty="0" smtClean="0"/>
              <a:t>enough unsatisfied </a:t>
            </a:r>
            <a:r>
              <a:rPr lang="en-US" dirty="0"/>
              <a:t>need that enough sales and profits </a:t>
            </a:r>
            <a:r>
              <a:rPr lang="en-US" dirty="0" smtClean="0"/>
              <a:t>result.</a:t>
            </a:r>
          </a:p>
          <a:p>
            <a:r>
              <a:rPr lang="en-US" dirty="0"/>
              <a:t>S</a:t>
            </a:r>
            <a:r>
              <a:rPr lang="en-US" dirty="0" smtClean="0"/>
              <a:t>ignificant research,</a:t>
            </a:r>
            <a:r>
              <a:rPr lang="en-US" dirty="0"/>
              <a:t> knowledge </a:t>
            </a:r>
            <a:r>
              <a:rPr lang="en-US" dirty="0" smtClean="0"/>
              <a:t>and experience </a:t>
            </a:r>
            <a:r>
              <a:rPr lang="en-US" dirty="0"/>
              <a:t>of the individual </a:t>
            </a:r>
            <a:r>
              <a:rPr lang="en-US" dirty="0" smtClean="0"/>
              <a:t>entrepreneur.</a:t>
            </a:r>
          </a:p>
          <a:p>
            <a:pPr marL="0" indent="0">
              <a:buNone/>
            </a:pPr>
            <a:r>
              <a:rPr lang="en-US" b="1" dirty="0" smtClean="0"/>
              <a:t>PRODUCT </a:t>
            </a:r>
            <a:r>
              <a:rPr lang="en-US" b="1" dirty="0"/>
              <a:t>PLANNING AND DEVELOPMENT </a:t>
            </a:r>
            <a:r>
              <a:rPr lang="en-US" b="1" dirty="0" smtClean="0"/>
              <a:t>PROCESS</a:t>
            </a:r>
          </a:p>
          <a:p>
            <a:r>
              <a:rPr lang="en-US" dirty="0" smtClean="0"/>
              <a:t>The stages </a:t>
            </a:r>
            <a:r>
              <a:rPr lang="en-US" dirty="0"/>
              <a:t>each product </a:t>
            </a:r>
            <a:r>
              <a:rPr lang="en-US" dirty="0" smtClean="0"/>
              <a:t>goes through </a:t>
            </a:r>
            <a:r>
              <a:rPr lang="en-US" dirty="0"/>
              <a:t>from </a:t>
            </a:r>
            <a:r>
              <a:rPr lang="en-US" dirty="0" smtClean="0"/>
              <a:t>introduction to decline.</a:t>
            </a:r>
          </a:p>
          <a:p>
            <a:r>
              <a:rPr lang="en-US" dirty="0"/>
              <a:t>F</a:t>
            </a:r>
            <a:r>
              <a:rPr lang="en-US" dirty="0" smtClean="0"/>
              <a:t>ive </a:t>
            </a:r>
            <a:r>
              <a:rPr lang="en-US" dirty="0"/>
              <a:t>major stages: </a:t>
            </a:r>
            <a:r>
              <a:rPr lang="en-US" dirty="0" smtClean="0"/>
              <a:t>idea stage(</a:t>
            </a:r>
            <a:r>
              <a:rPr lang="en-US" dirty="0"/>
              <a:t>market evaluation checklist</a:t>
            </a:r>
            <a:r>
              <a:rPr lang="en-US" dirty="0" smtClean="0"/>
              <a:t>), </a:t>
            </a:r>
            <a:r>
              <a:rPr lang="en-US" dirty="0"/>
              <a:t>concept </a:t>
            </a:r>
            <a:r>
              <a:rPr lang="en-US" dirty="0" smtClean="0"/>
              <a:t>stage(</a:t>
            </a:r>
            <a:r>
              <a:rPr lang="en-US" dirty="0"/>
              <a:t>refined through interaction with consumers</a:t>
            </a:r>
            <a:r>
              <a:rPr lang="en-US" dirty="0" smtClean="0"/>
              <a:t>), </a:t>
            </a:r>
            <a:r>
              <a:rPr lang="en-US" dirty="0"/>
              <a:t>product </a:t>
            </a:r>
            <a:r>
              <a:rPr lang="en-US" dirty="0" smtClean="0"/>
              <a:t>development stage(</a:t>
            </a:r>
            <a:r>
              <a:rPr lang="en-US" dirty="0"/>
              <a:t>product samples</a:t>
            </a:r>
            <a:r>
              <a:rPr lang="en-US" dirty="0" smtClean="0"/>
              <a:t>), </a:t>
            </a:r>
            <a:r>
              <a:rPr lang="en-US" dirty="0"/>
              <a:t>test marketing </a:t>
            </a:r>
            <a:r>
              <a:rPr lang="en-US" dirty="0" smtClean="0"/>
              <a:t>stage(</a:t>
            </a:r>
            <a:r>
              <a:rPr lang="en-US" dirty="0"/>
              <a:t>acceptance level of consumers</a:t>
            </a:r>
            <a:r>
              <a:rPr lang="en-US" dirty="0" smtClean="0"/>
              <a:t>), </a:t>
            </a:r>
            <a:r>
              <a:rPr lang="en-US" dirty="0"/>
              <a:t>and </a:t>
            </a:r>
            <a:r>
              <a:rPr lang="en-US" dirty="0" smtClean="0"/>
              <a:t>commercialization, which </a:t>
            </a:r>
            <a:r>
              <a:rPr lang="en-US" dirty="0"/>
              <a:t>starts the product life </a:t>
            </a:r>
            <a:r>
              <a:rPr lang="en-US" dirty="0" smtClean="0"/>
              <a:t>cycle(Fig 4.6).</a:t>
            </a:r>
          </a:p>
          <a:p>
            <a:r>
              <a:rPr lang="en-US" dirty="0"/>
              <a:t>Establishing Evaluation </a:t>
            </a:r>
            <a:r>
              <a:rPr lang="en-US" dirty="0" smtClean="0"/>
              <a:t>Criteria: Criteria </a:t>
            </a:r>
            <a:r>
              <a:rPr lang="en-US" dirty="0"/>
              <a:t>should be established to evaluate the new idea in terms of </a:t>
            </a:r>
            <a:r>
              <a:rPr lang="en-US" dirty="0" smtClean="0"/>
              <a:t>market opportunity</a:t>
            </a:r>
            <a:r>
              <a:rPr lang="en-US" dirty="0"/>
              <a:t>, competition, the marketing system, and financial and development </a:t>
            </a:r>
            <a:r>
              <a:rPr lang="en-US" dirty="0" smtClean="0"/>
              <a:t>factors.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0736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E-COMMERCE AND BUSINESS START-UP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E-commerce </a:t>
            </a:r>
            <a:r>
              <a:rPr lang="en-US" dirty="0"/>
              <a:t>offers the entrepreneur the opportunity to be very creative and innovative</a:t>
            </a:r>
            <a:r>
              <a:rPr lang="en-US" dirty="0" smtClean="0"/>
              <a:t>.</a:t>
            </a:r>
          </a:p>
          <a:p>
            <a:r>
              <a:rPr lang="en-US" dirty="0"/>
              <a:t>business-to-consumer </a:t>
            </a:r>
            <a:r>
              <a:rPr lang="en-US" dirty="0" smtClean="0"/>
              <a:t>or business-to-business</a:t>
            </a:r>
          </a:p>
          <a:p>
            <a:r>
              <a:rPr lang="en-US" dirty="0"/>
              <a:t>use of personal computers, the adoption </a:t>
            </a:r>
            <a:r>
              <a:rPr lang="en-US" dirty="0" smtClean="0"/>
              <a:t>of intranets </a:t>
            </a:r>
            <a:r>
              <a:rPr lang="en-US" dirty="0"/>
              <a:t>in companies, the acceptance of the Internet as a business communications </a:t>
            </a:r>
            <a:r>
              <a:rPr lang="en-US" dirty="0" err="1" smtClean="0"/>
              <a:t>platform,and</a:t>
            </a:r>
            <a:r>
              <a:rPr lang="en-US" dirty="0" smtClean="0"/>
              <a:t> </a:t>
            </a:r>
            <a:r>
              <a:rPr lang="en-US" dirty="0"/>
              <a:t>faster and more secure systems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Front-End Activities: </a:t>
            </a:r>
            <a:r>
              <a:rPr lang="en-US" dirty="0"/>
              <a:t>This includes everything that the customer actually sees and</a:t>
            </a:r>
          </a:p>
          <a:p>
            <a:pPr marL="0" indent="0">
              <a:buNone/>
            </a:pPr>
            <a:r>
              <a:rPr lang="en-US" dirty="0"/>
              <a:t>interacts with including User Experience (UX) and User Interface (UI) activities such</a:t>
            </a:r>
          </a:p>
          <a:p>
            <a:pPr marL="0" indent="0">
              <a:buNone/>
            </a:pPr>
            <a:r>
              <a:rPr lang="en-US" dirty="0"/>
              <a:t>as site </a:t>
            </a:r>
            <a:r>
              <a:rPr lang="en-US" dirty="0" smtClean="0"/>
              <a:t>search.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b="1" dirty="0"/>
              <a:t>Back-End Activities: </a:t>
            </a:r>
            <a:r>
              <a:rPr lang="en-US" dirty="0"/>
              <a:t>This includes IT infrastructure (servers, site security, and</a:t>
            </a:r>
          </a:p>
          <a:p>
            <a:pPr marL="0" indent="0">
              <a:buNone/>
            </a:pPr>
            <a:r>
              <a:rPr lang="en-US" dirty="0"/>
              <a:t>hosting), analytic tools, payment processing, site search, order tracking, fulfillment,</a:t>
            </a:r>
          </a:p>
          <a:p>
            <a:pPr marL="0" indent="0">
              <a:buNone/>
            </a:pPr>
            <a:r>
              <a:rPr lang="en-US" dirty="0"/>
              <a:t>and inventory management.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051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E-Commerce Channels</a:t>
            </a:r>
          </a:p>
          <a:p>
            <a:r>
              <a:rPr lang="en-US" dirty="0"/>
              <a:t>T</a:t>
            </a:r>
            <a:r>
              <a:rPr lang="en-US" dirty="0" smtClean="0"/>
              <a:t>hree </a:t>
            </a:r>
            <a:r>
              <a:rPr lang="en-US" dirty="0"/>
              <a:t>e-commerce channels that companies offer to </a:t>
            </a:r>
            <a:r>
              <a:rPr lang="en-US" dirty="0" smtClean="0"/>
              <a:t>consumers: traditional </a:t>
            </a:r>
            <a:r>
              <a:rPr lang="en-US" dirty="0"/>
              <a:t>Web sites, dedicated mobile-enabled Web sites, and mobile apps</a:t>
            </a:r>
            <a:r>
              <a:rPr lang="en-US" dirty="0" smtClean="0"/>
              <a:t>.</a:t>
            </a:r>
          </a:p>
          <a:p>
            <a:r>
              <a:rPr lang="en-US" b="1" dirty="0"/>
              <a:t>Web </a:t>
            </a:r>
            <a:r>
              <a:rPr lang="en-US" b="1" dirty="0" smtClean="0"/>
              <a:t>Sites: </a:t>
            </a:r>
            <a:r>
              <a:rPr lang="en-US" dirty="0"/>
              <a:t>Development </a:t>
            </a:r>
            <a:r>
              <a:rPr lang="en-US" dirty="0" smtClean="0"/>
              <a:t>Approach,</a:t>
            </a:r>
            <a:r>
              <a:rPr lang="en-US" dirty="0"/>
              <a:t> Product Information </a:t>
            </a:r>
            <a:r>
              <a:rPr lang="en-US" dirty="0" smtClean="0"/>
              <a:t>Pages,</a:t>
            </a:r>
            <a:r>
              <a:rPr lang="en-US" dirty="0"/>
              <a:t> Metrics </a:t>
            </a:r>
            <a:r>
              <a:rPr lang="en-US" dirty="0" smtClean="0"/>
              <a:t>Tracked.</a:t>
            </a:r>
          </a:p>
          <a:p>
            <a:r>
              <a:rPr lang="en-US" b="1" dirty="0" smtClean="0"/>
              <a:t>Mobile-Optimized </a:t>
            </a:r>
            <a:r>
              <a:rPr lang="en-US" b="1" dirty="0"/>
              <a:t>Web </a:t>
            </a:r>
            <a:r>
              <a:rPr lang="en-US" b="1" dirty="0" smtClean="0"/>
              <a:t>Site: </a:t>
            </a:r>
            <a:r>
              <a:rPr lang="en-US" dirty="0" smtClean="0"/>
              <a:t>audience </a:t>
            </a:r>
            <a:r>
              <a:rPr lang="en-US" dirty="0"/>
              <a:t>and the nature of the </a:t>
            </a:r>
            <a:r>
              <a:rPr lang="en-US" dirty="0" smtClean="0"/>
              <a:t>device,</a:t>
            </a:r>
            <a:r>
              <a:rPr lang="en-US" b="1" dirty="0"/>
              <a:t> </a:t>
            </a:r>
            <a:r>
              <a:rPr lang="en-US" dirty="0"/>
              <a:t>Cut </a:t>
            </a:r>
            <a:r>
              <a:rPr lang="en-US" dirty="0" smtClean="0"/>
              <a:t>features,</a:t>
            </a:r>
            <a:r>
              <a:rPr lang="en-US" dirty="0"/>
              <a:t> Cut </a:t>
            </a:r>
            <a:r>
              <a:rPr lang="en-US" dirty="0" smtClean="0"/>
              <a:t>content,</a:t>
            </a:r>
            <a:r>
              <a:rPr lang="en-US" dirty="0"/>
              <a:t> Enlarge interface </a:t>
            </a:r>
            <a:r>
              <a:rPr lang="en-US" dirty="0" smtClean="0"/>
              <a:t>elements.</a:t>
            </a:r>
          </a:p>
          <a:p>
            <a:r>
              <a:rPr lang="en-US" b="1" dirty="0"/>
              <a:t>Dedicated Mobile </a:t>
            </a:r>
            <a:r>
              <a:rPr lang="en-US" b="1" dirty="0" smtClean="0"/>
              <a:t>Apps: </a:t>
            </a:r>
            <a:r>
              <a:rPr lang="en-US" dirty="0" smtClean="0"/>
              <a:t>Streamlined </a:t>
            </a:r>
            <a:r>
              <a:rPr lang="en-US" dirty="0"/>
              <a:t>Customer </a:t>
            </a:r>
            <a:r>
              <a:rPr lang="en-US" dirty="0" smtClean="0"/>
              <a:t>Experience,</a:t>
            </a:r>
            <a:r>
              <a:rPr lang="en-US" dirty="0"/>
              <a:t> Enhanced Engagement for New </a:t>
            </a:r>
            <a:r>
              <a:rPr lang="en-US" dirty="0" smtClean="0"/>
              <a:t>Audience(New features),</a:t>
            </a:r>
            <a:r>
              <a:rPr lang="en-US" dirty="0"/>
              <a:t> Visibility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80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119" y="873457"/>
            <a:ext cx="3362794" cy="465388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814" y="229192"/>
            <a:ext cx="3688283" cy="624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9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Trends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trend often provides one of the </a:t>
            </a:r>
            <a:r>
              <a:rPr lang="en-US" b="1" dirty="0"/>
              <a:t>greatest opportunities </a:t>
            </a:r>
            <a:r>
              <a:rPr lang="en-US" dirty="0"/>
              <a:t>for starting a new venture, </a:t>
            </a:r>
            <a:r>
              <a:rPr lang="en-US" dirty="0" smtClean="0"/>
              <a:t>particularly when </a:t>
            </a:r>
            <a:r>
              <a:rPr lang="en-US" dirty="0"/>
              <a:t>the entrepreneur can be at the start of a trend that </a:t>
            </a:r>
            <a:r>
              <a:rPr lang="en-US" b="1" dirty="0"/>
              <a:t>lasts </a:t>
            </a:r>
            <a:r>
              <a:rPr lang="en-US" dirty="0"/>
              <a:t>for a considerable period </a:t>
            </a:r>
            <a:r>
              <a:rPr lang="en-US" dirty="0" smtClean="0"/>
              <a:t>of time</a:t>
            </a:r>
            <a:r>
              <a:rPr lang="en-US" dirty="0"/>
              <a:t>. </a:t>
            </a:r>
            <a:r>
              <a:rPr lang="en-US" b="1" dirty="0"/>
              <a:t>Seven trends </a:t>
            </a:r>
            <a:r>
              <a:rPr lang="en-US" dirty="0"/>
              <a:t>that provide opportunities, indicated in Table 4.1, include wearable </a:t>
            </a:r>
            <a:r>
              <a:rPr lang="en-US" dirty="0" smtClean="0"/>
              <a:t>trend, green </a:t>
            </a:r>
            <a:r>
              <a:rPr lang="en-US" dirty="0"/>
              <a:t>trend, payments, maker trend, mobile trend, health trend, and the Internet of things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Wearable </a:t>
            </a:r>
            <a:r>
              <a:rPr lang="en-US" b="1" dirty="0" smtClean="0"/>
              <a:t>Trend</a:t>
            </a:r>
          </a:p>
          <a:p>
            <a:r>
              <a:rPr lang="en-US" dirty="0"/>
              <a:t>As the cost and size of microprocessors continue to shrink, the ability of carry </a:t>
            </a:r>
            <a:r>
              <a:rPr lang="en-US" dirty="0" smtClean="0"/>
              <a:t>computers with </a:t>
            </a:r>
            <a:r>
              <a:rPr lang="en-US" dirty="0"/>
              <a:t>to monitor and record activity and display relevant information is now a </a:t>
            </a:r>
            <a:r>
              <a:rPr lang="en-US" dirty="0" smtClean="0"/>
              <a:t>reality.</a:t>
            </a:r>
          </a:p>
          <a:p>
            <a:r>
              <a:rPr lang="en-US" dirty="0" smtClean="0"/>
              <a:t>(Google </a:t>
            </a:r>
            <a:r>
              <a:rPr lang="en-US" dirty="0"/>
              <a:t>Glass), body monitoring (</a:t>
            </a:r>
            <a:r>
              <a:rPr lang="en-US" dirty="0" err="1"/>
              <a:t>Fitbit</a:t>
            </a:r>
            <a:r>
              <a:rPr lang="en-US" dirty="0" smtClean="0"/>
              <a:t>), </a:t>
            </a:r>
            <a:r>
              <a:rPr lang="en-US" dirty="0"/>
              <a:t>“Smart Watches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b="1" dirty="0"/>
              <a:t>Green </a:t>
            </a:r>
            <a:r>
              <a:rPr lang="en-US" b="1" dirty="0" smtClean="0"/>
              <a:t>Trend</a:t>
            </a:r>
          </a:p>
          <a:p>
            <a:r>
              <a:rPr lang="en-US" dirty="0"/>
              <a:t>New businesses in this area include energy efficiency and storage, </a:t>
            </a:r>
            <a:r>
              <a:rPr lang="en-US" dirty="0" smtClean="0"/>
              <a:t>software ,       e-commerce</a:t>
            </a:r>
            <a:r>
              <a:rPr lang="en-US" dirty="0"/>
              <a:t>, and electronic components. Also popular are hybrid energy </a:t>
            </a:r>
            <a:r>
              <a:rPr lang="en-US" dirty="0" smtClean="0"/>
              <a:t>storage approaches designed </a:t>
            </a:r>
            <a:r>
              <a:rPr lang="en-US" dirty="0"/>
              <a:t>to stabilize demand on an energy </a:t>
            </a:r>
            <a:r>
              <a:rPr lang="en-US" dirty="0" smtClean="0"/>
              <a:t>grid.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429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5910"/>
            <a:ext cx="10515600" cy="563105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Payments</a:t>
            </a:r>
          </a:p>
          <a:p>
            <a:r>
              <a:rPr lang="en-US" dirty="0"/>
              <a:t>In addition, </a:t>
            </a:r>
            <a:r>
              <a:rPr lang="en-US" dirty="0" smtClean="0"/>
              <a:t>the popularity </a:t>
            </a:r>
            <a:r>
              <a:rPr lang="en-US" dirty="0"/>
              <a:t>of new forms of currency designed to reduce fraud such as </a:t>
            </a:r>
            <a:r>
              <a:rPr lang="en-US" dirty="0" err="1"/>
              <a:t>Bitcoin</a:t>
            </a:r>
            <a:r>
              <a:rPr lang="en-US" dirty="0"/>
              <a:t> and </a:t>
            </a:r>
            <a:r>
              <a:rPr lang="en-US" dirty="0" smtClean="0"/>
              <a:t>the entire ecosystem </a:t>
            </a:r>
            <a:r>
              <a:rPr lang="en-US" dirty="0"/>
              <a:t>around financial fraud detection and mitigation will also be interesting </a:t>
            </a:r>
            <a:r>
              <a:rPr lang="en-US" dirty="0" smtClean="0"/>
              <a:t>to monitor </a:t>
            </a:r>
            <a:r>
              <a:rPr lang="en-US" dirty="0"/>
              <a:t>over the next several years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Maker </a:t>
            </a:r>
            <a:r>
              <a:rPr lang="en-US" b="1" dirty="0" smtClean="0"/>
              <a:t>Trend</a:t>
            </a:r>
          </a:p>
          <a:p>
            <a:pPr marL="0" indent="0">
              <a:buNone/>
            </a:pPr>
            <a:r>
              <a:rPr lang="en-US" dirty="0" smtClean="0"/>
              <a:t>Empowering </a:t>
            </a:r>
            <a:r>
              <a:rPr lang="en-US" dirty="0"/>
              <a:t>individuals to become makers instead of just consumers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Mobile </a:t>
            </a:r>
            <a:r>
              <a:rPr lang="en-US" b="1" dirty="0" smtClean="0"/>
              <a:t>Trend</a:t>
            </a:r>
          </a:p>
          <a:p>
            <a:r>
              <a:rPr lang="en-US" dirty="0"/>
              <a:t>The mobile phone continues to revolutionize the way we consume content, make </a:t>
            </a:r>
            <a:r>
              <a:rPr lang="en-US" dirty="0" smtClean="0"/>
              <a:t>purchases, and </a:t>
            </a:r>
            <a:r>
              <a:rPr lang="en-US" dirty="0"/>
              <a:t>interact with each </a:t>
            </a:r>
            <a:r>
              <a:rPr lang="en-US" dirty="0" smtClean="0"/>
              <a:t>other. Future </a:t>
            </a:r>
            <a:r>
              <a:rPr lang="en-US" dirty="0"/>
              <a:t>of technology and the future of </a:t>
            </a:r>
            <a:r>
              <a:rPr lang="en-US" dirty="0" smtClean="0"/>
              <a:t>mobile growing rapidly.</a:t>
            </a:r>
          </a:p>
          <a:p>
            <a:pPr marL="0" indent="0">
              <a:buNone/>
            </a:pPr>
            <a:r>
              <a:rPr lang="en-US" b="1" dirty="0"/>
              <a:t>Health </a:t>
            </a:r>
            <a:r>
              <a:rPr lang="en-US" b="1" dirty="0" smtClean="0"/>
              <a:t>Trend</a:t>
            </a:r>
          </a:p>
          <a:p>
            <a:r>
              <a:rPr lang="en-US" dirty="0"/>
              <a:t>Health maintenance and concerns about health-care provisions together are one of the </a:t>
            </a:r>
            <a:r>
              <a:rPr lang="en-US" dirty="0" smtClean="0"/>
              <a:t>biggest trends today.</a:t>
            </a:r>
            <a:r>
              <a:rPr lang="en-US" dirty="0"/>
              <a:t> </a:t>
            </a:r>
            <a:r>
              <a:rPr lang="en-US" dirty="0" smtClean="0"/>
              <a:t>This provides </a:t>
            </a:r>
            <a:r>
              <a:rPr lang="en-US" dirty="0"/>
              <a:t>many opportunities for entrepreneurs, including cosmetic procedures, mind </a:t>
            </a:r>
            <a:r>
              <a:rPr lang="en-US" dirty="0" smtClean="0"/>
              <a:t>expansion such </a:t>
            </a:r>
            <a:r>
              <a:rPr lang="en-US" dirty="0"/>
              <a:t>as the “brain gym” of Vibrant Brains, personal health portals, point-of-care </a:t>
            </a:r>
            <a:r>
              <a:rPr lang="en-US" dirty="0" smtClean="0"/>
              <a:t>testing facilities</a:t>
            </a:r>
            <a:r>
              <a:rPr lang="en-US" dirty="0"/>
              <a:t>, fitness centers, fitness toys such as the latest Fit Flops and Wii Fit peripherals, </a:t>
            </a:r>
            <a:r>
              <a:rPr lang="en-US" dirty="0" smtClean="0"/>
              <a:t>fit food</a:t>
            </a:r>
            <a:r>
              <a:rPr lang="en-US" dirty="0"/>
              <a:t>, convenient care clinics, and wellness coaches.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450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4967"/>
            <a:ext cx="10515600" cy="56719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The Internet of </a:t>
            </a:r>
            <a:r>
              <a:rPr lang="en-US" b="1" dirty="0" smtClean="0"/>
              <a:t>Things</a:t>
            </a:r>
          </a:p>
          <a:p>
            <a:r>
              <a:rPr lang="en-US" dirty="0"/>
              <a:t>The potential for nearly everything we interact with to be </a:t>
            </a:r>
            <a:r>
              <a:rPr lang="en-US" dirty="0" smtClean="0"/>
              <a:t>connected to </a:t>
            </a:r>
            <a:r>
              <a:rPr lang="en-US" dirty="0"/>
              <a:t>the Internet has given rise to new products that people never imagined </a:t>
            </a:r>
            <a:r>
              <a:rPr lang="en-US" dirty="0" smtClean="0"/>
              <a:t>could benefit </a:t>
            </a:r>
            <a:r>
              <a:rPr lang="en-US" dirty="0"/>
              <a:t>from having an embedded </a:t>
            </a:r>
            <a:r>
              <a:rPr lang="en-US" dirty="0" err="1"/>
              <a:t>WiFi</a:t>
            </a:r>
            <a:r>
              <a:rPr lang="en-US" dirty="0"/>
              <a:t> transmitter. Internet </a:t>
            </a:r>
            <a:r>
              <a:rPr lang="en-US" dirty="0" err="1"/>
              <a:t>connectivities</a:t>
            </a:r>
            <a:r>
              <a:rPr lang="en-US" dirty="0"/>
              <a:t> such as </a:t>
            </a:r>
            <a:r>
              <a:rPr lang="en-US" dirty="0" smtClean="0"/>
              <a:t>light bulbs </a:t>
            </a:r>
            <a:r>
              <a:rPr lang="en-US" dirty="0"/>
              <a:t>and thermostats are part of this new trend of “Smart” devices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SOURCES OF NEW IDEAS</a:t>
            </a:r>
          </a:p>
          <a:p>
            <a:r>
              <a:rPr lang="en-US" dirty="0"/>
              <a:t>Some of the more fruitful sources of ideas for entrepreneurs include consumers, </a:t>
            </a:r>
            <a:r>
              <a:rPr lang="en-US" dirty="0" smtClean="0"/>
              <a:t>existing products </a:t>
            </a:r>
            <a:r>
              <a:rPr lang="en-US" dirty="0"/>
              <a:t>and services, distribution channels, the federal government, and research </a:t>
            </a:r>
            <a:r>
              <a:rPr lang="en-US" dirty="0" smtClean="0"/>
              <a:t>and development.</a:t>
            </a:r>
          </a:p>
          <a:p>
            <a:pPr marL="0" indent="0">
              <a:buNone/>
            </a:pPr>
            <a:r>
              <a:rPr lang="en-US" b="1" dirty="0" smtClean="0"/>
              <a:t>Consumers (</a:t>
            </a:r>
            <a:r>
              <a:rPr lang="en-US" dirty="0"/>
              <a:t>close attention to potential </a:t>
            </a:r>
            <a:r>
              <a:rPr lang="en-US" dirty="0" smtClean="0"/>
              <a:t>customers,</a:t>
            </a:r>
            <a:r>
              <a:rPr lang="en-US" dirty="0"/>
              <a:t> monitoring potential </a:t>
            </a:r>
            <a:r>
              <a:rPr lang="en-US" dirty="0" smtClean="0"/>
              <a:t>ideas,</a:t>
            </a:r>
            <a:r>
              <a:rPr lang="en-US" dirty="0"/>
              <a:t> large enough market to support a new </a:t>
            </a:r>
            <a:r>
              <a:rPr lang="en-US" dirty="0" smtClean="0"/>
              <a:t>venture)</a:t>
            </a:r>
          </a:p>
          <a:p>
            <a:pPr marL="0" indent="0">
              <a:buNone/>
            </a:pPr>
            <a:r>
              <a:rPr lang="en-US" b="1" dirty="0"/>
              <a:t>Existing Products and </a:t>
            </a:r>
            <a:r>
              <a:rPr lang="en-US" b="1" dirty="0" smtClean="0"/>
              <a:t>Services(</a:t>
            </a:r>
            <a:r>
              <a:rPr lang="en-US" dirty="0"/>
              <a:t>method for monitoring and evaluating </a:t>
            </a:r>
            <a:r>
              <a:rPr lang="en-US" dirty="0" smtClean="0"/>
              <a:t>competitive products/services </a:t>
            </a:r>
            <a:r>
              <a:rPr lang="en-US" dirty="0"/>
              <a:t>on the </a:t>
            </a:r>
            <a:r>
              <a:rPr lang="en-US" dirty="0" smtClean="0"/>
              <a:t>market,</a:t>
            </a:r>
            <a:r>
              <a:rPr lang="en-US" dirty="0"/>
              <a:t> </a:t>
            </a:r>
            <a:r>
              <a:rPr lang="en-US" dirty="0" smtClean="0"/>
              <a:t>improve on </a:t>
            </a:r>
            <a:r>
              <a:rPr lang="en-US" dirty="0"/>
              <a:t>these </a:t>
            </a:r>
            <a:r>
              <a:rPr lang="en-US" dirty="0" smtClean="0"/>
              <a:t>offerings,</a:t>
            </a:r>
            <a:r>
              <a:rPr lang="en-US" dirty="0"/>
              <a:t> sales and profit </a:t>
            </a:r>
            <a:r>
              <a:rPr lang="en-US" dirty="0" smtClean="0"/>
              <a:t>potential.</a:t>
            </a:r>
          </a:p>
          <a:p>
            <a:pPr marL="0" indent="0">
              <a:buNone/>
            </a:pPr>
            <a:r>
              <a:rPr lang="en-US" b="1" dirty="0"/>
              <a:t>Distribution </a:t>
            </a:r>
            <a:r>
              <a:rPr lang="en-US" b="1" dirty="0" smtClean="0"/>
              <a:t>Channels (</a:t>
            </a:r>
            <a:r>
              <a:rPr lang="en-US" dirty="0"/>
              <a:t>suggestions for completely new </a:t>
            </a:r>
            <a:r>
              <a:rPr lang="en-US" dirty="0" smtClean="0"/>
              <a:t>products,</a:t>
            </a:r>
            <a:r>
              <a:rPr lang="en-US" dirty="0"/>
              <a:t> help in marketing </a:t>
            </a:r>
            <a:r>
              <a:rPr lang="en-US" dirty="0" smtClean="0"/>
              <a:t>the entrepreneur’s newly </a:t>
            </a:r>
            <a:r>
              <a:rPr lang="en-US" dirty="0"/>
              <a:t>developed </a:t>
            </a:r>
            <a:r>
              <a:rPr lang="en-US" dirty="0" smtClean="0"/>
              <a:t>products)</a:t>
            </a:r>
          </a:p>
          <a:p>
            <a:pPr marL="0" indent="0">
              <a:buNone/>
            </a:pPr>
            <a:r>
              <a:rPr lang="en-US" b="1" dirty="0"/>
              <a:t>Federal Government(</a:t>
            </a:r>
            <a:r>
              <a:rPr lang="en-US" dirty="0"/>
              <a:t>new product possibilities, assist entrepreneurs in obtaining specific product information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554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6854"/>
            <a:ext cx="10515600" cy="559010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SOURCES OF NEW </a:t>
            </a:r>
            <a:r>
              <a:rPr lang="en-US" b="1" dirty="0" smtClean="0"/>
              <a:t>IDEAS</a:t>
            </a:r>
          </a:p>
          <a:p>
            <a:r>
              <a:rPr lang="en-US" dirty="0"/>
              <a:t>Some of the more fruitful sources of ideas for entrepreneurs include consumers, </a:t>
            </a:r>
            <a:r>
              <a:rPr lang="en-US" dirty="0" smtClean="0"/>
              <a:t>existing products </a:t>
            </a:r>
            <a:r>
              <a:rPr lang="en-US" dirty="0"/>
              <a:t>and services, distribution channels, the federal government, and research </a:t>
            </a:r>
            <a:r>
              <a:rPr lang="en-US" dirty="0" smtClean="0"/>
              <a:t>and development.</a:t>
            </a:r>
          </a:p>
          <a:p>
            <a:r>
              <a:rPr lang="en-US" b="1" dirty="0" smtClean="0"/>
              <a:t>Consumers(</a:t>
            </a:r>
            <a:r>
              <a:rPr lang="en-US" dirty="0"/>
              <a:t>close attention to potential </a:t>
            </a:r>
            <a:r>
              <a:rPr lang="en-US" dirty="0" smtClean="0"/>
              <a:t>customers,</a:t>
            </a:r>
            <a:r>
              <a:rPr lang="en-US" dirty="0"/>
              <a:t> informally monitoring potential ideas and </a:t>
            </a:r>
            <a:r>
              <a:rPr lang="en-US" dirty="0" smtClean="0"/>
              <a:t>needs,</a:t>
            </a:r>
            <a:r>
              <a:rPr lang="en-US" dirty="0"/>
              <a:t> </a:t>
            </a:r>
            <a:r>
              <a:rPr lang="en-US" dirty="0" smtClean="0"/>
              <a:t>formally arranging </a:t>
            </a:r>
            <a:r>
              <a:rPr lang="en-US" dirty="0"/>
              <a:t>for consumers to have an opportunity to express their </a:t>
            </a:r>
            <a:r>
              <a:rPr lang="en-US" dirty="0" smtClean="0"/>
              <a:t>opinions)</a:t>
            </a:r>
            <a:endParaRPr lang="en-US" b="1" dirty="0" smtClean="0"/>
          </a:p>
          <a:p>
            <a:r>
              <a:rPr lang="en-US" b="1" dirty="0"/>
              <a:t>Existing Products and </a:t>
            </a:r>
            <a:r>
              <a:rPr lang="en-US" b="1" dirty="0" smtClean="0"/>
              <a:t>Services(</a:t>
            </a:r>
            <a:r>
              <a:rPr lang="en-US" dirty="0"/>
              <a:t>monitoring and evaluating </a:t>
            </a:r>
            <a:r>
              <a:rPr lang="en-US" dirty="0" smtClean="0"/>
              <a:t>competitive products/services </a:t>
            </a:r>
            <a:r>
              <a:rPr lang="en-US" dirty="0"/>
              <a:t>on the </a:t>
            </a:r>
            <a:r>
              <a:rPr lang="en-US" dirty="0" smtClean="0"/>
              <a:t>market,</a:t>
            </a:r>
            <a:r>
              <a:rPr lang="en-US" dirty="0"/>
              <a:t> analysis uncovers ways </a:t>
            </a:r>
            <a:r>
              <a:rPr lang="en-US" dirty="0" smtClean="0"/>
              <a:t>to improve product/services,</a:t>
            </a:r>
            <a:r>
              <a:rPr lang="en-US" dirty="0"/>
              <a:t> visit competitive </a:t>
            </a:r>
            <a:r>
              <a:rPr lang="en-US" dirty="0" smtClean="0"/>
              <a:t>stores to check what they did well)</a:t>
            </a:r>
            <a:endParaRPr lang="en-US" b="1" dirty="0" smtClean="0"/>
          </a:p>
          <a:p>
            <a:r>
              <a:rPr lang="en-US" b="1" dirty="0"/>
              <a:t>Distribution </a:t>
            </a:r>
            <a:r>
              <a:rPr lang="en-US" b="1" dirty="0" smtClean="0"/>
              <a:t>Channels(</a:t>
            </a:r>
            <a:r>
              <a:rPr lang="en-US" dirty="0"/>
              <a:t>Members of the distribution channels are also excellent sources for new </a:t>
            </a:r>
            <a:r>
              <a:rPr lang="en-US" dirty="0" smtClean="0"/>
              <a:t>ideas, give suggestions for </a:t>
            </a:r>
            <a:r>
              <a:rPr lang="en-US" dirty="0"/>
              <a:t>completely new </a:t>
            </a:r>
            <a:r>
              <a:rPr lang="en-US" dirty="0" smtClean="0"/>
              <a:t>products,</a:t>
            </a:r>
            <a:r>
              <a:rPr lang="en-US" dirty="0"/>
              <a:t> help in marketing </a:t>
            </a:r>
            <a:r>
              <a:rPr lang="en-US" dirty="0" smtClean="0"/>
              <a:t>the entrepreneur’s</a:t>
            </a:r>
            <a:r>
              <a:rPr lang="en-US" dirty="0"/>
              <a:t> </a:t>
            </a:r>
            <a:r>
              <a:rPr lang="en-US" dirty="0" smtClean="0"/>
              <a:t>newly </a:t>
            </a:r>
            <a:r>
              <a:rPr lang="en-US" dirty="0"/>
              <a:t>developed </a:t>
            </a:r>
            <a:r>
              <a:rPr lang="en-US" dirty="0" smtClean="0"/>
              <a:t>products,</a:t>
            </a:r>
            <a:r>
              <a:rPr lang="en-US" dirty="0"/>
              <a:t> appropriate color </a:t>
            </a:r>
            <a:r>
              <a:rPr lang="en-US" dirty="0" smtClean="0"/>
              <a:t>changes)</a:t>
            </a:r>
            <a:endParaRPr lang="en-US" b="1" dirty="0" smtClean="0"/>
          </a:p>
          <a:p>
            <a:r>
              <a:rPr lang="en-US" b="1" dirty="0"/>
              <a:t>Federal </a:t>
            </a:r>
            <a:r>
              <a:rPr lang="en-US" b="1" dirty="0" smtClean="0"/>
              <a:t>Government(</a:t>
            </a:r>
            <a:r>
              <a:rPr lang="en-US" dirty="0"/>
              <a:t>First, </a:t>
            </a:r>
            <a:r>
              <a:rPr lang="en-US" dirty="0" smtClean="0"/>
              <a:t>the files </a:t>
            </a:r>
            <a:r>
              <a:rPr lang="en-US" dirty="0"/>
              <a:t>of the Patent Office contain numerous new product </a:t>
            </a:r>
            <a:r>
              <a:rPr lang="en-US" dirty="0" smtClean="0"/>
              <a:t>possibilities and assist entrepreneurs in </a:t>
            </a:r>
            <a:r>
              <a:rPr lang="en-US" dirty="0"/>
              <a:t>obtaining specific product </a:t>
            </a:r>
            <a:r>
              <a:rPr lang="en-US" dirty="0" smtClean="0"/>
              <a:t>information,</a:t>
            </a:r>
            <a:r>
              <a:rPr lang="en-US" dirty="0"/>
              <a:t> Second, new product ideas can evolve in response to government </a:t>
            </a:r>
            <a:r>
              <a:rPr lang="en-US" dirty="0" smtClean="0"/>
              <a:t>regulations(meeting standards))</a:t>
            </a:r>
          </a:p>
          <a:p>
            <a:r>
              <a:rPr lang="en-US" b="1" dirty="0"/>
              <a:t>Research and </a:t>
            </a:r>
            <a:r>
              <a:rPr lang="en-US" b="1" dirty="0" smtClean="0"/>
              <a:t>Development </a:t>
            </a:r>
            <a:r>
              <a:rPr lang="en-US" dirty="0" smtClean="0"/>
              <a:t>The </a:t>
            </a:r>
            <a:r>
              <a:rPr lang="en-US" dirty="0"/>
              <a:t>largest source of new ideas is the entrepreneur’s own “research and development” efforts.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15434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 OF GENERATING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</a:t>
            </a:r>
            <a:r>
              <a:rPr lang="en-US" dirty="0" smtClean="0"/>
              <a:t>dea </a:t>
            </a:r>
            <a:r>
              <a:rPr lang="en-US" dirty="0"/>
              <a:t>is the basis for </a:t>
            </a:r>
            <a:r>
              <a:rPr lang="en-US" dirty="0" smtClean="0"/>
              <a:t>the business</a:t>
            </a:r>
            <a:r>
              <a:rPr lang="en-US" dirty="0"/>
              <a:t>. The entrepreneur can use several methods to help generate and test new </a:t>
            </a:r>
            <a:r>
              <a:rPr lang="en-US" dirty="0" smtClean="0"/>
              <a:t>ideas, such </a:t>
            </a:r>
            <a:r>
              <a:rPr lang="en-US" dirty="0"/>
              <a:t>as focus groups, brainstorming, </a:t>
            </a:r>
            <a:r>
              <a:rPr lang="en-US" dirty="0" smtClean="0"/>
              <a:t>brain writing, </a:t>
            </a:r>
            <a:r>
              <a:rPr lang="en-US" dirty="0"/>
              <a:t>and problem inventory analysis.</a:t>
            </a:r>
            <a:endParaRPr lang="en-US" b="1" dirty="0" smtClean="0"/>
          </a:p>
          <a:p>
            <a:r>
              <a:rPr lang="en-US" b="1" dirty="0" smtClean="0"/>
              <a:t>Focus Groups: (</a:t>
            </a:r>
            <a:r>
              <a:rPr lang="en-US" dirty="0" smtClean="0"/>
              <a:t>Groups of individuals providing information </a:t>
            </a:r>
            <a:r>
              <a:rPr lang="en-US" dirty="0"/>
              <a:t>in </a:t>
            </a:r>
            <a:r>
              <a:rPr lang="en-US" dirty="0" smtClean="0"/>
              <a:t>a structured format,</a:t>
            </a:r>
            <a:r>
              <a:rPr lang="en-US" dirty="0"/>
              <a:t> </a:t>
            </a:r>
            <a:r>
              <a:rPr lang="en-US" dirty="0" smtClean="0"/>
              <a:t>leader leads </a:t>
            </a:r>
            <a:r>
              <a:rPr lang="en-US" dirty="0"/>
              <a:t>a group of people through an open, in-depth </a:t>
            </a:r>
            <a:r>
              <a:rPr lang="en-US" dirty="0" smtClean="0"/>
              <a:t>discussion,</a:t>
            </a:r>
            <a:r>
              <a:rPr lang="en-US" dirty="0"/>
              <a:t> directive or a nondirective </a:t>
            </a:r>
            <a:r>
              <a:rPr lang="en-US" dirty="0" smtClean="0"/>
              <a:t>manner,</a:t>
            </a:r>
            <a:r>
              <a:rPr lang="en-US" dirty="0"/>
              <a:t> 8–14 </a:t>
            </a:r>
            <a:r>
              <a:rPr lang="en-US" dirty="0" smtClean="0"/>
              <a:t>participants,</a:t>
            </a:r>
            <a:r>
              <a:rPr lang="en-US" dirty="0"/>
              <a:t> screening ideas and </a:t>
            </a:r>
            <a:r>
              <a:rPr lang="en-US" dirty="0" smtClean="0"/>
              <a:t>concepts then select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Brainstorming(</a:t>
            </a:r>
            <a:r>
              <a:rPr lang="en-US" dirty="0"/>
              <a:t>people to be creative by meeting with others </a:t>
            </a:r>
            <a:r>
              <a:rPr lang="en-US" dirty="0" smtClean="0"/>
              <a:t>and participating </a:t>
            </a:r>
            <a:r>
              <a:rPr lang="en-US" dirty="0"/>
              <a:t>in an organized group </a:t>
            </a:r>
            <a:r>
              <a:rPr lang="en-US" dirty="0" smtClean="0"/>
              <a:t>experience,</a:t>
            </a:r>
            <a:r>
              <a:rPr lang="en-US" dirty="0"/>
              <a:t> no basis for further </a:t>
            </a:r>
            <a:r>
              <a:rPr lang="en-US" dirty="0" smtClean="0"/>
              <a:t>development,</a:t>
            </a:r>
            <a:r>
              <a:rPr lang="en-US" dirty="0"/>
              <a:t> No </a:t>
            </a:r>
            <a:r>
              <a:rPr lang="en-US" dirty="0" smtClean="0"/>
              <a:t>criticism,</a:t>
            </a:r>
            <a:r>
              <a:rPr lang="en-US" dirty="0"/>
              <a:t> </a:t>
            </a:r>
            <a:r>
              <a:rPr lang="en-US" dirty="0" smtClean="0"/>
              <a:t>Freedom </a:t>
            </a:r>
            <a:r>
              <a:rPr lang="en-US" dirty="0"/>
              <a:t>is </a:t>
            </a:r>
            <a:r>
              <a:rPr lang="en-US" dirty="0" smtClean="0"/>
              <a:t>encouraged,</a:t>
            </a:r>
            <a:r>
              <a:rPr lang="en-US" dirty="0"/>
              <a:t> greater the number of </a:t>
            </a:r>
            <a:r>
              <a:rPr lang="en-US" dirty="0" smtClean="0"/>
              <a:t>ideas,</a:t>
            </a:r>
            <a:r>
              <a:rPr lang="en-US" dirty="0"/>
              <a:t> Combinations and improvements of ideas are </a:t>
            </a:r>
            <a:r>
              <a:rPr lang="en-US" dirty="0" smtClean="0"/>
              <a:t>encouraged)</a:t>
            </a:r>
            <a:endParaRPr lang="en-US" b="1" dirty="0" smtClean="0"/>
          </a:p>
          <a:p>
            <a:r>
              <a:rPr lang="en-US" b="1" dirty="0" smtClean="0"/>
              <a:t>Brain writing(</a:t>
            </a:r>
            <a:r>
              <a:rPr lang="en-US" dirty="0" smtClean="0"/>
              <a:t>Brain writing </a:t>
            </a:r>
            <a:r>
              <a:rPr lang="en-US" dirty="0"/>
              <a:t>is a form of written </a:t>
            </a:r>
            <a:r>
              <a:rPr lang="en-US" dirty="0" smtClean="0"/>
              <a:t>brainstorming,</a:t>
            </a:r>
            <a:r>
              <a:rPr lang="en-US" dirty="0"/>
              <a:t> </a:t>
            </a:r>
            <a:r>
              <a:rPr lang="en-US" dirty="0" smtClean="0"/>
              <a:t>Brain writing </a:t>
            </a:r>
            <a:r>
              <a:rPr lang="en-US" dirty="0"/>
              <a:t>is a silent, written generation of ideas by a group </a:t>
            </a:r>
            <a:r>
              <a:rPr lang="en-US" dirty="0" smtClean="0"/>
              <a:t>of people,</a:t>
            </a:r>
            <a:r>
              <a:rPr lang="en-US" dirty="0"/>
              <a:t> </a:t>
            </a:r>
            <a:r>
              <a:rPr lang="en-US" dirty="0" smtClean="0"/>
              <a:t>Brain writing </a:t>
            </a:r>
            <a:r>
              <a:rPr lang="en-US" dirty="0"/>
              <a:t>is a silent, written generation of ideas by a group </a:t>
            </a:r>
            <a:r>
              <a:rPr lang="en-US" dirty="0" smtClean="0"/>
              <a:t>of people,</a:t>
            </a:r>
            <a:r>
              <a:rPr lang="en-US" dirty="0"/>
              <a:t> three ideas during a five-minute </a:t>
            </a:r>
            <a:r>
              <a:rPr lang="en-US" dirty="0" smtClean="0"/>
              <a:t>period by each, leader </a:t>
            </a:r>
            <a:r>
              <a:rPr lang="en-US" dirty="0"/>
              <a:t>monitors the time </a:t>
            </a:r>
            <a:r>
              <a:rPr lang="en-US" dirty="0" smtClean="0"/>
              <a:t>intervals</a:t>
            </a:r>
            <a:r>
              <a:rPr lang="en-US" dirty="0"/>
              <a:t>)</a:t>
            </a:r>
            <a:endParaRPr lang="en-US" b="1" dirty="0" smtClean="0"/>
          </a:p>
          <a:p>
            <a:r>
              <a:rPr lang="en-US" b="1" dirty="0"/>
              <a:t>Problem Inventory </a:t>
            </a:r>
            <a:r>
              <a:rPr lang="en-US" b="1" dirty="0" smtClean="0"/>
              <a:t>Analysis(</a:t>
            </a:r>
            <a:r>
              <a:rPr lang="en-US" dirty="0"/>
              <a:t>A method </a:t>
            </a:r>
            <a:r>
              <a:rPr lang="en-US" dirty="0" smtClean="0"/>
              <a:t>for obtaining </a:t>
            </a:r>
            <a:r>
              <a:rPr lang="en-US" dirty="0"/>
              <a:t>new ideas </a:t>
            </a:r>
            <a:r>
              <a:rPr lang="en-US" dirty="0" smtClean="0"/>
              <a:t>and solutions </a:t>
            </a:r>
            <a:r>
              <a:rPr lang="en-US" dirty="0"/>
              <a:t>by focusing </a:t>
            </a:r>
            <a:r>
              <a:rPr lang="en-US" dirty="0" smtClean="0"/>
              <a:t>on problems,</a:t>
            </a:r>
            <a:r>
              <a:rPr lang="en-US" dirty="0"/>
              <a:t> identify and discuss products in this </a:t>
            </a:r>
            <a:r>
              <a:rPr lang="en-US" dirty="0" smtClean="0"/>
              <a:t>category,</a:t>
            </a:r>
            <a:r>
              <a:rPr lang="en-US" dirty="0"/>
              <a:t> used to test a new product </a:t>
            </a:r>
            <a:r>
              <a:rPr lang="en-US" dirty="0" smtClean="0"/>
              <a:t>idea,</a:t>
            </a:r>
            <a:r>
              <a:rPr lang="en-US" dirty="0"/>
              <a:t> evaluation</a:t>
            </a:r>
            <a:r>
              <a:rPr lang="en-US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9788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CREATIVE PROBLEM 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Creativity </a:t>
            </a:r>
            <a:r>
              <a:rPr lang="en-US" dirty="0"/>
              <a:t>is an important attribute of a successful entrepreneur, </a:t>
            </a:r>
            <a:r>
              <a:rPr lang="en-US" dirty="0" smtClean="0"/>
              <a:t>unfortunately, creativity</a:t>
            </a:r>
            <a:r>
              <a:rPr lang="en-US" dirty="0"/>
              <a:t> </a:t>
            </a:r>
            <a:r>
              <a:rPr lang="en-US" dirty="0" smtClean="0"/>
              <a:t>tends </a:t>
            </a:r>
            <a:r>
              <a:rPr lang="en-US" dirty="0"/>
              <a:t>to decline with age, education, lack of use, and </a:t>
            </a:r>
            <a:r>
              <a:rPr lang="en-US" dirty="0" smtClean="0"/>
              <a:t>bureaucracy.</a:t>
            </a:r>
          </a:p>
          <a:p>
            <a:r>
              <a:rPr lang="en-US" b="1" dirty="0" smtClean="0"/>
              <a:t>Brainstorming(</a:t>
            </a:r>
            <a:r>
              <a:rPr lang="en-US" dirty="0"/>
              <a:t>creative problem solving and in idea </a:t>
            </a:r>
            <a:r>
              <a:rPr lang="en-US" dirty="0" smtClean="0"/>
              <a:t>generation,</a:t>
            </a:r>
            <a:r>
              <a:rPr lang="en-US" dirty="0"/>
              <a:t> short time </a:t>
            </a:r>
            <a:r>
              <a:rPr lang="en-US" dirty="0" smtClean="0"/>
              <a:t>frame through </a:t>
            </a:r>
            <a:r>
              <a:rPr lang="en-US" dirty="0"/>
              <a:t>the spontaneous contributions of </a:t>
            </a:r>
            <a:r>
              <a:rPr lang="en-US" dirty="0" smtClean="0"/>
              <a:t>participants,</a:t>
            </a:r>
            <a:r>
              <a:rPr lang="en-US" dirty="0"/>
              <a:t> problem statement is </a:t>
            </a:r>
            <a:r>
              <a:rPr lang="en-US" dirty="0" smtClean="0"/>
              <a:t>prepared,</a:t>
            </a:r>
            <a:r>
              <a:rPr lang="en-US" dirty="0"/>
              <a:t> 8–12 </a:t>
            </a:r>
            <a:r>
              <a:rPr lang="en-US" dirty="0" smtClean="0"/>
              <a:t>individuals,</a:t>
            </a:r>
            <a:r>
              <a:rPr lang="en-US" dirty="0"/>
              <a:t> All </a:t>
            </a:r>
            <a:r>
              <a:rPr lang="en-US" dirty="0" smtClean="0"/>
              <a:t>ideas)</a:t>
            </a:r>
          </a:p>
          <a:p>
            <a:r>
              <a:rPr lang="en-US" b="1" dirty="0"/>
              <a:t>Reverse </a:t>
            </a:r>
            <a:r>
              <a:rPr lang="en-US" b="1" dirty="0" smtClean="0"/>
              <a:t>Brainstorming(</a:t>
            </a:r>
            <a:r>
              <a:rPr lang="en-US" dirty="0"/>
              <a:t>A group method </a:t>
            </a:r>
            <a:r>
              <a:rPr lang="en-US" dirty="0" smtClean="0"/>
              <a:t>for obtaining </a:t>
            </a:r>
            <a:r>
              <a:rPr lang="en-US" dirty="0"/>
              <a:t>new </a:t>
            </a:r>
            <a:r>
              <a:rPr lang="en-US" dirty="0" smtClean="0"/>
              <a:t>ideas focusing </a:t>
            </a:r>
            <a:r>
              <a:rPr lang="en-US" dirty="0"/>
              <a:t>on the </a:t>
            </a:r>
            <a:r>
              <a:rPr lang="en-US" dirty="0" smtClean="0"/>
              <a:t>negative comments,</a:t>
            </a:r>
            <a:r>
              <a:rPr lang="en-US" dirty="0"/>
              <a:t> innovative </a:t>
            </a:r>
            <a:r>
              <a:rPr lang="en-US" dirty="0" smtClean="0"/>
              <a:t>thinking,</a:t>
            </a:r>
            <a:r>
              <a:rPr lang="en-US" dirty="0"/>
              <a:t> </a:t>
            </a:r>
            <a:r>
              <a:rPr lang="en-US" dirty="0" smtClean="0"/>
              <a:t>discussion of </a:t>
            </a:r>
            <a:r>
              <a:rPr lang="en-US" dirty="0"/>
              <a:t>ways to overcome these </a:t>
            </a:r>
            <a:r>
              <a:rPr lang="en-US" dirty="0" smtClean="0"/>
              <a:t>problems, critical </a:t>
            </a:r>
            <a:r>
              <a:rPr lang="en-US" dirty="0"/>
              <a:t>about an </a:t>
            </a:r>
            <a:r>
              <a:rPr lang="en-US" dirty="0" smtClean="0"/>
              <a:t>idea)</a:t>
            </a:r>
          </a:p>
          <a:p>
            <a:r>
              <a:rPr lang="en-US" b="1" dirty="0"/>
              <a:t>Gordon </a:t>
            </a:r>
            <a:r>
              <a:rPr lang="en-US" b="1" dirty="0" smtClean="0"/>
              <a:t>Method(</a:t>
            </a:r>
            <a:r>
              <a:rPr lang="en-US" dirty="0"/>
              <a:t>Method for </a:t>
            </a:r>
            <a:r>
              <a:rPr lang="en-US" dirty="0" smtClean="0"/>
              <a:t>developing new </a:t>
            </a:r>
            <a:r>
              <a:rPr lang="en-US" dirty="0"/>
              <a:t>ideas when </a:t>
            </a:r>
            <a:r>
              <a:rPr lang="en-US" dirty="0" smtClean="0"/>
              <a:t>the individuals </a:t>
            </a:r>
            <a:r>
              <a:rPr lang="en-US" dirty="0"/>
              <a:t>are </a:t>
            </a:r>
            <a:r>
              <a:rPr lang="en-US" dirty="0" smtClean="0"/>
              <a:t>unaware of </a:t>
            </a:r>
            <a:r>
              <a:rPr lang="en-US" dirty="0"/>
              <a:t>the </a:t>
            </a:r>
            <a:r>
              <a:rPr lang="en-US" dirty="0" smtClean="0"/>
              <a:t>problem,</a:t>
            </a:r>
            <a:r>
              <a:rPr lang="en-US" dirty="0"/>
              <a:t> general </a:t>
            </a:r>
            <a:r>
              <a:rPr lang="en-US" dirty="0" smtClean="0"/>
              <a:t>concept,</a:t>
            </a:r>
            <a:r>
              <a:rPr lang="en-US" dirty="0"/>
              <a:t> actual problem is then </a:t>
            </a:r>
            <a:r>
              <a:rPr lang="en-US" dirty="0" smtClean="0"/>
              <a:t>revealed,</a:t>
            </a:r>
            <a:r>
              <a:rPr lang="en-US" dirty="0"/>
              <a:t> suggestions for implementation or refinement of the final solution</a:t>
            </a:r>
            <a:r>
              <a:rPr lang="en-US" b="1" dirty="0" smtClean="0"/>
              <a:t>)</a:t>
            </a:r>
          </a:p>
          <a:p>
            <a:r>
              <a:rPr lang="en-US" b="1" dirty="0"/>
              <a:t>Checklist </a:t>
            </a:r>
            <a:r>
              <a:rPr lang="en-US" b="1" dirty="0" smtClean="0"/>
              <a:t>Method(</a:t>
            </a:r>
            <a:r>
              <a:rPr lang="en-US" dirty="0"/>
              <a:t>new idea is developed through a list of related issues or </a:t>
            </a:r>
            <a:r>
              <a:rPr lang="en-US" dirty="0" smtClean="0"/>
              <a:t>suggestions,</a:t>
            </a:r>
            <a:r>
              <a:rPr lang="en-US" dirty="0"/>
              <a:t> list of questions or statements to guide the direction </a:t>
            </a:r>
            <a:r>
              <a:rPr lang="en-US" dirty="0" smtClean="0"/>
              <a:t>of developing </a:t>
            </a:r>
            <a:r>
              <a:rPr lang="en-US" dirty="0"/>
              <a:t>entirely new </a:t>
            </a:r>
            <a:r>
              <a:rPr lang="en-US" dirty="0" smtClean="0"/>
              <a:t>ideas)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10587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Continue…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Free </a:t>
            </a:r>
            <a:r>
              <a:rPr lang="en-US" b="1" dirty="0" smtClean="0"/>
              <a:t>Association(</a:t>
            </a:r>
            <a:r>
              <a:rPr lang="en-US" dirty="0"/>
              <a:t>One of the simplest methods that entrepreneurs can use to generate new ideas is </a:t>
            </a:r>
            <a:r>
              <a:rPr lang="en-US" dirty="0" smtClean="0"/>
              <a:t>free association,</a:t>
            </a:r>
            <a:r>
              <a:rPr lang="en-US" dirty="0"/>
              <a:t> First, a word or phrase related to the problem is written down, then another </a:t>
            </a:r>
            <a:r>
              <a:rPr lang="en-US" dirty="0" smtClean="0"/>
              <a:t>and another</a:t>
            </a:r>
            <a:r>
              <a:rPr lang="en-US" dirty="0"/>
              <a:t>, with each new word attempting to add something new to the ongoing thought </a:t>
            </a:r>
            <a:r>
              <a:rPr lang="en-US" dirty="0" smtClean="0"/>
              <a:t>processes, thereby </a:t>
            </a:r>
            <a:r>
              <a:rPr lang="en-US" dirty="0"/>
              <a:t>creating a chain of ideas ending with a new product/service idea emerging</a:t>
            </a:r>
            <a:r>
              <a:rPr lang="en-US" dirty="0" smtClean="0"/>
              <a:t>)</a:t>
            </a:r>
          </a:p>
          <a:p>
            <a:r>
              <a:rPr lang="en-US" b="1" dirty="0"/>
              <a:t>Forced </a:t>
            </a:r>
            <a:r>
              <a:rPr lang="en-US" b="1" dirty="0" smtClean="0"/>
              <a:t>Relationships(</a:t>
            </a:r>
            <a:r>
              <a:rPr lang="en-US" dirty="0"/>
              <a:t>Developing a new idea </a:t>
            </a:r>
            <a:r>
              <a:rPr lang="en-US" dirty="0" smtClean="0"/>
              <a:t>by looking </a:t>
            </a:r>
            <a:r>
              <a:rPr lang="en-US" dirty="0"/>
              <a:t>at </a:t>
            </a:r>
            <a:r>
              <a:rPr lang="en-US" dirty="0" smtClean="0"/>
              <a:t>product combinations,</a:t>
            </a:r>
            <a:r>
              <a:rPr lang="en-US" dirty="0"/>
              <a:t> Isolate the elements of the </a:t>
            </a:r>
            <a:r>
              <a:rPr lang="en-US" dirty="0" smtClean="0"/>
              <a:t>problem,</a:t>
            </a:r>
            <a:r>
              <a:rPr lang="en-US" dirty="0"/>
              <a:t> relationships </a:t>
            </a:r>
            <a:r>
              <a:rPr lang="en-US" dirty="0" smtClean="0"/>
              <a:t>between them,</a:t>
            </a:r>
            <a:r>
              <a:rPr lang="en-US" dirty="0"/>
              <a:t> orderly </a:t>
            </a:r>
            <a:r>
              <a:rPr lang="en-US" dirty="0" smtClean="0"/>
              <a:t>form,</a:t>
            </a:r>
            <a:r>
              <a:rPr lang="en-US" dirty="0"/>
              <a:t> resulting relationships to find ideas</a:t>
            </a:r>
            <a:r>
              <a:rPr lang="en-US" b="1" dirty="0" smtClean="0"/>
              <a:t>)</a:t>
            </a:r>
          </a:p>
          <a:p>
            <a:r>
              <a:rPr lang="en-US" b="1" dirty="0"/>
              <a:t>Collective Notebook </a:t>
            </a:r>
            <a:r>
              <a:rPr lang="en-US" b="1" dirty="0" smtClean="0"/>
              <a:t>Method(</a:t>
            </a:r>
            <a:r>
              <a:rPr lang="en-US" dirty="0" smtClean="0"/>
              <a:t>Developing a </a:t>
            </a:r>
            <a:r>
              <a:rPr lang="en-US" dirty="0"/>
              <a:t>new idea by </a:t>
            </a:r>
            <a:r>
              <a:rPr lang="en-US" dirty="0" smtClean="0"/>
              <a:t>group members regularly recording ideas,</a:t>
            </a:r>
            <a:r>
              <a:rPr lang="en-US" dirty="0"/>
              <a:t> problem and its possible </a:t>
            </a:r>
            <a:r>
              <a:rPr lang="en-US" dirty="0" smtClean="0"/>
              <a:t>solutions,</a:t>
            </a:r>
            <a:r>
              <a:rPr lang="en-US" dirty="0"/>
              <a:t> three </a:t>
            </a:r>
            <a:r>
              <a:rPr lang="en-US" dirty="0" smtClean="0"/>
              <a:t>times a day,</a:t>
            </a:r>
            <a:r>
              <a:rPr lang="en-US" dirty="0"/>
              <a:t> At the end of a week, a list of the best ideas </a:t>
            </a:r>
            <a:r>
              <a:rPr lang="en-US" dirty="0" smtClean="0"/>
              <a:t>is developed, along </a:t>
            </a:r>
            <a:r>
              <a:rPr lang="en-US" dirty="0"/>
              <a:t>with any </a:t>
            </a:r>
            <a:r>
              <a:rPr lang="en-US" dirty="0" smtClean="0"/>
              <a:t>suggestions,</a:t>
            </a:r>
            <a:r>
              <a:rPr lang="en-US" dirty="0"/>
              <a:t> summarizes all the material and lists the ideas in order of frequency of mention</a:t>
            </a:r>
            <a:r>
              <a:rPr lang="en-US" b="1" dirty="0" smtClean="0"/>
              <a:t>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6069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1851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Chap#4</vt:lpstr>
      <vt:lpstr>PowerPoint Presentation</vt:lpstr>
      <vt:lpstr>Trends</vt:lpstr>
      <vt:lpstr>PowerPoint Presentation</vt:lpstr>
      <vt:lpstr>PowerPoint Presentation</vt:lpstr>
      <vt:lpstr>PowerPoint Presentation</vt:lpstr>
      <vt:lpstr>METHODS OF GENERATING IDEAS</vt:lpstr>
      <vt:lpstr>CREATIVE PROBLEM SOLVING</vt:lpstr>
      <vt:lpstr>Continue…</vt:lpstr>
      <vt:lpstr>Continue…</vt:lpstr>
      <vt:lpstr>INNOVATION</vt:lpstr>
      <vt:lpstr>Continue…</vt:lpstr>
      <vt:lpstr>PowerPoint Presentation</vt:lpstr>
      <vt:lpstr>E-COMMERCE AND BUSINESS START-UP</vt:lpstr>
      <vt:lpstr>Continue…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Chap#4</dc:title>
  <dc:creator>Microsoft account</dc:creator>
  <cp:lastModifiedBy>Microsoft account</cp:lastModifiedBy>
  <cp:revision>64</cp:revision>
  <dcterms:created xsi:type="dcterms:W3CDTF">2021-09-30T18:05:13Z</dcterms:created>
  <dcterms:modified xsi:type="dcterms:W3CDTF">2021-10-08T20:04:06Z</dcterms:modified>
</cp:coreProperties>
</file>