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DCE6-0A82-4CE2-A9CB-AC510BC734DF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69C4-D0E5-4C10-A887-80494B1E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59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DCE6-0A82-4CE2-A9CB-AC510BC734DF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69C4-D0E5-4C10-A887-80494B1E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805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DCE6-0A82-4CE2-A9CB-AC510BC734DF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69C4-D0E5-4C10-A887-80494B1E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88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DCE6-0A82-4CE2-A9CB-AC510BC734DF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69C4-D0E5-4C10-A887-80494B1E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32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DCE6-0A82-4CE2-A9CB-AC510BC734DF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69C4-D0E5-4C10-A887-80494B1E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10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DCE6-0A82-4CE2-A9CB-AC510BC734DF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69C4-D0E5-4C10-A887-80494B1E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54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DCE6-0A82-4CE2-A9CB-AC510BC734DF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69C4-D0E5-4C10-A887-80494B1E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98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DCE6-0A82-4CE2-A9CB-AC510BC734DF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69C4-D0E5-4C10-A887-80494B1E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5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DCE6-0A82-4CE2-A9CB-AC510BC734DF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69C4-D0E5-4C10-A887-80494B1E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98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DCE6-0A82-4CE2-A9CB-AC510BC734DF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69C4-D0E5-4C10-A887-80494B1E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91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DCE6-0A82-4CE2-A9CB-AC510BC734DF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69C4-D0E5-4C10-A887-80494B1E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24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1DCE6-0A82-4CE2-A9CB-AC510BC734DF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A69C4-D0E5-4C10-A887-80494B1E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4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879623"/>
          </a:xfrm>
        </p:spPr>
        <p:txBody>
          <a:bodyPr/>
          <a:lstStyle/>
          <a:p>
            <a:r>
              <a:rPr lang="en-US" b="1" dirty="0" smtClean="0"/>
              <a:t>Chap#5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039737"/>
            <a:ext cx="10515600" cy="2049913"/>
          </a:xfrm>
        </p:spPr>
        <p:txBody>
          <a:bodyPr/>
          <a:lstStyle/>
          <a:p>
            <a:r>
              <a:rPr lang="en-US" dirty="0" smtClean="0"/>
              <a:t>   </a:t>
            </a:r>
            <a:r>
              <a:rPr lang="en-US" sz="2800" b="1" dirty="0" smtClean="0">
                <a:solidFill>
                  <a:schemeClr val="tx1"/>
                </a:solidFill>
              </a:rPr>
              <a:t>Identifying And Analyzing Domestic And International Opportunities</a:t>
            </a:r>
          </a:p>
          <a:p>
            <a:r>
              <a:rPr lang="en-US" dirty="0" smtClean="0"/>
              <a:t>  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548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104" y="436728"/>
            <a:ext cx="10466696" cy="574023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Government Sources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There </a:t>
            </a:r>
            <a:r>
              <a:rPr lang="en-US" dirty="0"/>
              <a:t>are numerous information sources available from the U.S. government including:</a:t>
            </a:r>
          </a:p>
          <a:p>
            <a:pPr marL="0" indent="0">
              <a:buNone/>
            </a:pPr>
            <a:r>
              <a:rPr lang="en-US" dirty="0"/>
              <a:t>• Census </a:t>
            </a:r>
            <a:r>
              <a:rPr lang="en-US" dirty="0" smtClean="0"/>
              <a:t>reports</a:t>
            </a:r>
          </a:p>
          <a:p>
            <a:pPr marL="0" indent="0">
              <a:buNone/>
            </a:pPr>
            <a:r>
              <a:rPr lang="en-US" dirty="0"/>
              <a:t>• Export/import </a:t>
            </a:r>
            <a:r>
              <a:rPr lang="en-US" dirty="0" smtClean="0"/>
              <a:t>authority</a:t>
            </a:r>
          </a:p>
          <a:p>
            <a:pPr marL="0" indent="0">
              <a:buNone/>
            </a:pPr>
            <a:r>
              <a:rPr lang="en-US" dirty="0"/>
              <a:t>• North American Industrial Classification System (NAICS) and Standard </a:t>
            </a:r>
            <a:r>
              <a:rPr lang="en-US" dirty="0" smtClean="0"/>
              <a:t>Industrial Classification </a:t>
            </a:r>
            <a:r>
              <a:rPr lang="en-US" dirty="0"/>
              <a:t>(SIC) </a:t>
            </a:r>
            <a:r>
              <a:rPr lang="en-US" dirty="0" smtClean="0"/>
              <a:t>codes</a:t>
            </a:r>
          </a:p>
          <a:p>
            <a:pPr marL="0" indent="0">
              <a:buNone/>
            </a:pPr>
            <a:r>
              <a:rPr lang="en-US" b="1" dirty="0"/>
              <a:t>Search </a:t>
            </a:r>
            <a:r>
              <a:rPr lang="en-US" b="1" dirty="0" smtClean="0"/>
              <a:t>Engines</a:t>
            </a:r>
          </a:p>
          <a:p>
            <a:pPr marL="0" indent="0">
              <a:buNone/>
            </a:pPr>
            <a:r>
              <a:rPr lang="en-US" dirty="0"/>
              <a:t>There are many key terms for searching for the needed industry, market, and </a:t>
            </a:r>
            <a:r>
              <a:rPr lang="en-US" dirty="0" smtClean="0"/>
              <a:t>competitive information </a:t>
            </a:r>
            <a:r>
              <a:rPr lang="en-US" dirty="0"/>
              <a:t>such as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Search: ______ and statistics</a:t>
            </a:r>
          </a:p>
          <a:p>
            <a:pPr marL="0" indent="0">
              <a:buNone/>
            </a:pPr>
            <a:r>
              <a:rPr lang="en-US" dirty="0"/>
              <a:t>• Search: ______ and market </a:t>
            </a:r>
            <a:r>
              <a:rPr lang="en-US" dirty="0" smtClean="0"/>
              <a:t>share</a:t>
            </a:r>
          </a:p>
          <a:p>
            <a:pPr marL="0" indent="0">
              <a:buNone/>
            </a:pPr>
            <a:r>
              <a:rPr lang="en-US" dirty="0"/>
              <a:t>• Search: ______ and industry</a:t>
            </a:r>
          </a:p>
          <a:p>
            <a:pPr marL="0" indent="0">
              <a:buNone/>
            </a:pPr>
            <a:r>
              <a:rPr lang="en-US" dirty="0"/>
              <a:t>• Search: ______ and association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09571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36980"/>
            <a:ext cx="10515600" cy="54399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Trade </a:t>
            </a:r>
            <a:r>
              <a:rPr lang="en-US" b="1" dirty="0" smtClean="0"/>
              <a:t>Associations</a:t>
            </a:r>
          </a:p>
          <a:p>
            <a:r>
              <a:rPr lang="en-US" dirty="0"/>
              <a:t>Trade associations in the United States and throughout the world are also a good source </a:t>
            </a:r>
            <a:r>
              <a:rPr lang="en-US" dirty="0" smtClean="0"/>
              <a:t>for industry </a:t>
            </a:r>
            <a:r>
              <a:rPr lang="en-US" dirty="0"/>
              <a:t>data about a particular country. Some trade associations do market surveys of </a:t>
            </a:r>
            <a:r>
              <a:rPr lang="en-US" dirty="0" smtClean="0"/>
              <a:t>their members</a:t>
            </a:r>
            <a:r>
              <a:rPr lang="en-US" dirty="0"/>
              <a:t>’ domestic and international activities and are strategically involved in the </a:t>
            </a:r>
            <a:r>
              <a:rPr lang="en-US" dirty="0" smtClean="0"/>
              <a:t>international standards </a:t>
            </a:r>
            <a:r>
              <a:rPr lang="en-US" dirty="0"/>
              <a:t>issues for their particular industry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Trade </a:t>
            </a:r>
            <a:r>
              <a:rPr lang="en-US" b="1" dirty="0" smtClean="0"/>
              <a:t>Publications</a:t>
            </a:r>
          </a:p>
          <a:p>
            <a:r>
              <a:rPr lang="en-US" dirty="0"/>
              <a:t>There are numerous domestic and international publications specific to a particular </a:t>
            </a:r>
            <a:r>
              <a:rPr lang="en-US" dirty="0" smtClean="0"/>
              <a:t>industry that </a:t>
            </a:r>
            <a:r>
              <a:rPr lang="en-US" dirty="0"/>
              <a:t>are also good sources of information. The editorial content of these journals can </a:t>
            </a:r>
            <a:r>
              <a:rPr lang="en-US" dirty="0" smtClean="0"/>
              <a:t>provide interesting </a:t>
            </a:r>
            <a:r>
              <a:rPr lang="en-US" dirty="0"/>
              <a:t>information and insights on trends, companies, and trade shows by giving a </a:t>
            </a:r>
            <a:r>
              <a:rPr lang="en-US" dirty="0" smtClean="0"/>
              <a:t>more local </a:t>
            </a:r>
            <a:r>
              <a:rPr lang="en-US" dirty="0"/>
              <a:t>perspective on the particular market and market conditions. Sometimes trade </a:t>
            </a:r>
            <a:r>
              <a:rPr lang="en-US" dirty="0" smtClean="0"/>
              <a:t>journals are </a:t>
            </a:r>
            <a:r>
              <a:rPr lang="en-US" dirty="0"/>
              <a:t>the best source of information on competition and growth rates in a particular industry.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27007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68740"/>
            <a:ext cx="10515600" cy="550822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THE NATURE OF INTERNATIONAL </a:t>
            </a:r>
            <a:r>
              <a:rPr lang="en-US" b="1" dirty="0" smtClean="0"/>
              <a:t>ENTREPRENEURSHIP</a:t>
            </a:r>
          </a:p>
          <a:p>
            <a:r>
              <a:rPr lang="en-US" i="1" dirty="0"/>
              <a:t>International entrepreneurship </a:t>
            </a:r>
            <a:r>
              <a:rPr lang="en-US" dirty="0"/>
              <a:t>is the process of an entrepreneur conducting business </a:t>
            </a:r>
            <a:r>
              <a:rPr lang="en-US" dirty="0" smtClean="0"/>
              <a:t>activities across </a:t>
            </a:r>
            <a:r>
              <a:rPr lang="en-US" dirty="0"/>
              <a:t>national boundaries. It may consist of exporting, licensing, opening a sales </a:t>
            </a:r>
            <a:r>
              <a:rPr lang="en-US" dirty="0" smtClean="0"/>
              <a:t>office in </a:t>
            </a:r>
            <a:r>
              <a:rPr lang="en-US" dirty="0"/>
              <a:t>another country, or something as simple as placing a classified </a:t>
            </a:r>
            <a:r>
              <a:rPr lang="en-US" dirty="0" smtClean="0"/>
              <a:t>advertisement.</a:t>
            </a:r>
          </a:p>
          <a:p>
            <a:pPr marL="0" indent="0">
              <a:buNone/>
            </a:pPr>
            <a:r>
              <a:rPr lang="en-US" b="1" dirty="0"/>
              <a:t>THE IMPORTANCE OF </a:t>
            </a:r>
            <a:r>
              <a:rPr lang="en-US" b="1" dirty="0" smtClean="0"/>
              <a:t>INTERNATIONAL BUSINESS TO </a:t>
            </a:r>
            <a:r>
              <a:rPr lang="en-US" b="1" dirty="0"/>
              <a:t>THE </a:t>
            </a:r>
            <a:r>
              <a:rPr lang="en-US" b="1" dirty="0" smtClean="0"/>
              <a:t>FIRM</a:t>
            </a:r>
          </a:p>
          <a:p>
            <a:r>
              <a:rPr lang="en-US" dirty="0"/>
              <a:t>The successful entrepreneur will be someone who fully understands how </a:t>
            </a:r>
            <a:r>
              <a:rPr lang="en-US" dirty="0" smtClean="0"/>
              <a:t>international business </a:t>
            </a:r>
            <a:r>
              <a:rPr lang="en-US" dirty="0"/>
              <a:t>differs from purely domestic business and is able to respond </a:t>
            </a:r>
            <a:r>
              <a:rPr lang="en-US" dirty="0" err="1" smtClean="0"/>
              <a:t>accordingly,thereby</a:t>
            </a:r>
            <a:r>
              <a:rPr lang="en-US" dirty="0" smtClean="0"/>
              <a:t> </a:t>
            </a:r>
            <a:r>
              <a:rPr lang="en-US" dirty="0"/>
              <a:t>successfully “going global.”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44946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INTERNATIONAL VERSUS DOMESTIC BUSINESS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Political</a:t>
            </a:r>
          </a:p>
          <a:p>
            <a:r>
              <a:rPr lang="en-US" dirty="0"/>
              <a:t>Methods of Enacting Public </a:t>
            </a:r>
            <a:r>
              <a:rPr lang="en-US" dirty="0" smtClean="0"/>
              <a:t>Policy(legally right)</a:t>
            </a:r>
          </a:p>
          <a:p>
            <a:r>
              <a:rPr lang="en-US" dirty="0"/>
              <a:t>Influencers on </a:t>
            </a:r>
            <a:r>
              <a:rPr lang="en-US" dirty="0" smtClean="0"/>
              <a:t>Policymaking(influence,</a:t>
            </a:r>
            <a:r>
              <a:rPr lang="en-US" dirty="0"/>
              <a:t> prior </a:t>
            </a:r>
            <a:r>
              <a:rPr lang="en-US" dirty="0" smtClean="0"/>
              <a:t>experience)</a:t>
            </a:r>
          </a:p>
          <a:p>
            <a:r>
              <a:rPr lang="en-US" dirty="0"/>
              <a:t>Wars and </a:t>
            </a:r>
            <a:r>
              <a:rPr lang="en-US" dirty="0" smtClean="0"/>
              <a:t>Conflicts(</a:t>
            </a:r>
            <a:r>
              <a:rPr lang="en-US" dirty="0"/>
              <a:t>Conflicts and </a:t>
            </a:r>
            <a:r>
              <a:rPr lang="en-US" dirty="0" smtClean="0"/>
              <a:t>changes is major risk)</a:t>
            </a:r>
          </a:p>
          <a:p>
            <a:r>
              <a:rPr lang="en-US" dirty="0"/>
              <a:t>Government Stability and </a:t>
            </a:r>
            <a:r>
              <a:rPr lang="en-US" dirty="0" smtClean="0"/>
              <a:t>Risk</a:t>
            </a:r>
          </a:p>
          <a:p>
            <a:pPr marL="0" indent="0">
              <a:buNone/>
            </a:pPr>
            <a:r>
              <a:rPr lang="en-US" b="1" dirty="0" smtClean="0"/>
              <a:t>Economic</a:t>
            </a:r>
          </a:p>
          <a:p>
            <a:r>
              <a:rPr lang="en-US" dirty="0"/>
              <a:t>Taxation and </a:t>
            </a:r>
            <a:r>
              <a:rPr lang="en-US" dirty="0" smtClean="0"/>
              <a:t>Trade(</a:t>
            </a:r>
            <a:r>
              <a:rPr lang="en-US" dirty="0"/>
              <a:t>Taxation has two key components: general and </a:t>
            </a:r>
            <a:r>
              <a:rPr lang="en-US" dirty="0" smtClean="0"/>
              <a:t>specific)</a:t>
            </a:r>
          </a:p>
          <a:p>
            <a:r>
              <a:rPr lang="en-US" dirty="0"/>
              <a:t>Monetary </a:t>
            </a:r>
            <a:r>
              <a:rPr lang="en-US" dirty="0" smtClean="0"/>
              <a:t>Policy (</a:t>
            </a:r>
            <a:r>
              <a:rPr lang="en-US" dirty="0"/>
              <a:t>exchange rates that </a:t>
            </a:r>
            <a:r>
              <a:rPr lang="en-US" dirty="0" smtClean="0"/>
              <a:t>further have </a:t>
            </a:r>
            <a:r>
              <a:rPr lang="en-US" dirty="0"/>
              <a:t>an impact on inflation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Distribution(</a:t>
            </a:r>
            <a:r>
              <a:rPr lang="en-US" dirty="0"/>
              <a:t>market routes and distribution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Trends (</a:t>
            </a:r>
            <a:r>
              <a:rPr lang="en-US" dirty="0"/>
              <a:t>understanding data and market trends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691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Social</a:t>
            </a:r>
          </a:p>
          <a:p>
            <a:r>
              <a:rPr lang="en-US" dirty="0" smtClean="0"/>
              <a:t>Psychographics(</a:t>
            </a:r>
            <a:r>
              <a:rPr lang="en-US" dirty="0"/>
              <a:t>Psychographics refer to interests, activities, and opinions and </a:t>
            </a:r>
            <a:r>
              <a:rPr lang="en-US" dirty="0" smtClean="0"/>
              <a:t>help explain </a:t>
            </a:r>
            <a:r>
              <a:rPr lang="en-US" dirty="0"/>
              <a:t>what consumer value is and how they make their </a:t>
            </a:r>
            <a:r>
              <a:rPr lang="en-US" dirty="0" smtClean="0"/>
              <a:t>choices (understand target market))</a:t>
            </a:r>
          </a:p>
          <a:p>
            <a:r>
              <a:rPr lang="en-US" dirty="0" smtClean="0"/>
              <a:t>Language(</a:t>
            </a:r>
            <a:r>
              <a:rPr lang="en-US" dirty="0"/>
              <a:t>hire a </a:t>
            </a:r>
            <a:r>
              <a:rPr lang="en-US" dirty="0" smtClean="0"/>
              <a:t>translator </a:t>
            </a:r>
            <a:r>
              <a:rPr lang="en-US" dirty="0"/>
              <a:t>having an appropriate translation of the message</a:t>
            </a:r>
            <a:r>
              <a:rPr lang="en-US" dirty="0" smtClean="0"/>
              <a:t>)</a:t>
            </a:r>
          </a:p>
          <a:p>
            <a:r>
              <a:rPr lang="en-US" dirty="0" smtClean="0"/>
              <a:t>Ethics(</a:t>
            </a:r>
            <a:r>
              <a:rPr lang="en-US" dirty="0"/>
              <a:t>Cultural ethics</a:t>
            </a:r>
            <a:r>
              <a:rPr lang="en-US" dirty="0" smtClean="0"/>
              <a:t>)</a:t>
            </a:r>
          </a:p>
          <a:p>
            <a:r>
              <a:rPr lang="en-US" dirty="0"/>
              <a:t>Major </a:t>
            </a:r>
            <a:r>
              <a:rPr lang="en-US" dirty="0" smtClean="0"/>
              <a:t>Events(</a:t>
            </a:r>
            <a:r>
              <a:rPr lang="en-US" dirty="0"/>
              <a:t>sudden shifts in public opinion</a:t>
            </a:r>
            <a:r>
              <a:rPr lang="en-US" dirty="0" smtClean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67674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Technological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varies</a:t>
            </a:r>
            <a:r>
              <a:rPr lang="en-US" dirty="0"/>
              <a:t> significantly across </a:t>
            </a:r>
            <a:r>
              <a:rPr lang="en-US" dirty="0" smtClean="0"/>
              <a:t>countries.</a:t>
            </a:r>
          </a:p>
          <a:p>
            <a:r>
              <a:rPr lang="en-US" dirty="0"/>
              <a:t>The rate of </a:t>
            </a:r>
            <a:r>
              <a:rPr lang="en-US" dirty="0" smtClean="0"/>
              <a:t>technology </a:t>
            </a:r>
            <a:r>
              <a:rPr lang="en-US" dirty="0" smtClean="0">
                <a:solidFill>
                  <a:srgbClr val="FF0000"/>
                </a:solidFill>
              </a:rPr>
              <a:t>adoption</a:t>
            </a:r>
            <a:r>
              <a:rPr lang="en-US" dirty="0" smtClean="0"/>
              <a:t> </a:t>
            </a:r>
            <a:r>
              <a:rPr lang="en-US" dirty="0"/>
              <a:t>(such as the Internet connection speed) and general technology maturity </a:t>
            </a:r>
            <a:r>
              <a:rPr lang="en-US" dirty="0" smtClean="0"/>
              <a:t>and availability </a:t>
            </a:r>
            <a:r>
              <a:rPr lang="en-US" dirty="0"/>
              <a:t>are often surprising, particularly to an entrepreneur from a developed country</a:t>
            </a:r>
            <a:r>
              <a:rPr lang="en-US" dirty="0" smtClean="0"/>
              <a:t>.</a:t>
            </a:r>
          </a:p>
          <a:p>
            <a:r>
              <a:rPr lang="en-US" dirty="0"/>
              <a:t>While U.S. firms produce mostly </a:t>
            </a:r>
            <a:r>
              <a:rPr lang="en-US" dirty="0">
                <a:solidFill>
                  <a:srgbClr val="FF0000"/>
                </a:solidFill>
              </a:rPr>
              <a:t>standardized</a:t>
            </a:r>
            <a:r>
              <a:rPr lang="en-US" dirty="0"/>
              <a:t>, relatively </a:t>
            </a:r>
            <a:r>
              <a:rPr lang="en-US" dirty="0">
                <a:solidFill>
                  <a:srgbClr val="FF0000"/>
                </a:solidFill>
              </a:rPr>
              <a:t>uniform </a:t>
            </a:r>
            <a:r>
              <a:rPr lang="en-US" dirty="0"/>
              <a:t>products that can </a:t>
            </a:r>
            <a:r>
              <a:rPr lang="en-US" dirty="0" smtClean="0"/>
              <a:t>be sorted </a:t>
            </a:r>
            <a:r>
              <a:rPr lang="en-US" dirty="0"/>
              <a:t>to meet industry standards, this is not the case in many countries, making it </a:t>
            </a:r>
            <a:r>
              <a:rPr lang="en-US" dirty="0" smtClean="0"/>
              <a:t>more difficult </a:t>
            </a:r>
            <a:r>
              <a:rPr lang="en-US" dirty="0"/>
              <a:t>to achieve a consistent level of </a:t>
            </a:r>
            <a:r>
              <a:rPr lang="en-US" dirty="0">
                <a:solidFill>
                  <a:srgbClr val="FF0000"/>
                </a:solidFill>
              </a:rPr>
              <a:t>quality</a:t>
            </a:r>
            <a:r>
              <a:rPr lang="en-US" dirty="0" smtClean="0"/>
              <a:t>.</a:t>
            </a:r>
          </a:p>
          <a:p>
            <a:r>
              <a:rPr lang="en-US" dirty="0"/>
              <a:t>New products in a country are created based on the </a:t>
            </a:r>
            <a:r>
              <a:rPr lang="en-US" dirty="0">
                <a:solidFill>
                  <a:srgbClr val="FF0000"/>
                </a:solidFill>
              </a:rPr>
              <a:t>conditions</a:t>
            </a:r>
            <a:r>
              <a:rPr lang="en-US" dirty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infrastructure</a:t>
            </a:r>
            <a:r>
              <a:rPr lang="en-US" dirty="0" smtClean="0"/>
              <a:t> operating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/>
              <a:t>that country.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606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CULTURE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Probably the single most important problem confronting the entrepreneur occurs </a:t>
            </a:r>
            <a:r>
              <a:rPr lang="en-US" dirty="0" smtClean="0"/>
              <a:t>when crossing </a:t>
            </a:r>
            <a:r>
              <a:rPr lang="en-US" dirty="0"/>
              <a:t>cultures</a:t>
            </a:r>
            <a:r>
              <a:rPr lang="en-US" dirty="0" smtClean="0"/>
              <a:t>.</a:t>
            </a:r>
          </a:p>
          <a:p>
            <a:r>
              <a:rPr lang="en-US" dirty="0"/>
              <a:t>While culture has been defined in many different ways, the term generally refers </a:t>
            </a:r>
            <a:r>
              <a:rPr lang="en-US" dirty="0" smtClean="0"/>
              <a:t>to common </a:t>
            </a:r>
            <a:r>
              <a:rPr lang="en-US" dirty="0"/>
              <a:t>ways of thinking and behaving that are passed on from parents to </a:t>
            </a:r>
            <a:r>
              <a:rPr lang="en-US" dirty="0" smtClean="0"/>
              <a:t>children.</a:t>
            </a:r>
          </a:p>
          <a:p>
            <a:r>
              <a:rPr lang="en-US" dirty="0"/>
              <a:t>Culture encompasses a wide variety of elements, including language, social </a:t>
            </a:r>
            <a:r>
              <a:rPr lang="en-US" dirty="0" smtClean="0"/>
              <a:t>structure, religion</a:t>
            </a:r>
            <a:r>
              <a:rPr lang="en-US" dirty="0"/>
              <a:t>, economic and political philosophy, education, manners and customs, </a:t>
            </a:r>
            <a:r>
              <a:rPr lang="en-US" dirty="0" smtClean="0"/>
              <a:t>and aesthetics(Fig 5.1).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601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Language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Messages and ideas are transmitted by the spoken </a:t>
            </a:r>
            <a:r>
              <a:rPr lang="en-US" dirty="0" smtClean="0"/>
              <a:t>words(</a:t>
            </a:r>
            <a:r>
              <a:rPr lang="en-US" dirty="0" smtClean="0">
                <a:solidFill>
                  <a:srgbClr val="FF0000"/>
                </a:solidFill>
              </a:rPr>
              <a:t>Verbal</a:t>
            </a:r>
            <a:r>
              <a:rPr lang="en-US" dirty="0" smtClean="0"/>
              <a:t>) used</a:t>
            </a:r>
            <a:r>
              <a:rPr lang="en-US" dirty="0"/>
              <a:t>, the voice tone, and </a:t>
            </a:r>
            <a:r>
              <a:rPr lang="en-US" dirty="0">
                <a:solidFill>
                  <a:srgbClr val="FF0000"/>
                </a:solidFill>
              </a:rPr>
              <a:t>nonverbal</a:t>
            </a:r>
            <a:r>
              <a:rPr lang="en-US" dirty="0"/>
              <a:t> actions such as body position, eye contact, </a:t>
            </a:r>
            <a:r>
              <a:rPr lang="en-US" dirty="0" smtClean="0"/>
              <a:t>and gestures.</a:t>
            </a:r>
          </a:p>
          <a:p>
            <a:r>
              <a:rPr lang="en-US" dirty="0"/>
              <a:t>An </a:t>
            </a:r>
            <a:r>
              <a:rPr lang="en-US" dirty="0" smtClean="0"/>
              <a:t>entrepreneur or </a:t>
            </a:r>
            <a:r>
              <a:rPr lang="en-US" dirty="0"/>
              <a:t>someone on her or his team must have </a:t>
            </a:r>
            <a:r>
              <a:rPr lang="en-US" dirty="0">
                <a:solidFill>
                  <a:srgbClr val="FF0000"/>
                </a:solidFill>
              </a:rPr>
              <a:t>command </a:t>
            </a:r>
            <a:r>
              <a:rPr lang="en-US" dirty="0"/>
              <a:t>of </a:t>
            </a:r>
            <a:r>
              <a:rPr lang="en-US" dirty="0" smtClean="0"/>
              <a:t>the language </a:t>
            </a:r>
            <a:r>
              <a:rPr lang="en-US" dirty="0"/>
              <a:t>in the country in </a:t>
            </a:r>
            <a:r>
              <a:rPr lang="en-US" dirty="0" smtClean="0"/>
              <a:t>which </a:t>
            </a:r>
            <a:r>
              <a:rPr lang="en-US" dirty="0"/>
              <a:t>the business is being </a:t>
            </a:r>
            <a:r>
              <a:rPr lang="en-US" dirty="0" smtClean="0"/>
              <a:t>done.</a:t>
            </a:r>
          </a:p>
          <a:p>
            <a:r>
              <a:rPr lang="en-US" dirty="0"/>
              <a:t>Even though </a:t>
            </a:r>
            <a:r>
              <a:rPr lang="en-US" dirty="0">
                <a:solidFill>
                  <a:srgbClr val="FF0000"/>
                </a:solidFill>
              </a:rPr>
              <a:t>English</a:t>
            </a:r>
            <a:r>
              <a:rPr lang="en-US" dirty="0"/>
              <a:t> has generally become the general language of </a:t>
            </a:r>
            <a:r>
              <a:rPr lang="en-US" dirty="0" smtClean="0"/>
              <a:t>business and for </a:t>
            </a:r>
            <a:r>
              <a:rPr lang="en-US" dirty="0" smtClean="0">
                <a:solidFill>
                  <a:srgbClr val="FF0000"/>
                </a:solidFill>
              </a:rPr>
              <a:t>local language </a:t>
            </a:r>
            <a:r>
              <a:rPr lang="en-US" dirty="0" smtClean="0"/>
              <a:t>need a translator.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566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Social Structure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An entrepreneur needs to </a:t>
            </a:r>
            <a:r>
              <a:rPr lang="en-US" dirty="0" smtClean="0"/>
              <a:t>recognize that </a:t>
            </a:r>
            <a:r>
              <a:rPr lang="en-US" dirty="0"/>
              <a:t>social structure including family, economic class, and </a:t>
            </a:r>
            <a:r>
              <a:rPr lang="en-US" dirty="0" smtClean="0"/>
              <a:t>people that </a:t>
            </a:r>
            <a:r>
              <a:rPr lang="en-US" dirty="0"/>
              <a:t>a </a:t>
            </a:r>
            <a:r>
              <a:rPr lang="en-US" dirty="0" smtClean="0"/>
              <a:t>customer associates </a:t>
            </a:r>
            <a:r>
              <a:rPr lang="en-US" dirty="0"/>
              <a:t>with have an impact on employee relations and buying </a:t>
            </a:r>
            <a:r>
              <a:rPr lang="en-US" dirty="0" smtClean="0"/>
              <a:t>decisions.</a:t>
            </a:r>
          </a:p>
          <a:p>
            <a:r>
              <a:rPr lang="en-US" dirty="0"/>
              <a:t>lifestyles, living standards, and consumption </a:t>
            </a:r>
            <a:r>
              <a:rPr lang="en-US" dirty="0" smtClean="0"/>
              <a:t>patterns.</a:t>
            </a:r>
          </a:p>
          <a:p>
            <a:r>
              <a:rPr lang="en-US" dirty="0"/>
              <a:t>C</a:t>
            </a:r>
            <a:r>
              <a:rPr lang="en-US" dirty="0" smtClean="0"/>
              <a:t>ooperation </a:t>
            </a:r>
            <a:r>
              <a:rPr lang="en-US" dirty="0"/>
              <a:t>between managers and </a:t>
            </a:r>
            <a:r>
              <a:rPr lang="en-US" dirty="0" smtClean="0"/>
              <a:t>subordinates.</a:t>
            </a:r>
          </a:p>
          <a:p>
            <a:r>
              <a:rPr lang="en-US" dirty="0"/>
              <a:t>P</a:t>
            </a:r>
            <a:r>
              <a:rPr lang="en-US" dirty="0" smtClean="0"/>
              <a:t>roviding </a:t>
            </a:r>
            <a:r>
              <a:rPr lang="en-US" dirty="0"/>
              <a:t>overall socialization, reference groups develop a person’s </a:t>
            </a:r>
            <a:r>
              <a:rPr lang="en-US" dirty="0" smtClean="0"/>
              <a:t>concept </a:t>
            </a:r>
            <a:r>
              <a:rPr lang="en-US" dirty="0"/>
              <a:t>they significantly </a:t>
            </a:r>
            <a:r>
              <a:rPr lang="en-US" dirty="0" smtClean="0"/>
              <a:t>impact an </a:t>
            </a:r>
            <a:r>
              <a:rPr lang="en-US" dirty="0"/>
              <a:t>individual’s behavior and buying </a:t>
            </a:r>
            <a:r>
              <a:rPr lang="en-US" dirty="0" smtClean="0"/>
              <a:t>habits.</a:t>
            </a:r>
          </a:p>
          <a:p>
            <a:r>
              <a:rPr lang="en-US" dirty="0"/>
              <a:t>consumers trust brand </a:t>
            </a:r>
            <a:r>
              <a:rPr lang="en-US" dirty="0" smtClean="0"/>
              <a:t>recommendations.</a:t>
            </a:r>
          </a:p>
          <a:p>
            <a:r>
              <a:rPr lang="en-US" dirty="0" smtClean="0"/>
              <a:t>Word-of mouth marketing </a:t>
            </a:r>
            <a:r>
              <a:rPr lang="en-US" dirty="0"/>
              <a:t>consistently ranks as one of the most trusted sources of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172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Religion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impact of religion on entrepreneurship, consumption, and business in general </a:t>
            </a:r>
            <a:r>
              <a:rPr lang="en-US" dirty="0" smtClean="0"/>
              <a:t>will vary.</a:t>
            </a:r>
          </a:p>
          <a:p>
            <a:r>
              <a:rPr lang="en-US" dirty="0"/>
              <a:t>Depending on the religion </a:t>
            </a:r>
            <a:r>
              <a:rPr lang="en-US" dirty="0" smtClean="0"/>
              <a:t>, </a:t>
            </a:r>
            <a:r>
              <a:rPr lang="en-US" dirty="0"/>
              <a:t>it can impact the values and </a:t>
            </a:r>
            <a:r>
              <a:rPr lang="en-US" dirty="0" smtClean="0"/>
              <a:t>attitudes of </a:t>
            </a:r>
            <a:r>
              <a:rPr lang="en-US" dirty="0"/>
              <a:t>individuals and the overall society.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345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104" y="0"/>
            <a:ext cx="3724795" cy="146705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472" y="1132676"/>
            <a:ext cx="3458058" cy="572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170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Political and Economic Philosophy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political, and by extension economic, philosophy of a country significantly impacts </a:t>
            </a:r>
            <a:r>
              <a:rPr lang="en-US" dirty="0" smtClean="0"/>
              <a:t>the entrepreneur </a:t>
            </a:r>
            <a:r>
              <a:rPr lang="en-US" dirty="0"/>
              <a:t>and their decisions on market entry and how to conduct business </a:t>
            </a:r>
            <a:r>
              <a:rPr lang="en-US" dirty="0" smtClean="0"/>
              <a:t>transactions.</a:t>
            </a:r>
          </a:p>
          <a:p>
            <a:r>
              <a:rPr lang="en-US" dirty="0" smtClean="0"/>
              <a:t>Trade, import , export</a:t>
            </a:r>
          </a:p>
          <a:p>
            <a:r>
              <a:rPr lang="en-US" dirty="0"/>
              <a:t>restrictions to protect the </a:t>
            </a:r>
            <a:r>
              <a:rPr lang="en-US" dirty="0" smtClean="0"/>
              <a:t>country’s own industry</a:t>
            </a:r>
          </a:p>
          <a:p>
            <a:r>
              <a:rPr lang="en-US" dirty="0"/>
              <a:t>limit the amount of profits that can be transferred between </a:t>
            </a:r>
            <a:r>
              <a:rPr lang="en-US" dirty="0" smtClean="0"/>
              <a:t>countries.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981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When introducing a new product or service into a new </a:t>
            </a:r>
            <a:r>
              <a:rPr lang="en-US" dirty="0" smtClean="0"/>
              <a:t>market, they </a:t>
            </a:r>
            <a:r>
              <a:rPr lang="en-US" dirty="0"/>
              <a:t>have to </a:t>
            </a:r>
            <a:r>
              <a:rPr lang="en-US" dirty="0">
                <a:solidFill>
                  <a:srgbClr val="FF0000"/>
                </a:solidFill>
              </a:rPr>
              <a:t>educate</a:t>
            </a:r>
            <a:r>
              <a:rPr lang="en-US" dirty="0"/>
              <a:t> consumers on its value and how to use it</a:t>
            </a:r>
            <a:r>
              <a:rPr lang="en-US" dirty="0" smtClean="0"/>
              <a:t>.</a:t>
            </a:r>
          </a:p>
          <a:p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is important that </a:t>
            </a:r>
            <a:r>
              <a:rPr lang="en-US" dirty="0" smtClean="0"/>
              <a:t>an entrepreneur </a:t>
            </a:r>
            <a:r>
              <a:rPr lang="en-US" dirty="0"/>
              <a:t>understand how both </a:t>
            </a:r>
            <a:r>
              <a:rPr lang="en-US" dirty="0">
                <a:solidFill>
                  <a:srgbClr val="FF0000"/>
                </a:solidFill>
              </a:rPr>
              <a:t>formal and informal education</a:t>
            </a:r>
            <a:r>
              <a:rPr lang="en-US" dirty="0"/>
              <a:t> affect the culture and </a:t>
            </a:r>
            <a:r>
              <a:rPr lang="en-US" dirty="0" smtClean="0"/>
              <a:t>the way </a:t>
            </a:r>
            <a:r>
              <a:rPr lang="en-US" dirty="0"/>
              <a:t>it is passed between generations</a:t>
            </a:r>
            <a:r>
              <a:rPr lang="en-US" dirty="0" smtClean="0"/>
              <a:t>.</a:t>
            </a:r>
          </a:p>
          <a:p>
            <a:r>
              <a:rPr lang="en-US" dirty="0"/>
              <a:t>An entrepreneur needs to be aware not only of the </a:t>
            </a:r>
            <a:r>
              <a:rPr lang="en-US" dirty="0">
                <a:solidFill>
                  <a:srgbClr val="FF0000"/>
                </a:solidFill>
              </a:rPr>
              <a:t>education level </a:t>
            </a:r>
            <a:r>
              <a:rPr lang="en-US" dirty="0"/>
              <a:t>and the </a:t>
            </a:r>
            <a:r>
              <a:rPr lang="en-US" dirty="0" smtClean="0"/>
              <a:t>literacy rate </a:t>
            </a:r>
            <a:r>
              <a:rPr lang="en-US" dirty="0"/>
              <a:t>of a culture but also the degree of emphasis on </a:t>
            </a:r>
            <a:r>
              <a:rPr lang="en-US" dirty="0">
                <a:solidFill>
                  <a:srgbClr val="FF0000"/>
                </a:solidFill>
              </a:rPr>
              <a:t>particular skills </a:t>
            </a:r>
            <a:r>
              <a:rPr lang="en-US" dirty="0"/>
              <a:t>or career </a:t>
            </a:r>
            <a:r>
              <a:rPr lang="en-US" dirty="0" smtClean="0"/>
              <a:t>paths.</a:t>
            </a:r>
          </a:p>
          <a:p>
            <a:r>
              <a:rPr lang="en-US" dirty="0"/>
              <a:t>This level also influences whether </a:t>
            </a:r>
            <a:r>
              <a:rPr lang="en-US" dirty="0" smtClean="0"/>
              <a:t>customers are </a:t>
            </a:r>
            <a:r>
              <a:rPr lang="en-US" dirty="0"/>
              <a:t>able to use the goods or services properly and whether they are able to understand </a:t>
            </a:r>
            <a:r>
              <a:rPr lang="en-US" dirty="0" smtClean="0"/>
              <a:t>the firm’s </a:t>
            </a:r>
            <a:r>
              <a:rPr lang="en-US" dirty="0"/>
              <a:t>advertising or other promotional messages.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724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Manners and Customs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anners </a:t>
            </a:r>
            <a:r>
              <a:rPr lang="en-US" dirty="0"/>
              <a:t>and customs is particularly important for the entrepreneur in </a:t>
            </a:r>
            <a:r>
              <a:rPr lang="en-US" dirty="0" smtClean="0"/>
              <a:t>key business </a:t>
            </a:r>
            <a:r>
              <a:rPr lang="en-US" dirty="0"/>
              <a:t>transactions such as negotiations, dining, and gift </a:t>
            </a:r>
            <a:r>
              <a:rPr lang="en-US" dirty="0" smtClean="0"/>
              <a:t>giving.</a:t>
            </a:r>
          </a:p>
          <a:p>
            <a:r>
              <a:rPr lang="en-US" dirty="0"/>
              <a:t>In addition, the lack of a </a:t>
            </a:r>
            <a:r>
              <a:rPr lang="en-US" dirty="0" smtClean="0"/>
              <a:t>well-developed</a:t>
            </a:r>
            <a:r>
              <a:rPr lang="en-US" dirty="0"/>
              <a:t> </a:t>
            </a:r>
            <a:r>
              <a:rPr lang="en-US" dirty="0" smtClean="0"/>
              <a:t>legal system is seen, should be avoided.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410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Aesthetics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Aesthetics has implications not only with gift </a:t>
            </a:r>
            <a:r>
              <a:rPr lang="en-US" dirty="0" smtClean="0"/>
              <a:t>giving but </a:t>
            </a:r>
            <a:r>
              <a:rPr lang="en-US" dirty="0"/>
              <a:t>also how your product is packaged and even how your office is </a:t>
            </a:r>
            <a:r>
              <a:rPr lang="en-US" dirty="0" smtClean="0"/>
              <a:t>designed.</a:t>
            </a:r>
          </a:p>
          <a:p>
            <a:r>
              <a:rPr lang="en-US" dirty="0" smtClean="0"/>
              <a:t>Colors,</a:t>
            </a:r>
            <a:r>
              <a:rPr lang="en-US" dirty="0"/>
              <a:t> gift </a:t>
            </a:r>
            <a:r>
              <a:rPr lang="en-US" dirty="0" smtClean="0"/>
              <a:t>wrapping,</a:t>
            </a:r>
            <a:r>
              <a:rPr lang="en-US" dirty="0"/>
              <a:t> packaging </a:t>
            </a:r>
            <a:r>
              <a:rPr lang="en-US" dirty="0" smtClean="0"/>
              <a:t>is done </a:t>
            </a:r>
            <a:r>
              <a:rPr lang="en-US" dirty="0"/>
              <a:t>in smaller </a:t>
            </a:r>
            <a:r>
              <a:rPr lang="en-US" dirty="0" smtClean="0"/>
              <a:t>quantities </a:t>
            </a:r>
            <a:r>
              <a:rPr lang="en-US" dirty="0"/>
              <a:t>easily </a:t>
            </a:r>
            <a:r>
              <a:rPr lang="en-US" dirty="0" smtClean="0"/>
              <a:t>stored,</a:t>
            </a:r>
            <a:r>
              <a:rPr lang="en-US" dirty="0"/>
              <a:t> adapt to their sense of </a:t>
            </a:r>
            <a:r>
              <a:rPr lang="en-US" dirty="0" smtClean="0"/>
              <a:t>art.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378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AVAILABLE DISTRIBUTION SYSTEMS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B</a:t>
            </a:r>
            <a:r>
              <a:rPr lang="en-US" dirty="0" smtClean="0"/>
              <a:t>est </a:t>
            </a:r>
            <a:r>
              <a:rPr lang="en-US" dirty="0"/>
              <a:t>channel of distribution for a country, the entrepreneur </a:t>
            </a:r>
            <a:r>
              <a:rPr lang="en-US" dirty="0" smtClean="0"/>
              <a:t>should consider </a:t>
            </a:r>
            <a:r>
              <a:rPr lang="en-US" dirty="0"/>
              <a:t>several factors: </a:t>
            </a:r>
            <a:endParaRPr lang="en-US" dirty="0" smtClean="0"/>
          </a:p>
          <a:p>
            <a:pPr marL="514350" indent="-514350">
              <a:buAutoNum type="arabicParenBoth"/>
            </a:pPr>
            <a:r>
              <a:rPr lang="en-US" dirty="0" smtClean="0"/>
              <a:t>the </a:t>
            </a:r>
            <a:r>
              <a:rPr lang="en-US" dirty="0"/>
              <a:t>overall sales </a:t>
            </a:r>
            <a:r>
              <a:rPr lang="en-US" dirty="0" smtClean="0"/>
              <a:t>potential</a:t>
            </a:r>
            <a:endParaRPr lang="en-US" dirty="0"/>
          </a:p>
          <a:p>
            <a:pPr marL="514350" indent="-514350">
              <a:buAutoNum type="arabicParenBoth"/>
            </a:pPr>
            <a:r>
              <a:rPr lang="en-US" dirty="0" smtClean="0"/>
              <a:t>the </a:t>
            </a:r>
            <a:r>
              <a:rPr lang="en-US" dirty="0"/>
              <a:t>amount and type of competition,</a:t>
            </a:r>
          </a:p>
          <a:p>
            <a:pPr marL="0" indent="0">
              <a:buNone/>
            </a:pPr>
            <a:r>
              <a:rPr lang="en-US" dirty="0"/>
              <a:t>(3) the cost of the product,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4) the geographical size and density of the country,</a:t>
            </a:r>
          </a:p>
          <a:p>
            <a:pPr marL="0" indent="0">
              <a:buNone/>
            </a:pPr>
            <a:r>
              <a:rPr lang="en-US" dirty="0"/>
              <a:t>(5) the investment policies of the country,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6) exchange rates and any controls,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7) the </a:t>
            </a:r>
            <a:r>
              <a:rPr lang="en-US" dirty="0" smtClean="0"/>
              <a:t>level of </a:t>
            </a:r>
            <a:r>
              <a:rPr lang="en-US" dirty="0"/>
              <a:t>political risk,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(8</a:t>
            </a:r>
            <a:r>
              <a:rPr lang="en-US" dirty="0"/>
              <a:t>) the overall marketing plan.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Each </a:t>
            </a:r>
            <a:r>
              <a:rPr lang="en-US" dirty="0"/>
              <a:t>of these factors affects the </a:t>
            </a:r>
            <a:r>
              <a:rPr lang="en-US" dirty="0" smtClean="0"/>
              <a:t>choice of </a:t>
            </a:r>
            <a:r>
              <a:rPr lang="en-US" dirty="0"/>
              <a:t>the distribution system that will yield the greatest sales and profit results in the </a:t>
            </a:r>
            <a:r>
              <a:rPr lang="en-US" dirty="0" smtClean="0"/>
              <a:t>country.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085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 TO GO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• Profits</a:t>
            </a:r>
          </a:p>
          <a:p>
            <a:pPr marL="0" indent="0">
              <a:buNone/>
            </a:pPr>
            <a:r>
              <a:rPr lang="en-US" dirty="0"/>
              <a:t>• Competitive pressures</a:t>
            </a:r>
          </a:p>
          <a:p>
            <a:pPr marL="0" indent="0">
              <a:buNone/>
            </a:pPr>
            <a:r>
              <a:rPr lang="en-US" dirty="0"/>
              <a:t>• Unique product(s) or service(s)</a:t>
            </a:r>
          </a:p>
          <a:p>
            <a:pPr marL="0" indent="0">
              <a:buNone/>
            </a:pPr>
            <a:r>
              <a:rPr lang="en-US" dirty="0"/>
              <a:t>• Excess production capacity</a:t>
            </a:r>
          </a:p>
          <a:p>
            <a:pPr marL="0" indent="0">
              <a:buNone/>
            </a:pPr>
            <a:r>
              <a:rPr lang="en-US" dirty="0"/>
              <a:t>• Declining home country sales</a:t>
            </a:r>
          </a:p>
          <a:p>
            <a:pPr marL="0" indent="0">
              <a:buNone/>
            </a:pPr>
            <a:r>
              <a:rPr lang="en-US" dirty="0"/>
              <a:t>• Unique market opportunity</a:t>
            </a:r>
          </a:p>
          <a:p>
            <a:pPr marL="0" indent="0">
              <a:buNone/>
            </a:pPr>
            <a:r>
              <a:rPr lang="en-US" dirty="0"/>
              <a:t>• Economies of scale</a:t>
            </a:r>
          </a:p>
          <a:p>
            <a:pPr marL="0" indent="0">
              <a:buNone/>
            </a:pPr>
            <a:r>
              <a:rPr lang="en-US" dirty="0"/>
              <a:t>• Technological advantage</a:t>
            </a:r>
          </a:p>
          <a:p>
            <a:pPr marL="0" indent="0">
              <a:buNone/>
            </a:pPr>
            <a:r>
              <a:rPr lang="en-US" dirty="0"/>
              <a:t>• Tax benefits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652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STRATEGIC EFFECTS OF GOING GLOBAL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lobal </a:t>
            </a:r>
            <a:r>
              <a:rPr lang="en-US" dirty="0"/>
              <a:t>presents a wide variety of new environments and new ways of </a:t>
            </a:r>
            <a:r>
              <a:rPr lang="en-US" dirty="0" smtClean="0"/>
              <a:t>doing business</a:t>
            </a:r>
            <a:r>
              <a:rPr lang="en-US" dirty="0"/>
              <a:t>, it is also accompanied by an entirely new set of wide-ranging problems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Carrying out </a:t>
            </a:r>
            <a:r>
              <a:rPr lang="en-US" dirty="0"/>
              <a:t>business internationally involves of new </a:t>
            </a:r>
            <a:r>
              <a:rPr lang="en-US" dirty="0" smtClean="0"/>
              <a:t>documents.</a:t>
            </a:r>
          </a:p>
          <a:p>
            <a:r>
              <a:rPr lang="en-US" dirty="0"/>
              <a:t>P</a:t>
            </a:r>
            <a:r>
              <a:rPr lang="en-US" dirty="0" smtClean="0"/>
              <a:t>sychological closeness,</a:t>
            </a:r>
            <a:r>
              <a:rPr lang="en-US" dirty="0"/>
              <a:t> Geographic </a:t>
            </a:r>
            <a:r>
              <a:rPr lang="en-US" dirty="0" smtClean="0"/>
              <a:t>closeness,</a:t>
            </a:r>
            <a:r>
              <a:rPr lang="en-US" dirty="0"/>
              <a:t> </a:t>
            </a:r>
            <a:r>
              <a:rPr lang="en-US" dirty="0" smtClean="0"/>
              <a:t>cultural variables</a:t>
            </a:r>
            <a:r>
              <a:rPr lang="en-US" dirty="0"/>
              <a:t>, language, and legal </a:t>
            </a:r>
            <a:r>
              <a:rPr lang="en-US" dirty="0" smtClean="0"/>
              <a:t>factors,</a:t>
            </a:r>
            <a:r>
              <a:rPr lang="en-US" dirty="0"/>
              <a:t> similarities </a:t>
            </a:r>
            <a:r>
              <a:rPr lang="en-US" dirty="0" smtClean="0"/>
              <a:t>versus differences,</a:t>
            </a:r>
            <a:r>
              <a:rPr lang="en-US" dirty="0"/>
              <a:t> </a:t>
            </a:r>
            <a:r>
              <a:rPr lang="en-US" dirty="0" smtClean="0"/>
              <a:t>risks, working hard, passionately love about business ideas.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838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FOREIGN MARKET SELECTION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</a:t>
            </a:r>
            <a:r>
              <a:rPr lang="en-US" dirty="0" smtClean="0"/>
              <a:t>wo </a:t>
            </a:r>
            <a:r>
              <a:rPr lang="en-US" dirty="0"/>
              <a:t>critical issues for the entrepreneur </a:t>
            </a:r>
            <a:r>
              <a:rPr lang="en-US" dirty="0" smtClean="0"/>
              <a:t>are foreign </a:t>
            </a:r>
            <a:r>
              <a:rPr lang="en-US" dirty="0"/>
              <a:t>market selection and market entry </a:t>
            </a:r>
            <a:r>
              <a:rPr lang="en-US" dirty="0" smtClean="0"/>
              <a:t>strategy.</a:t>
            </a:r>
          </a:p>
          <a:p>
            <a:r>
              <a:rPr lang="en-US" dirty="0"/>
              <a:t>M</a:t>
            </a:r>
            <a:r>
              <a:rPr lang="en-US" dirty="0" smtClean="0"/>
              <a:t>arket </a:t>
            </a:r>
            <a:r>
              <a:rPr lang="en-US" dirty="0"/>
              <a:t>selection decision should be based on both past sales and </a:t>
            </a:r>
            <a:r>
              <a:rPr lang="en-US" dirty="0" smtClean="0"/>
              <a:t>competitive positioning </a:t>
            </a:r>
            <a:r>
              <a:rPr lang="en-US" dirty="0"/>
              <a:t>as well as an assessment of each foreign market </a:t>
            </a:r>
            <a:r>
              <a:rPr lang="en-US" dirty="0" smtClean="0"/>
              <a:t>alternative.</a:t>
            </a:r>
          </a:p>
          <a:p>
            <a:r>
              <a:rPr lang="en-US" dirty="0"/>
              <a:t>A systematic process is needed so that a ranking of the foreign markets being </a:t>
            </a:r>
            <a:r>
              <a:rPr lang="en-US" dirty="0" smtClean="0"/>
              <a:t>considered can </a:t>
            </a:r>
            <a:r>
              <a:rPr lang="en-US" dirty="0"/>
              <a:t>be </a:t>
            </a:r>
            <a:r>
              <a:rPr lang="en-US" dirty="0" smtClean="0"/>
              <a:t>established.</a:t>
            </a:r>
          </a:p>
          <a:p>
            <a:r>
              <a:rPr lang="en-US" dirty="0"/>
              <a:t>The data collected and </a:t>
            </a:r>
            <a:r>
              <a:rPr lang="en-US" dirty="0" smtClean="0"/>
              <a:t>analyzed for </a:t>
            </a:r>
            <a:r>
              <a:rPr lang="en-US" dirty="0"/>
              <a:t>market selection will also be used in developing the appropriate entry strategy and </a:t>
            </a:r>
            <a:r>
              <a:rPr lang="en-US" dirty="0" smtClean="0"/>
              <a:t>marketing plan.</a:t>
            </a:r>
          </a:p>
          <a:p>
            <a:r>
              <a:rPr lang="en-US" dirty="0"/>
              <a:t>S</a:t>
            </a:r>
            <a:r>
              <a:rPr lang="en-US" dirty="0" smtClean="0"/>
              <a:t>everal </a:t>
            </a:r>
            <a:r>
              <a:rPr lang="en-US" dirty="0"/>
              <a:t>market selection models available, one good method employs </a:t>
            </a:r>
            <a:r>
              <a:rPr lang="en-US" dirty="0" smtClean="0"/>
              <a:t>a five-step </a:t>
            </a:r>
            <a:r>
              <a:rPr lang="en-US" dirty="0"/>
              <a:t>approach: (1) develop appropriate </a:t>
            </a:r>
            <a:r>
              <a:rPr lang="en-US" dirty="0" smtClean="0"/>
              <a:t>decision, </a:t>
            </a:r>
            <a:r>
              <a:rPr lang="en-US" dirty="0"/>
              <a:t>(2) collect data and </a:t>
            </a:r>
            <a:r>
              <a:rPr lang="en-US" dirty="0" smtClean="0"/>
              <a:t>conversion        </a:t>
            </a:r>
            <a:r>
              <a:rPr lang="en-US" dirty="0"/>
              <a:t>(3) establish an appropriate weight for each indicator, (4) </a:t>
            </a:r>
            <a:r>
              <a:rPr lang="en-US" dirty="0" smtClean="0"/>
              <a:t>analyze the </a:t>
            </a:r>
            <a:r>
              <a:rPr lang="en-US" dirty="0"/>
              <a:t>data, and (5) select the appropriate market from the market rankings.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0952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ENTREPRENEURIAL ENTRY STRATEGIES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There are various ways an entrepreneur can market products </a:t>
            </a:r>
            <a:r>
              <a:rPr lang="en-US" dirty="0" smtClean="0"/>
              <a:t>internationally.</a:t>
            </a:r>
            <a:r>
              <a:rPr lang="en-US" dirty="0"/>
              <a:t> The method </a:t>
            </a:r>
            <a:r>
              <a:rPr lang="en-US" dirty="0" smtClean="0"/>
              <a:t>of entry </a:t>
            </a:r>
            <a:r>
              <a:rPr lang="en-US" dirty="0"/>
              <a:t>into a market and the mode of operating overseas are dependent on the goals of </a:t>
            </a:r>
            <a:r>
              <a:rPr lang="en-US" dirty="0" smtClean="0"/>
              <a:t>the entrepreneur </a:t>
            </a:r>
            <a:r>
              <a:rPr lang="en-US" dirty="0"/>
              <a:t>and the company’s strengths and weaknesses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Exporting: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The </a:t>
            </a:r>
            <a:r>
              <a:rPr lang="en-US" dirty="0"/>
              <a:t>sale </a:t>
            </a:r>
            <a:r>
              <a:rPr lang="en-US" dirty="0" smtClean="0"/>
              <a:t>and shipping </a:t>
            </a:r>
            <a:r>
              <a:rPr lang="en-US" dirty="0"/>
              <a:t>of </a:t>
            </a:r>
            <a:r>
              <a:rPr lang="en-US" dirty="0" smtClean="0"/>
              <a:t>products manufactured </a:t>
            </a:r>
            <a:r>
              <a:rPr lang="en-US" dirty="0"/>
              <a:t>in </a:t>
            </a:r>
            <a:r>
              <a:rPr lang="en-US" dirty="0" smtClean="0"/>
              <a:t>one country </a:t>
            </a:r>
            <a:r>
              <a:rPr lang="en-US" dirty="0"/>
              <a:t>to a </a:t>
            </a:r>
            <a:r>
              <a:rPr lang="en-US" dirty="0" smtClean="0"/>
              <a:t>customer located </a:t>
            </a:r>
            <a:r>
              <a:rPr lang="en-US" dirty="0"/>
              <a:t>in another </a:t>
            </a:r>
            <a:r>
              <a:rPr lang="en-US" dirty="0" smtClean="0"/>
              <a:t>country(table 5.3).</a:t>
            </a:r>
          </a:p>
          <a:p>
            <a:r>
              <a:rPr lang="en-US" dirty="0">
                <a:solidFill>
                  <a:srgbClr val="FF0000"/>
                </a:solidFill>
              </a:rPr>
              <a:t>Indirect </a:t>
            </a:r>
            <a:r>
              <a:rPr lang="en-US" dirty="0" smtClean="0">
                <a:solidFill>
                  <a:srgbClr val="FF0000"/>
                </a:solidFill>
              </a:rPr>
              <a:t>Exporting: </a:t>
            </a:r>
            <a:r>
              <a:rPr lang="en-US" dirty="0" smtClean="0"/>
              <a:t>Indirect </a:t>
            </a:r>
            <a:r>
              <a:rPr lang="en-US" dirty="0"/>
              <a:t>exporting involves having a foreign purchaser in the </a:t>
            </a:r>
            <a:r>
              <a:rPr lang="en-US" dirty="0" smtClean="0"/>
              <a:t>local market or </a:t>
            </a:r>
            <a:r>
              <a:rPr lang="en-US" dirty="0"/>
              <a:t>E</a:t>
            </a:r>
            <a:r>
              <a:rPr lang="en-US" dirty="0" smtClean="0"/>
              <a:t>xport </a:t>
            </a:r>
            <a:r>
              <a:rPr lang="en-US" dirty="0"/>
              <a:t>management </a:t>
            </a:r>
            <a:r>
              <a:rPr lang="en-US" dirty="0" smtClean="0"/>
              <a:t>firms will </a:t>
            </a:r>
            <a:r>
              <a:rPr lang="en-US" dirty="0"/>
              <a:t>provide representation in foreign markets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Direct </a:t>
            </a:r>
            <a:r>
              <a:rPr lang="en-US" dirty="0" smtClean="0">
                <a:solidFill>
                  <a:srgbClr val="FF0000"/>
                </a:solidFill>
              </a:rPr>
              <a:t>Exporting: </a:t>
            </a:r>
            <a:r>
              <a:rPr lang="en-US" dirty="0" smtClean="0"/>
              <a:t>through </a:t>
            </a:r>
            <a:r>
              <a:rPr lang="en-US" dirty="0"/>
              <a:t>independent distributors or the company’s </a:t>
            </a:r>
            <a:r>
              <a:rPr lang="en-US" dirty="0" smtClean="0"/>
              <a:t>own overseas </a:t>
            </a:r>
            <a:r>
              <a:rPr lang="en-US" dirty="0"/>
              <a:t>sales office is a way to get involved in international </a:t>
            </a:r>
            <a:r>
              <a:rPr lang="en-US" dirty="0" smtClean="0"/>
              <a:t>business.</a:t>
            </a:r>
            <a:r>
              <a:rPr lang="en-US" dirty="0"/>
              <a:t> This independent distributor directly contacts foreign </a:t>
            </a:r>
            <a:r>
              <a:rPr lang="en-US" dirty="0" smtClean="0"/>
              <a:t>customers and </a:t>
            </a:r>
            <a:r>
              <a:rPr lang="en-US" dirty="0"/>
              <a:t>potential customers and takes care of all the technicalities of arranging for </a:t>
            </a:r>
            <a:r>
              <a:rPr lang="en-US" dirty="0" smtClean="0"/>
              <a:t>export documentation</a:t>
            </a:r>
            <a:r>
              <a:rPr lang="en-US" dirty="0"/>
              <a:t>, financing, and delivery for an established rate of commission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4384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41445"/>
            <a:ext cx="10515600" cy="5535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Nonequity </a:t>
            </a:r>
            <a:r>
              <a:rPr lang="en-US" dirty="0" smtClean="0">
                <a:solidFill>
                  <a:srgbClr val="00B0F0"/>
                </a:solidFill>
              </a:rPr>
              <a:t>Arrangements: </a:t>
            </a:r>
            <a:r>
              <a:rPr lang="en-US" dirty="0" smtClean="0"/>
              <a:t>A </a:t>
            </a:r>
            <a:r>
              <a:rPr lang="en-US" dirty="0"/>
              <a:t>method by which </a:t>
            </a:r>
            <a:r>
              <a:rPr lang="en-US" dirty="0" smtClean="0"/>
              <a:t>an entrepreneur </a:t>
            </a:r>
            <a:r>
              <a:rPr lang="en-US" dirty="0"/>
              <a:t>can enter </a:t>
            </a:r>
            <a:r>
              <a:rPr lang="en-US" dirty="0" smtClean="0"/>
              <a:t>a market </a:t>
            </a:r>
            <a:r>
              <a:rPr lang="en-US" dirty="0"/>
              <a:t>and obtain </a:t>
            </a:r>
            <a:r>
              <a:rPr lang="en-US" dirty="0" smtClean="0"/>
              <a:t>sales and </a:t>
            </a:r>
            <a:r>
              <a:rPr lang="en-US" dirty="0"/>
              <a:t>profits without </a:t>
            </a:r>
            <a:r>
              <a:rPr lang="en-US" dirty="0" smtClean="0"/>
              <a:t>direct equity investment </a:t>
            </a:r>
            <a:r>
              <a:rPr lang="en-US" dirty="0"/>
              <a:t>in </a:t>
            </a:r>
            <a:r>
              <a:rPr lang="en-US" dirty="0" smtClean="0"/>
              <a:t>the foreign market.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Licensing: </a:t>
            </a:r>
            <a:r>
              <a:rPr lang="en-US" dirty="0" smtClean="0"/>
              <a:t>Licensing </a:t>
            </a:r>
            <a:r>
              <a:rPr lang="en-US" dirty="0"/>
              <a:t>involves an entrepreneur who is a manufacturer (licensee) giving </a:t>
            </a:r>
            <a:r>
              <a:rPr lang="en-US" dirty="0" smtClean="0"/>
              <a:t>a foreign </a:t>
            </a:r>
            <a:r>
              <a:rPr lang="en-US" dirty="0"/>
              <a:t>manufacturer (licensor) the right to use a </a:t>
            </a:r>
            <a:r>
              <a:rPr lang="en-US" dirty="0" smtClean="0"/>
              <a:t>patent(brand name), trademark(thing), </a:t>
            </a:r>
            <a:r>
              <a:rPr lang="en-US" dirty="0"/>
              <a:t>technology, </a:t>
            </a:r>
            <a:r>
              <a:rPr lang="en-US" dirty="0" smtClean="0"/>
              <a:t>production process</a:t>
            </a:r>
            <a:r>
              <a:rPr lang="en-US" dirty="0"/>
              <a:t>, or product in return for the payment of a </a:t>
            </a:r>
            <a:r>
              <a:rPr lang="en-US" dirty="0" smtClean="0"/>
              <a:t>royalty.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Turn-Key </a:t>
            </a:r>
            <a:r>
              <a:rPr lang="en-US" dirty="0" smtClean="0">
                <a:solidFill>
                  <a:srgbClr val="FF0000"/>
                </a:solidFill>
              </a:rPr>
              <a:t>Projects: </a:t>
            </a:r>
            <a:r>
              <a:rPr lang="en-US" dirty="0" smtClean="0"/>
              <a:t>A </a:t>
            </a:r>
            <a:r>
              <a:rPr lang="en-US" dirty="0"/>
              <a:t>method of </a:t>
            </a:r>
            <a:r>
              <a:rPr lang="en-US" dirty="0" smtClean="0"/>
              <a:t>doing international business whereby </a:t>
            </a:r>
            <a:r>
              <a:rPr lang="en-US" dirty="0"/>
              <a:t>a </a:t>
            </a:r>
            <a:r>
              <a:rPr lang="en-US" dirty="0" smtClean="0"/>
              <a:t>foreign entrepreneur </a:t>
            </a:r>
            <a:r>
              <a:rPr lang="en-US" dirty="0"/>
              <a:t>supplies </a:t>
            </a:r>
            <a:r>
              <a:rPr lang="en-US" dirty="0" smtClean="0"/>
              <a:t>the manufacturing technology or </a:t>
            </a:r>
            <a:r>
              <a:rPr lang="en-US" dirty="0"/>
              <a:t>infrastructure for </a:t>
            </a:r>
            <a:r>
              <a:rPr lang="en-US" dirty="0" smtClean="0"/>
              <a:t>a business </a:t>
            </a:r>
            <a:r>
              <a:rPr lang="en-US" dirty="0"/>
              <a:t>and then turns </a:t>
            </a:r>
            <a:r>
              <a:rPr lang="en-US" dirty="0" smtClean="0"/>
              <a:t>it over </a:t>
            </a:r>
            <a:r>
              <a:rPr lang="en-US" dirty="0"/>
              <a:t>to local </a:t>
            </a:r>
            <a:r>
              <a:rPr lang="en-US" dirty="0" smtClean="0"/>
              <a:t>owners.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Management </a:t>
            </a:r>
            <a:r>
              <a:rPr lang="en-US" dirty="0" smtClean="0">
                <a:solidFill>
                  <a:srgbClr val="FF0000"/>
                </a:solidFill>
              </a:rPr>
              <a:t>Contracts: </a:t>
            </a:r>
            <a:r>
              <a:rPr lang="en-US" dirty="0" smtClean="0"/>
              <a:t>A method of international </a:t>
            </a:r>
            <a:r>
              <a:rPr lang="en-US" dirty="0"/>
              <a:t>business </a:t>
            </a:r>
            <a:r>
              <a:rPr lang="en-US" dirty="0" smtClean="0"/>
              <a:t>in which </a:t>
            </a:r>
            <a:r>
              <a:rPr lang="en-US" dirty="0"/>
              <a:t>an </a:t>
            </a:r>
            <a:r>
              <a:rPr lang="en-US" dirty="0" smtClean="0"/>
              <a:t>entrepreneur contracts </a:t>
            </a:r>
            <a:r>
              <a:rPr lang="en-US" dirty="0"/>
              <a:t>his or </a:t>
            </a:r>
            <a:r>
              <a:rPr lang="en-US" dirty="0" smtClean="0"/>
              <a:t>her management techniques and </a:t>
            </a:r>
            <a:r>
              <a:rPr lang="en-US" dirty="0"/>
              <a:t>skills to a (</a:t>
            </a:r>
            <a:r>
              <a:rPr lang="en-US" dirty="0" smtClean="0"/>
              <a:t>foreign) purchasing company.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22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OPPORTUNITY RECOGNITION AND THE </a:t>
            </a:r>
            <a:r>
              <a:rPr lang="en-US" sz="2400" b="1" dirty="0" smtClean="0"/>
              <a:t>OPPORTUNITY ASSESSMENT </a:t>
            </a:r>
            <a:r>
              <a:rPr lang="en-US" sz="2400" b="1" dirty="0"/>
              <a:t>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Opportunity </a:t>
            </a:r>
            <a:r>
              <a:rPr lang="en-US" b="1" dirty="0"/>
              <a:t>assessment plan is </a:t>
            </a:r>
            <a:r>
              <a:rPr lang="en-US" b="1" i="1" dirty="0"/>
              <a:t>not </a:t>
            </a:r>
            <a:r>
              <a:rPr lang="en-US" b="1" dirty="0"/>
              <a:t>a business </a:t>
            </a:r>
            <a:r>
              <a:rPr lang="en-US" b="1" dirty="0" smtClean="0"/>
              <a:t>plan</a:t>
            </a:r>
          </a:p>
          <a:p>
            <a:pPr marL="0" indent="0">
              <a:buNone/>
            </a:pPr>
            <a:r>
              <a:rPr lang="en-US" dirty="0"/>
              <a:t>• Is shorter.</a:t>
            </a:r>
          </a:p>
          <a:p>
            <a:pPr marL="0" indent="0">
              <a:buNone/>
            </a:pPr>
            <a:r>
              <a:rPr lang="en-US" dirty="0"/>
              <a:t>• Focuses on the opportunity, not the venture.</a:t>
            </a:r>
          </a:p>
          <a:p>
            <a:pPr marL="0" indent="0">
              <a:buNone/>
            </a:pPr>
            <a:r>
              <a:rPr lang="en-US" dirty="0"/>
              <a:t>• Has no computer-based spreadsheet.</a:t>
            </a:r>
          </a:p>
          <a:p>
            <a:pPr marL="0" indent="0">
              <a:buNone/>
            </a:pPr>
            <a:r>
              <a:rPr lang="en-US" dirty="0"/>
              <a:t>• Is the basis for making the decision to either act on an opportunity or wait </a:t>
            </a:r>
            <a:r>
              <a:rPr lang="en-US" dirty="0" smtClean="0"/>
              <a:t>until another</a:t>
            </a:r>
            <a:r>
              <a:rPr lang="en-US" dirty="0"/>
              <a:t>, better opportunity comes along.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745946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Direct Foreign Investment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E</a:t>
            </a:r>
            <a:r>
              <a:rPr lang="en-US" dirty="0" smtClean="0"/>
              <a:t>ntrepreneurs </a:t>
            </a:r>
            <a:r>
              <a:rPr lang="en-US" dirty="0"/>
              <a:t>using direct foreign investment for doing business in international </a:t>
            </a:r>
            <a:r>
              <a:rPr lang="en-US" dirty="0" smtClean="0"/>
              <a:t>markets.</a:t>
            </a:r>
          </a:p>
          <a:p>
            <a:r>
              <a:rPr lang="en-US" dirty="0">
                <a:solidFill>
                  <a:srgbClr val="FF0000"/>
                </a:solidFill>
              </a:rPr>
              <a:t>Minority </a:t>
            </a:r>
            <a:r>
              <a:rPr lang="en-US" dirty="0" smtClean="0">
                <a:solidFill>
                  <a:srgbClr val="FF0000"/>
                </a:solidFill>
              </a:rPr>
              <a:t>Interests: </a:t>
            </a:r>
            <a:r>
              <a:rPr lang="en-US" dirty="0"/>
              <a:t>A form of direct </a:t>
            </a:r>
            <a:r>
              <a:rPr lang="en-US" dirty="0" smtClean="0"/>
              <a:t>foreign investment </a:t>
            </a:r>
            <a:r>
              <a:rPr lang="en-US" dirty="0"/>
              <a:t>in which </a:t>
            </a:r>
            <a:r>
              <a:rPr lang="en-US" dirty="0" smtClean="0"/>
              <a:t>the investing entrepreneur holds </a:t>
            </a:r>
            <a:r>
              <a:rPr lang="en-US" dirty="0"/>
              <a:t>a </a:t>
            </a:r>
            <a:r>
              <a:rPr lang="en-US" dirty="0" smtClean="0"/>
              <a:t>minority ownership </a:t>
            </a:r>
            <a:r>
              <a:rPr lang="en-US" dirty="0"/>
              <a:t>position </a:t>
            </a:r>
            <a:r>
              <a:rPr lang="en-US" dirty="0" smtClean="0"/>
              <a:t>in the </a:t>
            </a:r>
            <a:r>
              <a:rPr lang="en-US" dirty="0"/>
              <a:t>foreign </a:t>
            </a:r>
            <a:r>
              <a:rPr lang="en-US" dirty="0" smtClean="0"/>
              <a:t>venture (for the sake of experience).</a:t>
            </a:r>
          </a:p>
          <a:p>
            <a:r>
              <a:rPr lang="en-US" dirty="0">
                <a:solidFill>
                  <a:srgbClr val="FF0000"/>
                </a:solidFill>
              </a:rPr>
              <a:t>Joint </a:t>
            </a:r>
            <a:r>
              <a:rPr lang="en-US" dirty="0" smtClean="0">
                <a:solidFill>
                  <a:srgbClr val="FF0000"/>
                </a:solidFill>
              </a:rPr>
              <a:t>Ventures: </a:t>
            </a:r>
            <a:r>
              <a:rPr lang="en-US" dirty="0" smtClean="0"/>
              <a:t>The joining </a:t>
            </a:r>
            <a:r>
              <a:rPr lang="en-US" dirty="0"/>
              <a:t>of two firms </a:t>
            </a:r>
            <a:r>
              <a:rPr lang="en-US" dirty="0" smtClean="0"/>
              <a:t>in order </a:t>
            </a:r>
            <a:r>
              <a:rPr lang="en-US" dirty="0"/>
              <a:t>to form a </a:t>
            </a:r>
            <a:r>
              <a:rPr lang="en-US" dirty="0" smtClean="0"/>
              <a:t>third company </a:t>
            </a:r>
            <a:r>
              <a:rPr lang="en-US" dirty="0"/>
              <a:t>in which </a:t>
            </a:r>
            <a:r>
              <a:rPr lang="en-US" dirty="0" smtClean="0"/>
              <a:t>the equity </a:t>
            </a:r>
            <a:r>
              <a:rPr lang="en-US" dirty="0"/>
              <a:t>is </a:t>
            </a:r>
            <a:r>
              <a:rPr lang="en-US" dirty="0" smtClean="0"/>
              <a:t>shared.</a:t>
            </a:r>
          </a:p>
          <a:p>
            <a:r>
              <a:rPr lang="en-US" dirty="0">
                <a:solidFill>
                  <a:srgbClr val="FF0000"/>
                </a:solidFill>
              </a:rPr>
              <a:t>Majority </a:t>
            </a:r>
            <a:r>
              <a:rPr lang="en-US" dirty="0" smtClean="0">
                <a:solidFill>
                  <a:srgbClr val="FF0000"/>
                </a:solidFill>
              </a:rPr>
              <a:t>Interest: </a:t>
            </a:r>
            <a:r>
              <a:rPr lang="en-US" dirty="0" smtClean="0"/>
              <a:t>The purchase </a:t>
            </a:r>
            <a:r>
              <a:rPr lang="en-US" dirty="0"/>
              <a:t>of over </a:t>
            </a:r>
            <a:r>
              <a:rPr lang="en-US" dirty="0" smtClean="0"/>
              <a:t>50 percent </a:t>
            </a:r>
            <a:r>
              <a:rPr lang="en-US" dirty="0"/>
              <a:t>of the equity in </a:t>
            </a:r>
            <a:r>
              <a:rPr lang="en-US" dirty="0" smtClean="0"/>
              <a:t>a foreign business.</a:t>
            </a:r>
            <a:r>
              <a:rPr lang="en-US" dirty="0"/>
              <a:t> </a:t>
            </a:r>
            <a:r>
              <a:rPr lang="en-US" dirty="0" smtClean="0"/>
              <a:t>The majority </a:t>
            </a:r>
            <a:r>
              <a:rPr lang="en-US" dirty="0"/>
              <a:t>interest allows the entrepreneur to obtain managerial control while </a:t>
            </a:r>
            <a:r>
              <a:rPr lang="en-US" dirty="0" smtClean="0"/>
              <a:t>maintaining the </a:t>
            </a:r>
            <a:r>
              <a:rPr lang="en-US" dirty="0"/>
              <a:t>acquired firm’s local identity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Mergers: </a:t>
            </a:r>
            <a:r>
              <a:rPr lang="en-US" dirty="0" smtClean="0"/>
              <a:t>An </a:t>
            </a:r>
            <a:r>
              <a:rPr lang="en-US" dirty="0"/>
              <a:t>entrepreneur can obtain 100 percent ownership to ensure </a:t>
            </a:r>
            <a:r>
              <a:rPr lang="en-US" dirty="0" smtClean="0"/>
              <a:t>complete control.</a:t>
            </a:r>
          </a:p>
          <a:p>
            <a:r>
              <a:rPr lang="en-US" dirty="0">
                <a:solidFill>
                  <a:srgbClr val="FF0000"/>
                </a:solidFill>
              </a:rPr>
              <a:t>H</a:t>
            </a:r>
            <a:r>
              <a:rPr lang="en-US" dirty="0" smtClean="0">
                <a:solidFill>
                  <a:srgbClr val="FF0000"/>
                </a:solidFill>
              </a:rPr>
              <a:t>orizontal merger: </a:t>
            </a:r>
            <a:r>
              <a:rPr lang="en-US" dirty="0" smtClean="0"/>
              <a:t>A type </a:t>
            </a:r>
            <a:r>
              <a:rPr lang="en-US" dirty="0"/>
              <a:t>of merger </a:t>
            </a:r>
            <a:r>
              <a:rPr lang="en-US" dirty="0" smtClean="0"/>
              <a:t>combining two </a:t>
            </a:r>
            <a:r>
              <a:rPr lang="en-US" dirty="0"/>
              <a:t>firms that </a:t>
            </a:r>
            <a:r>
              <a:rPr lang="en-US" dirty="0" smtClean="0"/>
              <a:t>produce one </a:t>
            </a:r>
            <a:r>
              <a:rPr lang="en-US" dirty="0"/>
              <a:t>or more of the </a:t>
            </a:r>
            <a:r>
              <a:rPr lang="en-US" dirty="0" smtClean="0"/>
              <a:t>same or </a:t>
            </a:r>
            <a:r>
              <a:rPr lang="en-US" dirty="0"/>
              <a:t>closely </a:t>
            </a:r>
            <a:r>
              <a:rPr lang="en-US" dirty="0" smtClean="0"/>
              <a:t>related products </a:t>
            </a:r>
            <a:r>
              <a:rPr lang="en-US" dirty="0"/>
              <a:t>in the </a:t>
            </a:r>
            <a:r>
              <a:rPr lang="en-US" dirty="0" smtClean="0"/>
              <a:t>same geographic area. Expand the chain.</a:t>
            </a:r>
          </a:p>
          <a:p>
            <a:r>
              <a:rPr lang="en-US" dirty="0">
                <a:solidFill>
                  <a:srgbClr val="FF0000"/>
                </a:solidFill>
              </a:rPr>
              <a:t>V</a:t>
            </a:r>
            <a:r>
              <a:rPr lang="en-US" dirty="0" smtClean="0">
                <a:solidFill>
                  <a:srgbClr val="FF0000"/>
                </a:solidFill>
              </a:rPr>
              <a:t>ertical merger: </a:t>
            </a:r>
            <a:r>
              <a:rPr lang="en-US" dirty="0"/>
              <a:t>A </a:t>
            </a:r>
            <a:r>
              <a:rPr lang="en-US" dirty="0" smtClean="0"/>
              <a:t>type of </a:t>
            </a:r>
            <a:r>
              <a:rPr lang="en-US" dirty="0"/>
              <a:t>merger combining </a:t>
            </a:r>
            <a:r>
              <a:rPr lang="en-US" dirty="0" smtClean="0"/>
              <a:t>two or </a:t>
            </a:r>
            <a:r>
              <a:rPr lang="en-US" dirty="0"/>
              <a:t>more firms </a:t>
            </a:r>
            <a:r>
              <a:rPr lang="en-US" dirty="0" smtClean="0"/>
              <a:t>in successive </a:t>
            </a:r>
            <a:r>
              <a:rPr lang="en-US" dirty="0"/>
              <a:t>stages </a:t>
            </a:r>
            <a:r>
              <a:rPr lang="en-US" dirty="0" smtClean="0"/>
              <a:t>of production.</a:t>
            </a:r>
          </a:p>
          <a:p>
            <a:r>
              <a:rPr lang="en-US" dirty="0">
                <a:solidFill>
                  <a:srgbClr val="FF0000"/>
                </a:solidFill>
              </a:rPr>
              <a:t>product </a:t>
            </a:r>
            <a:r>
              <a:rPr lang="en-US" dirty="0" smtClean="0">
                <a:solidFill>
                  <a:srgbClr val="FF0000"/>
                </a:solidFill>
              </a:rPr>
              <a:t>extension merger: </a:t>
            </a:r>
            <a:r>
              <a:rPr lang="en-US" dirty="0"/>
              <a:t>A type </a:t>
            </a:r>
            <a:r>
              <a:rPr lang="en-US" dirty="0" smtClean="0"/>
              <a:t>of merger </a:t>
            </a:r>
            <a:r>
              <a:rPr lang="en-US" dirty="0"/>
              <a:t>in </a:t>
            </a:r>
            <a:r>
              <a:rPr lang="en-US" dirty="0" smtClean="0"/>
              <a:t>which acquiring </a:t>
            </a:r>
            <a:r>
              <a:rPr lang="en-US" dirty="0"/>
              <a:t>and </a:t>
            </a:r>
            <a:r>
              <a:rPr lang="en-US" dirty="0" smtClean="0"/>
              <a:t>acquired companies </a:t>
            </a:r>
            <a:r>
              <a:rPr lang="en-US" dirty="0"/>
              <a:t>have </a:t>
            </a:r>
            <a:r>
              <a:rPr lang="en-US" dirty="0" smtClean="0"/>
              <a:t>related production and/or distribution </a:t>
            </a:r>
            <a:r>
              <a:rPr lang="en-US" dirty="0"/>
              <a:t>activities </a:t>
            </a:r>
            <a:r>
              <a:rPr lang="en-US" dirty="0" smtClean="0"/>
              <a:t>but do </a:t>
            </a:r>
            <a:r>
              <a:rPr lang="en-US" dirty="0"/>
              <a:t>not have products </a:t>
            </a:r>
            <a:r>
              <a:rPr lang="en-US" dirty="0" smtClean="0"/>
              <a:t>that compete </a:t>
            </a:r>
            <a:r>
              <a:rPr lang="en-US" dirty="0"/>
              <a:t>directly </a:t>
            </a:r>
            <a:r>
              <a:rPr lang="en-US" dirty="0" smtClean="0"/>
              <a:t>with each other.</a:t>
            </a:r>
          </a:p>
          <a:p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 smtClean="0">
                <a:solidFill>
                  <a:srgbClr val="FF0000"/>
                </a:solidFill>
              </a:rPr>
              <a:t>arket </a:t>
            </a:r>
            <a:r>
              <a:rPr lang="en-US" dirty="0">
                <a:solidFill>
                  <a:srgbClr val="FF0000"/>
                </a:solidFill>
              </a:rPr>
              <a:t>extension </a:t>
            </a:r>
            <a:r>
              <a:rPr lang="en-US" dirty="0" smtClean="0">
                <a:solidFill>
                  <a:srgbClr val="FF0000"/>
                </a:solidFill>
              </a:rPr>
              <a:t>merger</a:t>
            </a:r>
            <a:r>
              <a:rPr lang="en-US" b="1" i="1" dirty="0" smtClean="0"/>
              <a:t>: </a:t>
            </a:r>
            <a:r>
              <a:rPr lang="en-US" dirty="0" smtClean="0"/>
              <a:t>A </a:t>
            </a:r>
            <a:r>
              <a:rPr lang="en-US" dirty="0"/>
              <a:t>type of </a:t>
            </a:r>
            <a:r>
              <a:rPr lang="en-US" dirty="0" smtClean="0"/>
              <a:t>merger combining </a:t>
            </a:r>
            <a:r>
              <a:rPr lang="en-US" dirty="0"/>
              <a:t>two firms </a:t>
            </a:r>
            <a:r>
              <a:rPr lang="en-US" dirty="0" smtClean="0"/>
              <a:t>that produce </a:t>
            </a:r>
            <a:r>
              <a:rPr lang="en-US" dirty="0"/>
              <a:t>the </a:t>
            </a:r>
            <a:r>
              <a:rPr lang="en-US" dirty="0" smtClean="0"/>
              <a:t>same products </a:t>
            </a:r>
            <a:r>
              <a:rPr lang="en-US" dirty="0"/>
              <a:t>but sell them </a:t>
            </a:r>
            <a:r>
              <a:rPr lang="en-US" dirty="0" smtClean="0"/>
              <a:t>in different geographic markets.</a:t>
            </a:r>
          </a:p>
          <a:p>
            <a:r>
              <a:rPr lang="en-US" dirty="0">
                <a:solidFill>
                  <a:srgbClr val="FF0000"/>
                </a:solidFill>
              </a:rPr>
              <a:t>diversified </a:t>
            </a:r>
            <a:r>
              <a:rPr lang="en-US" dirty="0" smtClean="0">
                <a:solidFill>
                  <a:srgbClr val="FF0000"/>
                </a:solidFill>
              </a:rPr>
              <a:t>activity merger: </a:t>
            </a:r>
            <a:r>
              <a:rPr lang="en-US" dirty="0"/>
              <a:t>A </a:t>
            </a:r>
            <a:r>
              <a:rPr lang="en-US" dirty="0" smtClean="0"/>
              <a:t>conglomerate(various sources combine) merger </a:t>
            </a:r>
            <a:r>
              <a:rPr lang="en-US" dirty="0"/>
              <a:t>involving </a:t>
            </a:r>
            <a:r>
              <a:rPr lang="en-US" dirty="0" smtClean="0"/>
              <a:t>the consolidation </a:t>
            </a:r>
            <a:r>
              <a:rPr lang="en-US" dirty="0"/>
              <a:t>of </a:t>
            </a:r>
            <a:r>
              <a:rPr lang="en-US" dirty="0" smtClean="0"/>
              <a:t>two essentially unrelated firms.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8611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ENTREPRENEURIAL PARTNERING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good way for an entrepreneur to enter an international market is to partner with an </a:t>
            </a:r>
            <a:r>
              <a:rPr lang="en-US" dirty="0" smtClean="0"/>
              <a:t>entrepreneur in </a:t>
            </a:r>
            <a:r>
              <a:rPr lang="en-US" dirty="0"/>
              <a:t>that country</a:t>
            </a:r>
            <a:r>
              <a:rPr lang="en-US" dirty="0" smtClean="0"/>
              <a:t>.</a:t>
            </a:r>
          </a:p>
          <a:p>
            <a:r>
              <a:rPr lang="en-US" dirty="0"/>
              <a:t>These foreign entrepreneurs know the country and culture and </a:t>
            </a:r>
            <a:r>
              <a:rPr lang="en-US" dirty="0" smtClean="0"/>
              <a:t>can facilitate </a:t>
            </a:r>
            <a:r>
              <a:rPr lang="en-US" dirty="0"/>
              <a:t>business </a:t>
            </a:r>
            <a:r>
              <a:rPr lang="en-US" dirty="0" smtClean="0"/>
              <a:t>transactions.</a:t>
            </a:r>
          </a:p>
          <a:p>
            <a:r>
              <a:rPr lang="en-US" dirty="0"/>
              <a:t>A good partner helps the entrepreneur achieve his/her goals such as market access, </a:t>
            </a:r>
            <a:r>
              <a:rPr lang="en-US" dirty="0" smtClean="0"/>
              <a:t>cost sharing</a:t>
            </a:r>
            <a:r>
              <a:rPr lang="en-US" dirty="0"/>
              <a:t>, or core competency obtainment. Good partners share the entrepreneur’s vision </a:t>
            </a:r>
            <a:r>
              <a:rPr lang="en-US" dirty="0" smtClean="0"/>
              <a:t>and will </a:t>
            </a:r>
            <a:r>
              <a:rPr lang="en-US" dirty="0"/>
              <a:t>not try to exploit the partnership for their own benefit</a:t>
            </a:r>
            <a:r>
              <a:rPr lang="en-US" dirty="0" smtClean="0"/>
              <a:t>.</a:t>
            </a:r>
          </a:p>
          <a:p>
            <a:r>
              <a:rPr lang="en-US" dirty="0"/>
              <a:t>C</a:t>
            </a:r>
            <a:r>
              <a:rPr lang="en-US" dirty="0" smtClean="0"/>
              <a:t>ollect </a:t>
            </a:r>
            <a:r>
              <a:rPr lang="en-US" dirty="0"/>
              <a:t>as much information as </a:t>
            </a:r>
            <a:r>
              <a:rPr lang="en-US" dirty="0" smtClean="0"/>
              <a:t>possible regarding it.</a:t>
            </a:r>
            <a:r>
              <a:rPr lang="en-US" dirty="0"/>
              <a:t> </a:t>
            </a:r>
            <a:r>
              <a:rPr lang="en-US" dirty="0" smtClean="0"/>
              <a:t>The entrepreneur </a:t>
            </a:r>
            <a:r>
              <a:rPr lang="en-US" dirty="0"/>
              <a:t>needs to attend any appropriate trade </a:t>
            </a:r>
            <a:r>
              <a:rPr lang="en-US" dirty="0" smtClean="0"/>
              <a:t>shows.</a:t>
            </a:r>
            <a:r>
              <a:rPr lang="en-US" dirty="0"/>
              <a:t> most important that the entrepreneur meet several times with a </a:t>
            </a:r>
            <a:r>
              <a:rPr lang="en-US" dirty="0" smtClean="0"/>
              <a:t>potential partner </a:t>
            </a:r>
            <a:r>
              <a:rPr lang="en-US" dirty="0"/>
              <a:t>to get to know the individual and the company as well as possible before any </a:t>
            </a:r>
            <a:r>
              <a:rPr lang="en-US" dirty="0" smtClean="0"/>
              <a:t>commitment is </a:t>
            </a:r>
            <a:r>
              <a:rPr lang="en-US" dirty="0"/>
              <a:t>made.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98262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ASPECTS OF INTERNATIONAL TRADE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General Agreement on Tariffs and Trade (GATT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dirty="0"/>
              <a:t>One of the longest-lasting agreements on trade is the General Agreement on Tariffs </a:t>
            </a:r>
            <a:r>
              <a:rPr lang="en-US" dirty="0" smtClean="0"/>
              <a:t>and Trade </a:t>
            </a:r>
            <a:r>
              <a:rPr lang="en-US" dirty="0"/>
              <a:t>(GATT), which was established in 1947</a:t>
            </a:r>
            <a:r>
              <a:rPr lang="en-US" dirty="0" smtClean="0"/>
              <a:t>.</a:t>
            </a:r>
          </a:p>
          <a:p>
            <a:r>
              <a:rPr lang="en-US" dirty="0"/>
              <a:t>GATT is a multilateral agreement with </a:t>
            </a:r>
            <a:r>
              <a:rPr lang="en-US" dirty="0" smtClean="0"/>
              <a:t>the objective </a:t>
            </a:r>
            <a:r>
              <a:rPr lang="en-US" dirty="0"/>
              <a:t>of liberalizing trade by eliminating or reducing tariffs, </a:t>
            </a:r>
            <a:r>
              <a:rPr lang="en-US" dirty="0" smtClean="0"/>
              <a:t>subsidies(corruption), </a:t>
            </a:r>
            <a:r>
              <a:rPr lang="en-US" dirty="0"/>
              <a:t>and import quotas</a:t>
            </a:r>
            <a:r>
              <a:rPr lang="en-US" dirty="0" smtClean="0"/>
              <a:t>.</a:t>
            </a:r>
          </a:p>
          <a:p>
            <a:r>
              <a:rPr lang="en-US" dirty="0"/>
              <a:t>C</a:t>
            </a:r>
            <a:r>
              <a:rPr lang="en-US" dirty="0" smtClean="0"/>
              <a:t>ountry </a:t>
            </a:r>
            <a:r>
              <a:rPr lang="en-US" dirty="0"/>
              <a:t>feels that a violation has occurred, it can ask for an </a:t>
            </a:r>
            <a:r>
              <a:rPr lang="en-US" dirty="0" smtClean="0"/>
              <a:t>investigation.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Trade Agreements and Free Trade </a:t>
            </a:r>
            <a:r>
              <a:rPr lang="en-US" dirty="0" smtClean="0">
                <a:solidFill>
                  <a:srgbClr val="FF0000"/>
                </a:solidFill>
              </a:rPr>
              <a:t>Areas</a:t>
            </a:r>
          </a:p>
          <a:p>
            <a:r>
              <a:rPr lang="en-US" dirty="0"/>
              <a:t>In some cases, groups of nations are banding together to increase trade and </a:t>
            </a:r>
            <a:r>
              <a:rPr lang="en-US" dirty="0" smtClean="0"/>
              <a:t>investment between </a:t>
            </a:r>
            <a:r>
              <a:rPr lang="en-US" dirty="0"/>
              <a:t>nations in the group and exclude those nations outside the </a:t>
            </a:r>
            <a:r>
              <a:rPr lang="en-US" dirty="0" smtClean="0"/>
              <a:t>group.</a:t>
            </a:r>
          </a:p>
          <a:p>
            <a:r>
              <a:rPr lang="en-US" dirty="0"/>
              <a:t>E</a:t>
            </a:r>
            <a:r>
              <a:rPr lang="en-US" dirty="0" smtClean="0"/>
              <a:t>ncourage </a:t>
            </a:r>
            <a:r>
              <a:rPr lang="en-US" dirty="0"/>
              <a:t>investment among </a:t>
            </a:r>
            <a:r>
              <a:rPr lang="en-US" dirty="0" smtClean="0"/>
              <a:t>countries.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Entrepreneur’s Strategy and Trade </a:t>
            </a:r>
            <a:r>
              <a:rPr lang="en-US" dirty="0" smtClean="0">
                <a:solidFill>
                  <a:srgbClr val="FF0000"/>
                </a:solidFill>
              </a:rPr>
              <a:t>Agreements</a:t>
            </a:r>
          </a:p>
          <a:p>
            <a:r>
              <a:rPr lang="en-US" dirty="0"/>
              <a:t>Trade </a:t>
            </a:r>
            <a:r>
              <a:rPr lang="en-US" dirty="0" smtClean="0"/>
              <a:t>barriers(hindrance) increase an </a:t>
            </a:r>
            <a:r>
              <a:rPr lang="en-US" dirty="0"/>
              <a:t>entrepreneur’s costs of exporting products </a:t>
            </a:r>
            <a:r>
              <a:rPr lang="en-US" dirty="0" smtClean="0"/>
              <a:t> </a:t>
            </a:r>
            <a:r>
              <a:rPr lang="en-US" dirty="0"/>
              <a:t>to a country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Choose strategy accordingly if costs is increasing try to do business within country rather abroad.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2911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IMPLICATIONS(conditions true) </a:t>
            </a:r>
            <a:r>
              <a:rPr lang="en-US" sz="2800" b="1" dirty="0"/>
              <a:t>FOR THE </a:t>
            </a:r>
            <a:r>
              <a:rPr lang="en-US" sz="2800" b="1" dirty="0" smtClean="0"/>
              <a:t>GLOBAL ENTREPRENEUR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ong-run </a:t>
            </a:r>
            <a:r>
              <a:rPr lang="en-US" dirty="0"/>
              <a:t>benefits to an entrepreneur are </a:t>
            </a:r>
            <a:r>
              <a:rPr lang="en-US" dirty="0" smtClean="0"/>
              <a:t>the country’s </a:t>
            </a:r>
            <a:r>
              <a:rPr lang="en-US" dirty="0"/>
              <a:t>future growth and expansion</a:t>
            </a:r>
            <a:r>
              <a:rPr lang="en-US" dirty="0" smtClean="0"/>
              <a:t>.</a:t>
            </a:r>
          </a:p>
          <a:p>
            <a:r>
              <a:rPr lang="en-US" dirty="0"/>
              <a:t>This opportunity may indeed occur in less </a:t>
            </a:r>
            <a:r>
              <a:rPr lang="en-US" dirty="0" smtClean="0"/>
              <a:t>developed and </a:t>
            </a:r>
            <a:r>
              <a:rPr lang="en-US" dirty="0"/>
              <a:t>less stable countries.</a:t>
            </a:r>
            <a:endParaRPr lang="en-US" dirty="0" smtClean="0"/>
          </a:p>
          <a:p>
            <a:r>
              <a:rPr lang="en-US" dirty="0"/>
              <a:t>The entrepreneur needs to carefully analyze the countries </a:t>
            </a:r>
            <a:r>
              <a:rPr lang="en-US" dirty="0" smtClean="0"/>
              <a:t>to Determine the </a:t>
            </a:r>
            <a:r>
              <a:rPr lang="en-US" dirty="0"/>
              <a:t>best </a:t>
            </a:r>
            <a:r>
              <a:rPr lang="en-US" dirty="0" smtClean="0"/>
              <a:t>one to </a:t>
            </a:r>
            <a:r>
              <a:rPr lang="en-US" dirty="0"/>
              <a:t>enter and then develop an appropriate entry strategy.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769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An </a:t>
            </a:r>
            <a:r>
              <a:rPr lang="en-US" b="1" dirty="0"/>
              <a:t>opportunity assessment plan has four sections</a:t>
            </a:r>
            <a:r>
              <a:rPr lang="en-US" dirty="0"/>
              <a:t>—two major sections and two </a:t>
            </a:r>
            <a:r>
              <a:rPr lang="en-US" dirty="0" smtClean="0"/>
              <a:t>minor sections.</a:t>
            </a:r>
          </a:p>
          <a:p>
            <a:pPr marL="0" indent="0">
              <a:buNone/>
            </a:pPr>
            <a:r>
              <a:rPr lang="en-US" dirty="0"/>
              <a:t>The first major section discusses and develops the product/service idea, </a:t>
            </a:r>
            <a:r>
              <a:rPr lang="en-US" dirty="0" smtClean="0"/>
              <a:t>analyzes the </a:t>
            </a:r>
            <a:r>
              <a:rPr lang="en-US" dirty="0"/>
              <a:t>competitive products and companies, and identifies the uniqueness of the idea in </a:t>
            </a:r>
            <a:r>
              <a:rPr lang="en-US" dirty="0" smtClean="0"/>
              <a:t>terms of </a:t>
            </a:r>
            <a:r>
              <a:rPr lang="en-US" dirty="0"/>
              <a:t>its unique selling propositions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• A description of the product or service.</a:t>
            </a:r>
          </a:p>
          <a:p>
            <a:pPr marL="0" indent="0">
              <a:buNone/>
            </a:pPr>
            <a:r>
              <a:rPr lang="en-US" dirty="0"/>
              <a:t>• The market need for the product or service.</a:t>
            </a:r>
          </a:p>
          <a:p>
            <a:pPr marL="0" indent="0">
              <a:buNone/>
            </a:pPr>
            <a:r>
              <a:rPr lang="en-US" dirty="0"/>
              <a:t>• The specific aspects of the product or service.</a:t>
            </a:r>
          </a:p>
          <a:p>
            <a:pPr marL="0" indent="0">
              <a:buNone/>
            </a:pPr>
            <a:r>
              <a:rPr lang="en-US" dirty="0"/>
              <a:t>• The competitive products presently available filling this need and their </a:t>
            </a:r>
            <a:r>
              <a:rPr lang="en-US" dirty="0" smtClean="0"/>
              <a:t>features and </a:t>
            </a:r>
            <a:r>
              <a:rPr lang="en-US" dirty="0"/>
              <a:t>prices.</a:t>
            </a:r>
          </a:p>
          <a:p>
            <a:pPr marL="0" indent="0">
              <a:buNone/>
            </a:pPr>
            <a:r>
              <a:rPr lang="en-US" dirty="0"/>
              <a:t>• The companies in this product/service market space.</a:t>
            </a:r>
          </a:p>
          <a:p>
            <a:pPr marL="0" indent="0">
              <a:buNone/>
            </a:pPr>
            <a:r>
              <a:rPr lang="en-US" dirty="0"/>
              <a:t>• The unique selling propositions of this product/service.</a:t>
            </a:r>
          </a:p>
        </p:txBody>
      </p:sp>
    </p:spTree>
    <p:extLst>
      <p:ext uri="{BB962C8B-B14F-4D97-AF65-F5344CB8AC3E}">
        <p14:creationId xmlns:p14="http://schemas.microsoft.com/office/powerpoint/2010/main" val="3961243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3206"/>
            <a:ext cx="10515600" cy="56037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second major section of the opportunity assessment plan focuses on the </a:t>
            </a:r>
            <a:r>
              <a:rPr lang="en-US" dirty="0" smtClean="0"/>
              <a:t>market—its </a:t>
            </a:r>
            <a:r>
              <a:rPr lang="en-US" dirty="0"/>
              <a:t>size, trends, characteristics, and growth rate. It includes:</a:t>
            </a:r>
          </a:p>
          <a:p>
            <a:pPr marL="0" indent="0">
              <a:buNone/>
            </a:pPr>
            <a:r>
              <a:rPr lang="en-US" dirty="0"/>
              <a:t>• The market need filled.</a:t>
            </a:r>
          </a:p>
          <a:p>
            <a:pPr marL="0" indent="0">
              <a:buNone/>
            </a:pPr>
            <a:r>
              <a:rPr lang="en-US" dirty="0"/>
              <a:t>• The social condition underlining this market need.</a:t>
            </a:r>
          </a:p>
          <a:p>
            <a:pPr marL="0" indent="0">
              <a:buNone/>
            </a:pPr>
            <a:r>
              <a:rPr lang="en-US" dirty="0"/>
              <a:t>• Any data available to describe this market need.</a:t>
            </a:r>
          </a:p>
          <a:p>
            <a:pPr marL="0" indent="0">
              <a:buNone/>
            </a:pPr>
            <a:r>
              <a:rPr lang="en-US" dirty="0"/>
              <a:t>• The size, trends, and characteristics of the domestic and/or international market.</a:t>
            </a:r>
          </a:p>
          <a:p>
            <a:pPr marL="0" indent="0">
              <a:buNone/>
            </a:pPr>
            <a:r>
              <a:rPr lang="en-US" dirty="0"/>
              <a:t>• The growth rate of the market.</a:t>
            </a:r>
          </a:p>
        </p:txBody>
      </p:sp>
    </p:spTree>
    <p:extLst>
      <p:ext uri="{BB962C8B-B14F-4D97-AF65-F5344CB8AC3E}">
        <p14:creationId xmlns:p14="http://schemas.microsoft.com/office/powerpoint/2010/main" val="1976562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5910"/>
            <a:ext cx="10515600" cy="5631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third section (a minor one) focuses on the entrepreneur and the management </a:t>
            </a:r>
            <a:r>
              <a:rPr lang="en-US" dirty="0" smtClean="0"/>
              <a:t>team in </a:t>
            </a:r>
            <a:r>
              <a:rPr lang="en-US" dirty="0"/>
              <a:t>terms of their background, education, skills, and experience. It should include </a:t>
            </a:r>
            <a:r>
              <a:rPr lang="en-US" dirty="0" smtClean="0"/>
              <a:t>answers to </a:t>
            </a:r>
            <a:r>
              <a:rPr lang="en-US" dirty="0"/>
              <a:t>the following questions:</a:t>
            </a:r>
          </a:p>
          <a:p>
            <a:pPr marL="0" indent="0">
              <a:buNone/>
            </a:pPr>
            <a:r>
              <a:rPr lang="en-US" dirty="0"/>
              <a:t>• What is exciting about this opportunity?</a:t>
            </a:r>
          </a:p>
          <a:p>
            <a:pPr marL="0" indent="0">
              <a:buNone/>
            </a:pPr>
            <a:r>
              <a:rPr lang="en-US" dirty="0"/>
              <a:t>• How does the product/service idea fit into the background and experience of </a:t>
            </a:r>
            <a:r>
              <a:rPr lang="en-US" dirty="0" smtClean="0"/>
              <a:t>the entrepreneur </a:t>
            </a:r>
            <a:r>
              <a:rPr lang="en-US" dirty="0"/>
              <a:t>and team?</a:t>
            </a:r>
          </a:p>
          <a:p>
            <a:pPr marL="0" indent="0">
              <a:buNone/>
            </a:pPr>
            <a:r>
              <a:rPr lang="en-US" dirty="0"/>
              <a:t>• What business skills and experience are present?</a:t>
            </a:r>
          </a:p>
          <a:p>
            <a:pPr marL="0" indent="0">
              <a:buNone/>
            </a:pPr>
            <a:r>
              <a:rPr lang="en-US" dirty="0"/>
              <a:t>• What business skills and experience are needed?</a:t>
            </a:r>
          </a:p>
          <a:p>
            <a:pPr marL="0" indent="0">
              <a:buNone/>
            </a:pPr>
            <a:r>
              <a:rPr lang="en-US" dirty="0"/>
              <a:t>• Is there someone who has these needed skills and experience?</a:t>
            </a:r>
          </a:p>
        </p:txBody>
      </p:sp>
    </p:spTree>
    <p:extLst>
      <p:ext uri="{BB962C8B-B14F-4D97-AF65-F5344CB8AC3E}">
        <p14:creationId xmlns:p14="http://schemas.microsoft.com/office/powerpoint/2010/main" val="3687851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2263"/>
            <a:ext cx="10515600" cy="5644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final section of the opportunity assessment plan develops a time line </a:t>
            </a:r>
            <a:r>
              <a:rPr lang="en-US" dirty="0" smtClean="0"/>
              <a:t>indicating what </a:t>
            </a:r>
            <a:r>
              <a:rPr lang="en-US" dirty="0"/>
              <a:t>steps need to be taken to successfully launch the venture by translating the idea </a:t>
            </a:r>
            <a:r>
              <a:rPr lang="en-US" dirty="0" smtClean="0"/>
              <a:t>into a </a:t>
            </a:r>
            <a:r>
              <a:rPr lang="en-US" dirty="0"/>
              <a:t>viable business entity. This minor section should focus on:</a:t>
            </a:r>
          </a:p>
          <a:p>
            <a:pPr marL="0" indent="0">
              <a:buNone/>
            </a:pPr>
            <a:r>
              <a:rPr lang="en-US" dirty="0"/>
              <a:t>• Identifying each step.</a:t>
            </a:r>
          </a:p>
          <a:p>
            <a:pPr marL="0" indent="0">
              <a:buNone/>
            </a:pPr>
            <a:r>
              <a:rPr lang="en-US" dirty="0"/>
              <a:t>• Determining the sequence of activities and putting these critical steps into </a:t>
            </a:r>
            <a:r>
              <a:rPr lang="en-US" dirty="0" smtClean="0"/>
              <a:t>some sequential </a:t>
            </a:r>
            <a:r>
              <a:rPr lang="en-US" dirty="0"/>
              <a:t>order.</a:t>
            </a:r>
          </a:p>
          <a:p>
            <a:pPr marL="0" indent="0">
              <a:buNone/>
            </a:pPr>
            <a:r>
              <a:rPr lang="en-US" dirty="0"/>
              <a:t>• Identifying what will be accomplished in each step.</a:t>
            </a:r>
          </a:p>
          <a:p>
            <a:pPr marL="0" indent="0">
              <a:buNone/>
            </a:pPr>
            <a:r>
              <a:rPr lang="en-US" dirty="0"/>
              <a:t>• Determining the time and money required at each step.</a:t>
            </a:r>
          </a:p>
          <a:p>
            <a:pPr marL="0" indent="0">
              <a:buNone/>
            </a:pPr>
            <a:r>
              <a:rPr lang="en-US" dirty="0"/>
              <a:t>• Determining the total amount of time and money needed.</a:t>
            </a:r>
          </a:p>
          <a:p>
            <a:pPr marL="0" indent="0">
              <a:buNone/>
            </a:pPr>
            <a:r>
              <a:rPr lang="en-US" dirty="0"/>
              <a:t>• Identifying the source of this needed money.</a:t>
            </a:r>
          </a:p>
        </p:txBody>
      </p:sp>
    </p:spTree>
    <p:extLst>
      <p:ext uri="{BB962C8B-B14F-4D97-AF65-F5344CB8AC3E}">
        <p14:creationId xmlns:p14="http://schemas.microsoft.com/office/powerpoint/2010/main" val="1122455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INFORMATION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General </a:t>
            </a:r>
            <a:r>
              <a:rPr lang="en-US" b="1" dirty="0" smtClean="0"/>
              <a:t>Assistance </a:t>
            </a:r>
            <a:r>
              <a:rPr lang="en-US" dirty="0" smtClean="0"/>
              <a:t>(</a:t>
            </a:r>
            <a:r>
              <a:rPr lang="en-US" dirty="0"/>
              <a:t>provides free online </a:t>
            </a:r>
            <a:r>
              <a:rPr lang="en-US" dirty="0" smtClean="0"/>
              <a:t>and in-person assistance, training</a:t>
            </a:r>
            <a:r>
              <a:rPr lang="en-US" dirty="0"/>
              <a:t>, consulting, and </a:t>
            </a:r>
            <a:r>
              <a:rPr lang="en-US" dirty="0" smtClean="0"/>
              <a:t>mentoring)</a:t>
            </a:r>
          </a:p>
          <a:p>
            <a:r>
              <a:rPr lang="en-US" b="1" dirty="0"/>
              <a:t>General Information </a:t>
            </a:r>
            <a:r>
              <a:rPr lang="en-US" b="1" dirty="0" smtClean="0"/>
              <a:t>Sources(</a:t>
            </a:r>
            <a:r>
              <a:rPr lang="en-US" dirty="0"/>
              <a:t>start-up </a:t>
            </a:r>
            <a:r>
              <a:rPr lang="en-US" dirty="0" smtClean="0"/>
              <a:t>assistance mainly </a:t>
            </a:r>
            <a:r>
              <a:rPr lang="en-US" dirty="0"/>
              <a:t>through Web-based </a:t>
            </a:r>
            <a:r>
              <a:rPr lang="en-US" dirty="0" smtClean="0"/>
              <a:t>tools , resources </a:t>
            </a:r>
            <a:r>
              <a:rPr lang="en-US" dirty="0"/>
              <a:t>developing a </a:t>
            </a:r>
            <a:r>
              <a:rPr lang="en-US" dirty="0" smtClean="0"/>
              <a:t>business plan</a:t>
            </a:r>
            <a:r>
              <a:rPr lang="en-US" dirty="0"/>
              <a:t>, accessing capital, and launching the venture.</a:t>
            </a:r>
            <a:r>
              <a:rPr lang="en-US" dirty="0" smtClean="0"/>
              <a:t>)</a:t>
            </a:r>
            <a:endParaRPr lang="en-US" b="1" dirty="0" smtClean="0"/>
          </a:p>
          <a:p>
            <a:r>
              <a:rPr lang="en-US" b="1" dirty="0"/>
              <a:t>Industry and Market </a:t>
            </a:r>
            <a:r>
              <a:rPr lang="en-US" b="1" dirty="0" smtClean="0"/>
              <a:t>Information(</a:t>
            </a:r>
            <a:r>
              <a:rPr lang="en-US" dirty="0"/>
              <a:t>There are a wide variety of databases that provide significant information about the </a:t>
            </a:r>
            <a:r>
              <a:rPr lang="en-US" dirty="0" smtClean="0"/>
              <a:t>industry and market)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86893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Competitive Company and Product/Services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b="1" i="1" dirty="0"/>
              <a:t>Business Source </a:t>
            </a:r>
            <a:r>
              <a:rPr lang="en-US" b="1" i="1" dirty="0" smtClean="0"/>
              <a:t>Complete</a:t>
            </a:r>
            <a:r>
              <a:rPr lang="en-US" i="1" dirty="0" smtClean="0"/>
              <a:t> </a:t>
            </a:r>
            <a:r>
              <a:rPr lang="en-US" dirty="0"/>
              <a:t>Provides company and industry information by </a:t>
            </a:r>
            <a:r>
              <a:rPr lang="en-US" dirty="0" smtClean="0"/>
              <a:t>scanning the Data monitor </a:t>
            </a:r>
            <a:r>
              <a:rPr lang="en-US" dirty="0"/>
              <a:t>reports.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b="1" i="1" dirty="0" smtClean="0"/>
              <a:t>Hoovers</a:t>
            </a:r>
            <a:r>
              <a:rPr lang="en-US" i="1" dirty="0" smtClean="0"/>
              <a:t> </a:t>
            </a:r>
            <a:r>
              <a:rPr lang="en-US" dirty="0"/>
              <a:t>Provides information on both large and small companies with links </a:t>
            </a:r>
            <a:r>
              <a:rPr lang="en-US" dirty="0" smtClean="0"/>
              <a:t>to competitors </a:t>
            </a:r>
            <a:r>
              <a:rPr lang="en-US" dirty="0"/>
              <a:t>in the same </a:t>
            </a:r>
            <a:r>
              <a:rPr lang="en-US" dirty="0" smtClean="0"/>
              <a:t>category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b="1" i="1" dirty="0" err="1" smtClean="0"/>
              <a:t>Mergent</a:t>
            </a:r>
            <a:r>
              <a:rPr lang="en-US" i="1" dirty="0" smtClean="0"/>
              <a:t> </a:t>
            </a:r>
            <a:r>
              <a:rPr lang="en-US" dirty="0"/>
              <a:t>Provides detailed company and product information on U.S. and </a:t>
            </a:r>
            <a:r>
              <a:rPr lang="en-US" dirty="0" smtClean="0"/>
              <a:t>international companies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7971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2833</Words>
  <Application>Microsoft Office PowerPoint</Application>
  <PresentationFormat>Widescreen</PresentationFormat>
  <Paragraphs>191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Chap#5</vt:lpstr>
      <vt:lpstr>PowerPoint Presentation</vt:lpstr>
      <vt:lpstr>OPPORTUNITY RECOGNITION AND THE OPPORTUNITY ASSESSMENT PLAN</vt:lpstr>
      <vt:lpstr>Continue…</vt:lpstr>
      <vt:lpstr>PowerPoint Presentation</vt:lpstr>
      <vt:lpstr>PowerPoint Presentation</vt:lpstr>
      <vt:lpstr>PowerPoint Presentation</vt:lpstr>
      <vt:lpstr>INFORMATION SOURCES</vt:lpstr>
      <vt:lpstr>Competitive Company and Product/Services Information</vt:lpstr>
      <vt:lpstr>PowerPoint Presentation</vt:lpstr>
      <vt:lpstr>PowerPoint Presentation</vt:lpstr>
      <vt:lpstr>PowerPoint Presentation</vt:lpstr>
      <vt:lpstr>INTERNATIONAL VERSUS DOMESTIC BUSINESS</vt:lpstr>
      <vt:lpstr>Continue…</vt:lpstr>
      <vt:lpstr>Technological</vt:lpstr>
      <vt:lpstr>CULTURE</vt:lpstr>
      <vt:lpstr>Language</vt:lpstr>
      <vt:lpstr>Social Structure</vt:lpstr>
      <vt:lpstr>Religion</vt:lpstr>
      <vt:lpstr>Political and Economic Philosophy</vt:lpstr>
      <vt:lpstr>Education</vt:lpstr>
      <vt:lpstr>Manners and Customs</vt:lpstr>
      <vt:lpstr>Aesthetics</vt:lpstr>
      <vt:lpstr>AVAILABLE DISTRIBUTION SYSTEMS</vt:lpstr>
      <vt:lpstr>MOTIVATIONS TO GO GLOBAL</vt:lpstr>
      <vt:lpstr>STRATEGIC EFFECTS OF GOING GLOBAL</vt:lpstr>
      <vt:lpstr>FOREIGN MARKET SELECTION</vt:lpstr>
      <vt:lpstr>ENTREPRENEURIAL ENTRY STRATEGIES</vt:lpstr>
      <vt:lpstr>PowerPoint Presentation</vt:lpstr>
      <vt:lpstr>Direct Foreign Investment</vt:lpstr>
      <vt:lpstr>ENTREPRENEURIAL PARTNERING</vt:lpstr>
      <vt:lpstr>ASPECTS OF INTERNATIONAL TRADE</vt:lpstr>
      <vt:lpstr>IMPLICATIONS(conditions true) FOR THE GLOBAL ENTREPRENEUR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Chap#5</dc:title>
  <dc:creator>Microsoft account</dc:creator>
  <cp:lastModifiedBy>Microsoft account</cp:lastModifiedBy>
  <cp:revision>89</cp:revision>
  <dcterms:created xsi:type="dcterms:W3CDTF">2021-10-14T19:38:06Z</dcterms:created>
  <dcterms:modified xsi:type="dcterms:W3CDTF">2021-10-21T15:54:56Z</dcterms:modified>
</cp:coreProperties>
</file>