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44" autoAdjust="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E0D06-C95F-4BE3-A54C-91F6EF7AD79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52418-7389-41E0-A650-54C27172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Infringement: violation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418-7389-41E0-A650-54C2717256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77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418-7389-41E0-A650-54C2717256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9570-811B-4E59-A2E3-AA718EB24C1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2EAF-D541-468F-BAEC-1F817F67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3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9570-811B-4E59-A2E3-AA718EB24C1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2EAF-D541-468F-BAEC-1F817F67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7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9570-811B-4E59-A2E3-AA718EB24C1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2EAF-D541-468F-BAEC-1F817F67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5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9570-811B-4E59-A2E3-AA718EB24C1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2EAF-D541-468F-BAEC-1F817F67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9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9570-811B-4E59-A2E3-AA718EB24C1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2EAF-D541-468F-BAEC-1F817F67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9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9570-811B-4E59-A2E3-AA718EB24C1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2EAF-D541-468F-BAEC-1F817F67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5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9570-811B-4E59-A2E3-AA718EB24C1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2EAF-D541-468F-BAEC-1F817F67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9570-811B-4E59-A2E3-AA718EB24C1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2EAF-D541-468F-BAEC-1F817F67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0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9570-811B-4E59-A2E3-AA718EB24C1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2EAF-D541-468F-BAEC-1F817F67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6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9570-811B-4E59-A2E3-AA718EB24C1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2EAF-D541-468F-BAEC-1F817F67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7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9570-811B-4E59-A2E3-AA718EB24C1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2EAF-D541-468F-BAEC-1F817F67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5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49570-811B-4E59-A2E3-AA718EB24C1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32EAF-D541-468F-BAEC-1F817F67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4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292769"/>
          </a:xfrm>
        </p:spPr>
        <p:txBody>
          <a:bodyPr/>
          <a:lstStyle/>
          <a:p>
            <a:r>
              <a:rPr lang="en-US" b="1" dirty="0" smtClean="0"/>
              <a:t>Chap#6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234520"/>
            <a:ext cx="10515600" cy="1160060"/>
          </a:xfrm>
        </p:spPr>
        <p:txBody>
          <a:bodyPr/>
          <a:lstStyle/>
          <a:p>
            <a:r>
              <a:rPr lang="en-US" dirty="0" smtClean="0"/>
              <a:t>               </a:t>
            </a:r>
            <a:r>
              <a:rPr lang="en-US" sz="2800" b="1" dirty="0" smtClean="0">
                <a:solidFill>
                  <a:schemeClr val="tx1"/>
                </a:solidFill>
              </a:rPr>
              <a:t>Protecting the idea and other legal issues for the Entrepreneur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300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COPYRIGHTS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/>
              <a:t>copyright</a:t>
            </a:r>
            <a:r>
              <a:rPr lang="en-US" i="1" dirty="0"/>
              <a:t> </a:t>
            </a:r>
            <a:r>
              <a:rPr lang="en-US" dirty="0"/>
              <a:t>protects original works of authorship. The protection in a copyright does </a:t>
            </a:r>
            <a:r>
              <a:rPr lang="en-US" dirty="0" smtClean="0"/>
              <a:t>not protect </a:t>
            </a:r>
            <a:r>
              <a:rPr lang="en-US" dirty="0"/>
              <a:t>the idea itself, and thus it allows someone else to use the idea or concept in a </a:t>
            </a:r>
            <a:r>
              <a:rPr lang="en-US" dirty="0" smtClean="0"/>
              <a:t>different manner.</a:t>
            </a:r>
          </a:p>
          <a:p>
            <a:r>
              <a:rPr lang="en-US" dirty="0"/>
              <a:t>Copyright protection related to the Internet will continue to be a </a:t>
            </a:r>
            <a:r>
              <a:rPr lang="en-US" dirty="0" smtClean="0"/>
              <a:t>concern.</a:t>
            </a:r>
          </a:p>
          <a:p>
            <a:r>
              <a:rPr lang="en-US" dirty="0"/>
              <a:t>Besides computer software, copyrights are desirable for such things as books, </a:t>
            </a:r>
            <a:r>
              <a:rPr lang="en-US" dirty="0" smtClean="0"/>
              <a:t>scripts, articles</a:t>
            </a:r>
            <a:r>
              <a:rPr lang="en-US" dirty="0"/>
              <a:t>, poems, songs, sculptures, models, maps, blueprints, collages, printed material </a:t>
            </a:r>
            <a:r>
              <a:rPr lang="en-US" dirty="0" smtClean="0"/>
              <a:t>on board </a:t>
            </a:r>
            <a:r>
              <a:rPr lang="en-US" dirty="0"/>
              <a:t>games, data, and music</a:t>
            </a:r>
            <a:r>
              <a:rPr lang="en-US" dirty="0" smtClean="0"/>
              <a:t>.</a:t>
            </a:r>
          </a:p>
          <a:p>
            <a:r>
              <a:rPr lang="en-US" dirty="0"/>
              <a:t>Copyrights are registered with the Library of </a:t>
            </a:r>
            <a:r>
              <a:rPr lang="en-US" dirty="0" smtClean="0"/>
              <a:t>Congress.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1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TRADE SECRETS AND NONCOMPETITION AGREEMENTS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0837"/>
            <a:ext cx="10515600" cy="475612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</a:t>
            </a:r>
            <a:r>
              <a:rPr lang="en-US" dirty="0" smtClean="0"/>
              <a:t>ntrepreneur </a:t>
            </a:r>
            <a:r>
              <a:rPr lang="en-US" dirty="0"/>
              <a:t>may prefer to maintain an idea or process as </a:t>
            </a:r>
            <a:r>
              <a:rPr lang="en-US" dirty="0" smtClean="0"/>
              <a:t>confidential and </a:t>
            </a:r>
            <a:r>
              <a:rPr lang="en-US" dirty="0"/>
              <a:t>to sell or license it as a </a:t>
            </a:r>
            <a:r>
              <a:rPr lang="en-US" b="1" i="1" dirty="0"/>
              <a:t>trade secret</a:t>
            </a:r>
            <a:r>
              <a:rPr lang="en-US" dirty="0" smtClean="0"/>
              <a:t>.</a:t>
            </a:r>
          </a:p>
          <a:p>
            <a:r>
              <a:rPr lang="en-US" dirty="0"/>
              <a:t>E</a:t>
            </a:r>
            <a:r>
              <a:rPr lang="en-US" dirty="0" smtClean="0"/>
              <a:t>mployee </a:t>
            </a:r>
            <a:r>
              <a:rPr lang="en-US" dirty="0"/>
              <a:t>in order for the company to protect </a:t>
            </a:r>
            <a:r>
              <a:rPr lang="en-US" dirty="0" smtClean="0"/>
              <a:t>valuable assets </a:t>
            </a:r>
            <a:r>
              <a:rPr lang="en-US" dirty="0"/>
              <a:t>ranging from product information to clients, marketing ideas, and unique </a:t>
            </a:r>
            <a:r>
              <a:rPr lang="en-US" dirty="0" smtClean="0"/>
              <a:t>strategies.</a:t>
            </a:r>
          </a:p>
          <a:p>
            <a:r>
              <a:rPr lang="en-US" dirty="0"/>
              <a:t>The holder of </a:t>
            </a:r>
            <a:r>
              <a:rPr lang="en-US" dirty="0" smtClean="0"/>
              <a:t>the trade </a:t>
            </a:r>
            <a:r>
              <a:rPr lang="en-US" dirty="0"/>
              <a:t>secret has the right to sue any signee who breaches such an agreement</a:t>
            </a:r>
            <a:r>
              <a:rPr lang="en-US" dirty="0" smtClean="0"/>
              <a:t>.</a:t>
            </a:r>
          </a:p>
          <a:p>
            <a:r>
              <a:rPr lang="en-US" dirty="0"/>
              <a:t>Train employees to refer sensitive questions to one person.</a:t>
            </a:r>
          </a:p>
          <a:p>
            <a:r>
              <a:rPr lang="en-US" dirty="0" smtClean="0"/>
              <a:t>Provide escorts(person provide protection) </a:t>
            </a:r>
            <a:r>
              <a:rPr lang="en-US" dirty="0"/>
              <a:t>for all office visitors.</a:t>
            </a:r>
          </a:p>
          <a:p>
            <a:r>
              <a:rPr lang="en-US" dirty="0" smtClean="0"/>
              <a:t>Avoid </a:t>
            </a:r>
            <a:r>
              <a:rPr lang="en-US" dirty="0"/>
              <a:t>discussing business in public places.</a:t>
            </a:r>
          </a:p>
          <a:p>
            <a:r>
              <a:rPr lang="en-US" dirty="0" smtClean="0"/>
              <a:t>Keep </a:t>
            </a:r>
            <a:r>
              <a:rPr lang="en-US" dirty="0"/>
              <a:t>important travel plans secret</a:t>
            </a:r>
            <a:r>
              <a:rPr lang="en-US" dirty="0" smtClean="0"/>
              <a:t>.</a:t>
            </a:r>
          </a:p>
          <a:p>
            <a:r>
              <a:rPr lang="en-US" dirty="0"/>
              <a:t>Control information that might be presented by employees at conferences or </a:t>
            </a:r>
            <a:r>
              <a:rPr lang="en-US" dirty="0" smtClean="0"/>
              <a:t>published in </a:t>
            </a:r>
            <a:r>
              <a:rPr lang="en-US" dirty="0"/>
              <a:t>journals.</a:t>
            </a:r>
          </a:p>
          <a:p>
            <a:r>
              <a:rPr lang="en-US" dirty="0" smtClean="0"/>
              <a:t>Use </a:t>
            </a:r>
            <a:r>
              <a:rPr lang="en-US" dirty="0"/>
              <a:t>simple security such as locked file </a:t>
            </a:r>
            <a:r>
              <a:rPr lang="en-US" dirty="0" smtClean="0"/>
              <a:t>, </a:t>
            </a:r>
            <a:r>
              <a:rPr lang="en-US" dirty="0"/>
              <a:t>passwords on computers, </a:t>
            </a:r>
            <a:r>
              <a:rPr lang="en-US" dirty="0" smtClean="0"/>
              <a:t>where </a:t>
            </a:r>
            <a:r>
              <a:rPr lang="en-US" dirty="0"/>
              <a:t>necessary.</a:t>
            </a:r>
          </a:p>
          <a:p>
            <a:r>
              <a:rPr lang="en-US" dirty="0" smtClean="0"/>
              <a:t>Have </a:t>
            </a:r>
            <a:r>
              <a:rPr lang="en-US" dirty="0"/>
              <a:t>employees and consultants sign nondisclosure agreements.</a:t>
            </a:r>
          </a:p>
          <a:p>
            <a:r>
              <a:rPr lang="en-US" dirty="0" smtClean="0"/>
              <a:t>Debrief </a:t>
            </a:r>
            <a:r>
              <a:rPr lang="en-US" dirty="0"/>
              <a:t>departing employees on any confidential information.</a:t>
            </a:r>
          </a:p>
          <a:p>
            <a:r>
              <a:rPr lang="en-US" dirty="0" smtClean="0"/>
              <a:t>Avoid e-mailing </a:t>
            </a:r>
            <a:r>
              <a:rPr lang="en-US" dirty="0"/>
              <a:t>any sensitive information.</a:t>
            </a:r>
          </a:p>
          <a:p>
            <a:r>
              <a:rPr lang="en-US" dirty="0" smtClean="0"/>
              <a:t>Mark(make) </a:t>
            </a:r>
            <a:r>
              <a:rPr lang="en-US" dirty="0"/>
              <a:t>documents confidential when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8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2922"/>
            <a:ext cx="10515600" cy="1325563"/>
          </a:xfrm>
        </p:spPr>
        <p:txBody>
          <a:bodyPr/>
          <a:lstStyle/>
          <a:p>
            <a:r>
              <a:rPr lang="en-US" b="1" dirty="0"/>
              <a:t>LICENSING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905"/>
            <a:ext cx="10515600" cy="4742058"/>
          </a:xfrm>
        </p:spPr>
        <p:txBody>
          <a:bodyPr/>
          <a:lstStyle/>
          <a:p>
            <a:r>
              <a:rPr lang="en-US" dirty="0" smtClean="0"/>
              <a:t>Contractual agreement </a:t>
            </a:r>
            <a:r>
              <a:rPr lang="en-US" dirty="0"/>
              <a:t>giving rights </a:t>
            </a:r>
            <a:r>
              <a:rPr lang="en-US" dirty="0" smtClean="0"/>
              <a:t>to others </a:t>
            </a:r>
            <a:r>
              <a:rPr lang="en-US" dirty="0"/>
              <a:t>to use </a:t>
            </a:r>
            <a:r>
              <a:rPr lang="en-US" dirty="0" smtClean="0"/>
              <a:t>intellectual property </a:t>
            </a:r>
            <a:r>
              <a:rPr lang="en-US" dirty="0"/>
              <a:t>in return for </a:t>
            </a:r>
            <a:r>
              <a:rPr lang="en-US" dirty="0" smtClean="0"/>
              <a:t>a fee.</a:t>
            </a:r>
          </a:p>
          <a:p>
            <a:r>
              <a:rPr lang="en-US" dirty="0"/>
              <a:t>L</a:t>
            </a:r>
            <a:r>
              <a:rPr lang="en-US" dirty="0" smtClean="0"/>
              <a:t>icensing </a:t>
            </a:r>
            <a:r>
              <a:rPr lang="en-US" dirty="0"/>
              <a:t>has significant value as a marketing </a:t>
            </a:r>
            <a:r>
              <a:rPr lang="en-US" dirty="0" smtClean="0"/>
              <a:t>strategy.</a:t>
            </a:r>
            <a:r>
              <a:rPr lang="en-US" dirty="0"/>
              <a:t> It is also an important marketing strategy for </a:t>
            </a:r>
            <a:r>
              <a:rPr lang="en-US" dirty="0" smtClean="0"/>
              <a:t>entrepreneurs who </a:t>
            </a:r>
            <a:r>
              <a:rPr lang="en-US" dirty="0"/>
              <a:t>wish to start a new venture but need permission to copy or incorporate the </a:t>
            </a:r>
            <a:r>
              <a:rPr lang="en-US" dirty="0" smtClean="0"/>
              <a:t>patent, trademark</a:t>
            </a:r>
            <a:r>
              <a:rPr lang="en-US" dirty="0"/>
              <a:t>, or copyright with their ideas</a:t>
            </a:r>
            <a:r>
              <a:rPr lang="en-US" dirty="0" smtClean="0"/>
              <a:t>.</a:t>
            </a:r>
          </a:p>
          <a:p>
            <a:r>
              <a:rPr lang="en-US" dirty="0"/>
              <a:t>research and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43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PRODUCT SAFETY AND LIABILITY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Responsibility of </a:t>
            </a:r>
            <a:r>
              <a:rPr lang="en-US" dirty="0"/>
              <a:t>a company to meet </a:t>
            </a:r>
            <a:r>
              <a:rPr lang="en-US" dirty="0" smtClean="0"/>
              <a:t>any legal specifications regarding </a:t>
            </a:r>
            <a:r>
              <a:rPr lang="en-US" dirty="0"/>
              <a:t>a new </a:t>
            </a:r>
            <a:r>
              <a:rPr lang="en-US" dirty="0" smtClean="0"/>
              <a:t>product covered </a:t>
            </a:r>
            <a:r>
              <a:rPr lang="en-US" dirty="0"/>
              <a:t>by the </a:t>
            </a:r>
            <a:r>
              <a:rPr lang="en-US" dirty="0" smtClean="0"/>
              <a:t>Consumer Product </a:t>
            </a:r>
            <a:r>
              <a:rPr lang="en-US" dirty="0"/>
              <a:t>Safety </a:t>
            </a:r>
            <a:r>
              <a:rPr lang="en-US" dirty="0" smtClean="0"/>
              <a:t>Act.</a:t>
            </a:r>
          </a:p>
          <a:p>
            <a:r>
              <a:rPr lang="en-US" dirty="0"/>
              <a:t>When a violation is reported, the commission reviews the report and if necessary orders </a:t>
            </a:r>
            <a:r>
              <a:rPr lang="en-US" dirty="0" smtClean="0"/>
              <a:t>a recall(more money invest) </a:t>
            </a:r>
            <a:r>
              <a:rPr lang="en-US" dirty="0"/>
              <a:t>of the product</a:t>
            </a:r>
            <a:r>
              <a:rPr lang="en-US" dirty="0" smtClean="0"/>
              <a:t>.</a:t>
            </a:r>
          </a:p>
          <a:p>
            <a:r>
              <a:rPr lang="en-US" dirty="0"/>
              <a:t>Food and toys especially should be </a:t>
            </a:r>
            <a:r>
              <a:rPr lang="en-US" dirty="0" smtClean="0"/>
              <a:t>evaluated prior </a:t>
            </a:r>
            <a:r>
              <a:rPr lang="en-US" dirty="0"/>
              <a:t>to any business 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47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INSURANCE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nsurance </a:t>
            </a:r>
            <a:r>
              <a:rPr lang="en-US" dirty="0"/>
              <a:t>provides a means of managing risk in the </a:t>
            </a:r>
            <a:r>
              <a:rPr lang="en-US" dirty="0" smtClean="0"/>
              <a:t>new business.</a:t>
            </a:r>
          </a:p>
          <a:p>
            <a:r>
              <a:rPr lang="en-US" dirty="0"/>
              <a:t>The main problem is that the entrepreneur usually has limited resources in </a:t>
            </a:r>
            <a:r>
              <a:rPr lang="en-US" dirty="0" smtClean="0"/>
              <a:t>the beginning</a:t>
            </a:r>
            <a:r>
              <a:rPr lang="en-US" dirty="0"/>
              <a:t>. Thus, it is important to first determine whether any of these types of </a:t>
            </a:r>
            <a:r>
              <a:rPr lang="en-US" dirty="0" smtClean="0"/>
              <a:t>insurance are </a:t>
            </a:r>
            <a:r>
              <a:rPr lang="en-US" dirty="0"/>
              <a:t>needed</a:t>
            </a:r>
            <a:r>
              <a:rPr lang="en-US" dirty="0" smtClean="0"/>
              <a:t>.</a:t>
            </a:r>
          </a:p>
          <a:p>
            <a:r>
              <a:rPr lang="en-US" dirty="0"/>
              <a:t>Types of </a:t>
            </a:r>
            <a:r>
              <a:rPr lang="en-US" dirty="0" smtClean="0"/>
              <a:t>Insurance (from Book)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929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CONTRACTS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</a:t>
            </a:r>
            <a:r>
              <a:rPr lang="en-US" dirty="0" smtClean="0"/>
              <a:t>legally binding agreement between </a:t>
            </a:r>
            <a:r>
              <a:rPr lang="en-US" dirty="0"/>
              <a:t>two </a:t>
            </a:r>
            <a:r>
              <a:rPr lang="en-US" dirty="0" smtClean="0"/>
              <a:t>parties.</a:t>
            </a:r>
          </a:p>
          <a:p>
            <a:pPr marL="0" indent="0">
              <a:buNone/>
            </a:pPr>
            <a:r>
              <a:rPr lang="en-US" b="1" dirty="0"/>
              <a:t>Contract Conditions</a:t>
            </a:r>
          </a:p>
          <a:p>
            <a:r>
              <a:rPr lang="en-US" dirty="0" smtClean="0"/>
              <a:t> </a:t>
            </a:r>
            <a:r>
              <a:rPr lang="en-US" dirty="0"/>
              <a:t>An offer is made. It can be oral or written but is not binding until voluntary acceptance </a:t>
            </a:r>
            <a:r>
              <a:rPr lang="en-US" dirty="0" smtClean="0"/>
              <a:t>of offer </a:t>
            </a:r>
            <a:r>
              <a:rPr lang="en-US" dirty="0"/>
              <a:t>is given.</a:t>
            </a:r>
          </a:p>
          <a:p>
            <a:r>
              <a:rPr lang="en-US" dirty="0" smtClean="0"/>
              <a:t>Voluntary </a:t>
            </a:r>
            <a:r>
              <a:rPr lang="en-US" dirty="0"/>
              <a:t>acceptance of offer.</a:t>
            </a:r>
          </a:p>
          <a:p>
            <a:r>
              <a:rPr lang="en-US" dirty="0" smtClean="0"/>
              <a:t>Consideration </a:t>
            </a:r>
            <a:r>
              <a:rPr lang="en-US" dirty="0"/>
              <a:t>(something of value) is given by both parties.</a:t>
            </a:r>
          </a:p>
          <a:p>
            <a:r>
              <a:rPr lang="en-US" dirty="0" smtClean="0"/>
              <a:t>Both </a:t>
            </a:r>
            <a:r>
              <a:rPr lang="en-US" dirty="0"/>
              <a:t>parties are competent and/or have the right to negotiate for their firms.</a:t>
            </a:r>
          </a:p>
          <a:p>
            <a:r>
              <a:rPr lang="en-US" dirty="0" smtClean="0"/>
              <a:t>Contract </a:t>
            </a:r>
            <a:r>
              <a:rPr lang="en-US" dirty="0"/>
              <a:t>must be legal. Any illegal activities under a contract are not binding. An </a:t>
            </a:r>
            <a:r>
              <a:rPr lang="en-US" dirty="0" smtClean="0"/>
              <a:t>example might </a:t>
            </a:r>
            <a:r>
              <a:rPr lang="en-US" dirty="0"/>
              <a:t>be gambling.</a:t>
            </a:r>
          </a:p>
          <a:p>
            <a:r>
              <a:rPr lang="en-US" dirty="0" smtClean="0"/>
              <a:t>Any </a:t>
            </a:r>
            <a:r>
              <a:rPr lang="en-US" dirty="0"/>
              <a:t>sales of $500 or more must be in writing.</a:t>
            </a:r>
          </a:p>
          <a:p>
            <a:pPr marL="0" indent="0">
              <a:buNone/>
            </a:pPr>
            <a:r>
              <a:rPr lang="en-US" b="1" dirty="0"/>
              <a:t>Results of a Contract Breach</a:t>
            </a:r>
          </a:p>
          <a:p>
            <a:r>
              <a:rPr lang="en-US" dirty="0" smtClean="0"/>
              <a:t>The </a:t>
            </a:r>
            <a:r>
              <a:rPr lang="en-US" dirty="0"/>
              <a:t>party in violation of a contract may be required to live up to the agreement or </a:t>
            </a:r>
            <a:r>
              <a:rPr lang="en-US" dirty="0" smtClean="0"/>
              <a:t>pay damages</a:t>
            </a:r>
            <a:r>
              <a:rPr lang="en-US" dirty="0"/>
              <a:t>.</a:t>
            </a:r>
          </a:p>
          <a:p>
            <a:r>
              <a:rPr lang="en-US" dirty="0" smtClean="0"/>
              <a:t>If </a:t>
            </a:r>
            <a:r>
              <a:rPr lang="en-US" dirty="0"/>
              <a:t>one party fails to live up to its end of a contract, the second party may also agree </a:t>
            </a:r>
            <a:r>
              <a:rPr lang="en-US" dirty="0" smtClean="0"/>
              <a:t>to drop </a:t>
            </a:r>
            <a:r>
              <a:rPr lang="en-US" dirty="0"/>
              <a:t>the matter and thus not live up to the agreement as well. This is referred to </a:t>
            </a:r>
            <a:r>
              <a:rPr lang="en-US" dirty="0" smtClean="0"/>
              <a:t>as contract </a:t>
            </a:r>
            <a:r>
              <a:rPr lang="en-US" dirty="0"/>
              <a:t>restitution.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102" y="625295"/>
            <a:ext cx="3905795" cy="13908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523" y="1887903"/>
            <a:ext cx="4620270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9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INTELLECTUAL PROPERTY?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Intellectual Property</a:t>
            </a:r>
            <a:r>
              <a:rPr lang="en-US" dirty="0"/>
              <a:t>—which includes patents, trademarks, copyrights, and trade </a:t>
            </a:r>
            <a:r>
              <a:rPr lang="en-US" dirty="0" smtClean="0"/>
              <a:t>secrets—represents </a:t>
            </a:r>
            <a:r>
              <a:rPr lang="en-US" dirty="0"/>
              <a:t>important assets to the entrepreneur and should be understood even </a:t>
            </a:r>
            <a:r>
              <a:rPr lang="en-US" dirty="0" smtClean="0"/>
              <a:t>before engaging the </a:t>
            </a:r>
            <a:r>
              <a:rPr lang="en-US" dirty="0"/>
              <a:t>services of an attorney. Too often entrepreneurs, because of their lack </a:t>
            </a:r>
            <a:r>
              <a:rPr lang="en-US" dirty="0" smtClean="0"/>
              <a:t>of understanding of </a:t>
            </a:r>
            <a:r>
              <a:rPr lang="en-US" dirty="0"/>
              <a:t>intellectual property, ignore important steps that they should have </a:t>
            </a:r>
            <a:r>
              <a:rPr lang="en-US" dirty="0" smtClean="0"/>
              <a:t>taken to </a:t>
            </a:r>
            <a:r>
              <a:rPr lang="en-US" b="1" dirty="0"/>
              <a:t>protect these assets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NEED FOR A </a:t>
            </a:r>
            <a:r>
              <a:rPr lang="en-US" dirty="0" smtClean="0">
                <a:solidFill>
                  <a:srgbClr val="FF0000"/>
                </a:solidFill>
              </a:rPr>
              <a:t>LAWYER: </a:t>
            </a:r>
            <a:r>
              <a:rPr lang="en-US" dirty="0" smtClean="0"/>
              <a:t>business </a:t>
            </a:r>
            <a:r>
              <a:rPr lang="en-US" dirty="0"/>
              <a:t>is regulated by </a:t>
            </a:r>
            <a:r>
              <a:rPr lang="en-US" dirty="0" smtClean="0"/>
              <a:t>law,</a:t>
            </a:r>
            <a:r>
              <a:rPr lang="en-US" dirty="0"/>
              <a:t> </a:t>
            </a:r>
            <a:r>
              <a:rPr lang="en-US" dirty="0" smtClean="0"/>
              <a:t>entrepreneur will </a:t>
            </a:r>
            <a:r>
              <a:rPr lang="en-US" dirty="0"/>
              <a:t>need legal </a:t>
            </a:r>
            <a:r>
              <a:rPr lang="en-US" dirty="0" smtClean="0"/>
              <a:t>advice.</a:t>
            </a:r>
          </a:p>
          <a:p>
            <a:r>
              <a:rPr lang="en-US" dirty="0">
                <a:solidFill>
                  <a:srgbClr val="FF0000"/>
                </a:solidFill>
              </a:rPr>
              <a:t>HOW TO SELECT A </a:t>
            </a:r>
            <a:r>
              <a:rPr lang="en-US" dirty="0" smtClean="0">
                <a:solidFill>
                  <a:srgbClr val="FF0000"/>
                </a:solidFill>
              </a:rPr>
              <a:t>LAWYER: </a:t>
            </a:r>
            <a:r>
              <a:rPr lang="en-US" dirty="0" smtClean="0"/>
              <a:t>specialists in field,</a:t>
            </a:r>
            <a:r>
              <a:rPr lang="en-US" dirty="0"/>
              <a:t> </a:t>
            </a:r>
            <a:r>
              <a:rPr lang="en-US" dirty="0" smtClean="0"/>
              <a:t>risks handler,</a:t>
            </a:r>
            <a:r>
              <a:rPr lang="en-US" dirty="0"/>
              <a:t> more up-front about their </a:t>
            </a:r>
            <a:r>
              <a:rPr lang="en-US" dirty="0" smtClean="0"/>
              <a:t>fees,</a:t>
            </a:r>
            <a:r>
              <a:rPr lang="en-US" dirty="0"/>
              <a:t> good working </a:t>
            </a:r>
            <a:r>
              <a:rPr lang="en-US" dirty="0" smtClean="0"/>
              <a:t>relationship,</a:t>
            </a:r>
            <a:r>
              <a:rPr lang="en-US" dirty="0"/>
              <a:t> resources are </a:t>
            </a:r>
            <a:r>
              <a:rPr lang="en-US" dirty="0" smtClean="0"/>
              <a:t>very Limited in </a:t>
            </a:r>
            <a:r>
              <a:rPr lang="en-US" dirty="0" err="1" smtClean="0"/>
              <a:t>start,Once</a:t>
            </a:r>
            <a:r>
              <a:rPr lang="en-US" dirty="0" smtClean="0"/>
              <a:t> the patent </a:t>
            </a:r>
            <a:r>
              <a:rPr lang="en-US" dirty="0"/>
              <a:t>is </a:t>
            </a:r>
            <a:r>
              <a:rPr lang="en-US" dirty="0" smtClean="0"/>
              <a:t>obtained this </a:t>
            </a:r>
            <a:r>
              <a:rPr lang="en-US" dirty="0"/>
              <a:t>lawyer would not be </a:t>
            </a:r>
            <a:r>
              <a:rPr lang="en-US" dirty="0" smtClean="0"/>
              <a:t>needed, competent attorney is </a:t>
            </a:r>
            <a:r>
              <a:rPr lang="en-US" dirty="0"/>
              <a:t>in a better position to understand all possible circumstances and </a:t>
            </a:r>
            <a:r>
              <a:rPr lang="en-US" dirty="0" smtClean="0"/>
              <a:t>outcomes related to </a:t>
            </a:r>
            <a:r>
              <a:rPr lang="en-US" dirty="0"/>
              <a:t>any legal action.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2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4275"/>
            <a:ext cx="10515600" cy="54126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LEGAL ISSUES </a:t>
            </a:r>
            <a:r>
              <a:rPr lang="en-US" dirty="0" smtClean="0">
                <a:solidFill>
                  <a:srgbClr val="FF0000"/>
                </a:solidFill>
              </a:rPr>
              <a:t>In </a:t>
            </a:r>
            <a:r>
              <a:rPr lang="en-US" dirty="0">
                <a:solidFill>
                  <a:srgbClr val="FF0000"/>
                </a:solidFill>
              </a:rPr>
              <a:t>SETTING UP </a:t>
            </a:r>
            <a:r>
              <a:rPr lang="en-US" dirty="0" smtClean="0">
                <a:solidFill>
                  <a:srgbClr val="FF0000"/>
                </a:solidFill>
              </a:rPr>
              <a:t>THE ORGANIZATION</a:t>
            </a:r>
          </a:p>
          <a:p>
            <a:r>
              <a:rPr lang="en-US" dirty="0"/>
              <a:t>Legal advice for these agreements is necessary to ensure that the most </a:t>
            </a:r>
            <a:r>
              <a:rPr lang="en-US" dirty="0" smtClean="0"/>
              <a:t>appropriate decisions </a:t>
            </a:r>
            <a:r>
              <a:rPr lang="en-US" dirty="0"/>
              <a:t>have been made</a:t>
            </a:r>
            <a:r>
              <a:rPr lang="en-US" dirty="0" smtClean="0"/>
              <a:t>.</a:t>
            </a:r>
          </a:p>
          <a:p>
            <a:r>
              <a:rPr lang="en-US" dirty="0"/>
              <a:t>understand all the advantages and disadvantages of each regarding such issues as </a:t>
            </a:r>
            <a:r>
              <a:rPr lang="en-US" dirty="0" smtClean="0"/>
              <a:t>liability(Quality), taxes</a:t>
            </a:r>
            <a:r>
              <a:rPr lang="en-US" dirty="0"/>
              <a:t>, continuity, transferability of interest, costs of setting up, and attractiveness for </a:t>
            </a:r>
            <a:r>
              <a:rPr lang="en-US" dirty="0" smtClean="0"/>
              <a:t>raising capital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62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Grants </a:t>
            </a:r>
            <a:r>
              <a:rPr lang="en-US" dirty="0" smtClean="0"/>
              <a:t>holder protection </a:t>
            </a:r>
            <a:r>
              <a:rPr lang="en-US" dirty="0"/>
              <a:t>from </a:t>
            </a:r>
            <a:r>
              <a:rPr lang="en-US" dirty="0" smtClean="0"/>
              <a:t>others making</a:t>
            </a:r>
            <a:r>
              <a:rPr lang="en-US" dirty="0"/>
              <a:t>, using, or </a:t>
            </a:r>
            <a:r>
              <a:rPr lang="en-US" dirty="0" smtClean="0"/>
              <a:t>selling a </a:t>
            </a:r>
            <a:r>
              <a:rPr lang="en-US" dirty="0"/>
              <a:t>similar </a:t>
            </a:r>
            <a:r>
              <a:rPr lang="en-US" dirty="0" smtClean="0"/>
              <a:t>idea. Patent </a:t>
            </a:r>
            <a:r>
              <a:rPr lang="en-US" dirty="0"/>
              <a:t>is a contract between the government and an </a:t>
            </a:r>
            <a:r>
              <a:rPr lang="en-US" dirty="0" smtClean="0"/>
              <a:t>inventor.</a:t>
            </a:r>
          </a:p>
          <a:p>
            <a:r>
              <a:rPr lang="en-US" dirty="0">
                <a:solidFill>
                  <a:srgbClr val="FF0000"/>
                </a:solidFill>
              </a:rPr>
              <a:t>Utility </a:t>
            </a:r>
            <a:r>
              <a:rPr lang="en-US" dirty="0" smtClean="0">
                <a:solidFill>
                  <a:srgbClr val="FF0000"/>
                </a:solidFill>
              </a:rPr>
              <a:t>patents</a:t>
            </a:r>
            <a:r>
              <a:rPr lang="en-US" dirty="0" smtClean="0"/>
              <a:t>: A </a:t>
            </a:r>
            <a:r>
              <a:rPr lang="en-US" dirty="0"/>
              <a:t>utility patent has a term of 20 years, beginning on the date of filing with </a:t>
            </a:r>
            <a:r>
              <a:rPr lang="en-US" dirty="0" smtClean="0"/>
              <a:t>the Patent </a:t>
            </a:r>
            <a:r>
              <a:rPr lang="en-US" dirty="0"/>
              <a:t>and Trademark Office (PTO</a:t>
            </a:r>
            <a:r>
              <a:rPr lang="en-US" dirty="0" smtClean="0"/>
              <a:t>).</a:t>
            </a:r>
            <a:r>
              <a:rPr lang="en-US" dirty="0"/>
              <a:t> A utility patent basically grants the owner protection from anyone else </a:t>
            </a:r>
            <a:r>
              <a:rPr lang="en-US" dirty="0" smtClean="0"/>
              <a:t>making, using</a:t>
            </a:r>
            <a:r>
              <a:rPr lang="en-US" dirty="0"/>
              <a:t>, and/or selling the identified invention and generally reflects protection of </a:t>
            </a:r>
            <a:r>
              <a:rPr lang="en-US" dirty="0" smtClean="0"/>
              <a:t>new, useful</a:t>
            </a:r>
            <a:r>
              <a:rPr lang="en-US" dirty="0"/>
              <a:t>, and unobvious </a:t>
            </a:r>
            <a:r>
              <a:rPr lang="en-US" dirty="0" smtClean="0"/>
              <a:t>processes.</a:t>
            </a:r>
          </a:p>
          <a:p>
            <a:r>
              <a:rPr lang="en-US" dirty="0">
                <a:solidFill>
                  <a:srgbClr val="FF0000"/>
                </a:solidFill>
              </a:rPr>
              <a:t>Design </a:t>
            </a:r>
            <a:r>
              <a:rPr lang="en-US" dirty="0" smtClean="0">
                <a:solidFill>
                  <a:srgbClr val="FF0000"/>
                </a:solidFill>
              </a:rPr>
              <a:t>patents: </a:t>
            </a:r>
            <a:r>
              <a:rPr lang="en-US" dirty="0" smtClean="0"/>
              <a:t>Covering </a:t>
            </a:r>
            <a:r>
              <a:rPr lang="en-US" dirty="0"/>
              <a:t>new, original, ornamental, and unobvious designs </a:t>
            </a:r>
            <a:r>
              <a:rPr lang="en-US" dirty="0" smtClean="0"/>
              <a:t>for articles </a:t>
            </a:r>
            <a:r>
              <a:rPr lang="en-US" dirty="0"/>
              <a:t>of manufacture, a design patent reflects the appearance of an object. </a:t>
            </a:r>
            <a:r>
              <a:rPr lang="en-US" dirty="0" smtClean="0"/>
              <a:t>These patents </a:t>
            </a:r>
            <a:r>
              <a:rPr lang="en-US" dirty="0"/>
              <a:t>are granted for a 14-year </a:t>
            </a:r>
            <a:r>
              <a:rPr lang="en-US" dirty="0" smtClean="0"/>
              <a:t>term.</a:t>
            </a:r>
          </a:p>
          <a:p>
            <a:r>
              <a:rPr lang="en-US" dirty="0">
                <a:solidFill>
                  <a:srgbClr val="FF0000"/>
                </a:solidFill>
              </a:rPr>
              <a:t>Plant </a:t>
            </a:r>
            <a:r>
              <a:rPr lang="en-US" dirty="0" smtClean="0">
                <a:solidFill>
                  <a:srgbClr val="FF0000"/>
                </a:solidFill>
              </a:rPr>
              <a:t>patents: </a:t>
            </a:r>
            <a:r>
              <a:rPr lang="en-US" dirty="0" smtClean="0"/>
              <a:t>These </a:t>
            </a:r>
            <a:r>
              <a:rPr lang="en-US" dirty="0"/>
              <a:t>are issued under the same provisions as utility patents and are </a:t>
            </a:r>
            <a:r>
              <a:rPr lang="en-US" dirty="0" smtClean="0"/>
              <a:t>for new </a:t>
            </a:r>
            <a:r>
              <a:rPr lang="en-US" dirty="0"/>
              <a:t>varieties of plants. These patents represent a limited area of </a:t>
            </a:r>
            <a:r>
              <a:rPr lang="en-US" dirty="0" smtClean="0"/>
              <a:t>interest.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71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8740"/>
            <a:ext cx="10515600" cy="550822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International </a:t>
            </a:r>
            <a:r>
              <a:rPr lang="en-US" dirty="0" smtClean="0">
                <a:solidFill>
                  <a:srgbClr val="FF0000"/>
                </a:solidFill>
              </a:rPr>
              <a:t>Patents</a:t>
            </a:r>
          </a:p>
          <a:p>
            <a:r>
              <a:rPr lang="en-US" dirty="0"/>
              <a:t>As international marketing increases in our age of rapid technological </a:t>
            </a:r>
            <a:r>
              <a:rPr lang="en-US" dirty="0" smtClean="0"/>
              <a:t>development.</a:t>
            </a:r>
          </a:p>
          <a:p>
            <a:r>
              <a:rPr lang="en-US" dirty="0"/>
              <a:t>The USPTO has established the Office of International Patent Cooperation in order </a:t>
            </a:r>
            <a:r>
              <a:rPr lang="en-US" dirty="0" smtClean="0"/>
              <a:t>to decrease </a:t>
            </a:r>
            <a:r>
              <a:rPr lang="en-US" dirty="0"/>
              <a:t>the uncertainty of IP rights while also reducing costs. Its role is to move toward </a:t>
            </a:r>
            <a:r>
              <a:rPr lang="en-US" dirty="0" smtClean="0"/>
              <a:t>a much </a:t>
            </a:r>
            <a:r>
              <a:rPr lang="en-US" dirty="0"/>
              <a:t>more harmonized patent system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Provisional </a:t>
            </a:r>
            <a:r>
              <a:rPr lang="en-US" dirty="0" smtClean="0">
                <a:solidFill>
                  <a:srgbClr val="FF0000"/>
                </a:solidFill>
              </a:rPr>
              <a:t>Application</a:t>
            </a:r>
          </a:p>
          <a:p>
            <a:r>
              <a:rPr lang="en-US" dirty="0" smtClean="0"/>
              <a:t>Entrepreneur </a:t>
            </a:r>
            <a:r>
              <a:rPr lang="en-US" dirty="0"/>
              <a:t>first file a </a:t>
            </a:r>
            <a:r>
              <a:rPr lang="en-US" i="1" dirty="0"/>
              <a:t>provisional patent application </a:t>
            </a:r>
            <a:r>
              <a:rPr lang="en-US" dirty="0"/>
              <a:t>to </a:t>
            </a:r>
            <a:r>
              <a:rPr lang="en-US" dirty="0" smtClean="0"/>
              <a:t>establish a </a:t>
            </a:r>
            <a:r>
              <a:rPr lang="en-US" dirty="0"/>
              <a:t>date of conception of the invention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Patent </a:t>
            </a:r>
            <a:r>
              <a:rPr lang="en-US" dirty="0" smtClean="0">
                <a:solidFill>
                  <a:srgbClr val="FF0000"/>
                </a:solidFill>
              </a:rPr>
              <a:t>Application</a:t>
            </a:r>
          </a:p>
          <a:p>
            <a:r>
              <a:rPr lang="en-US" dirty="0"/>
              <a:t>The patent application must contain a complete history and description of the invention </a:t>
            </a:r>
            <a:r>
              <a:rPr lang="en-US" dirty="0" smtClean="0"/>
              <a:t>as well </a:t>
            </a:r>
            <a:r>
              <a:rPr lang="en-US" dirty="0"/>
              <a:t>as claims for its usefulness</a:t>
            </a:r>
            <a:r>
              <a:rPr lang="en-US" dirty="0" smtClean="0"/>
              <a:t>.</a:t>
            </a:r>
          </a:p>
          <a:p>
            <a:r>
              <a:rPr lang="en-US" b="1" i="1" dirty="0" smtClean="0"/>
              <a:t>Introduction</a:t>
            </a:r>
            <a:r>
              <a:rPr lang="en-US" dirty="0" smtClean="0"/>
              <a:t> </a:t>
            </a:r>
            <a:r>
              <a:rPr lang="en-US" dirty="0"/>
              <a:t>This section should contain the background and advantages of </a:t>
            </a:r>
            <a:r>
              <a:rPr lang="en-US" dirty="0" smtClean="0"/>
              <a:t>the invention </a:t>
            </a:r>
            <a:r>
              <a:rPr lang="en-US" dirty="0"/>
              <a:t>and the nature of problems that it overcomes. It should clearly state how </a:t>
            </a:r>
            <a:r>
              <a:rPr lang="en-US" dirty="0" smtClean="0"/>
              <a:t>the invention </a:t>
            </a:r>
            <a:r>
              <a:rPr lang="en-US" dirty="0"/>
              <a:t>differs from existing offerings</a:t>
            </a:r>
            <a:r>
              <a:rPr lang="en-US" dirty="0" smtClean="0"/>
              <a:t>.</a:t>
            </a:r>
          </a:p>
          <a:p>
            <a:r>
              <a:rPr lang="en-US" b="1" i="1" dirty="0"/>
              <a:t>Description of </a:t>
            </a:r>
            <a:r>
              <a:rPr lang="en-US" b="1" i="1" dirty="0" smtClean="0"/>
              <a:t>invention</a:t>
            </a:r>
            <a:r>
              <a:rPr lang="en-US" dirty="0" smtClean="0"/>
              <a:t> </a:t>
            </a:r>
            <a:r>
              <a:rPr lang="en-US" dirty="0"/>
              <a:t>Next the application should contain a brief description of </a:t>
            </a:r>
            <a:r>
              <a:rPr lang="en-US" dirty="0" smtClean="0"/>
              <a:t>the drawings </a:t>
            </a:r>
            <a:r>
              <a:rPr lang="en-US" dirty="0"/>
              <a:t>that accompany it</a:t>
            </a:r>
            <a:r>
              <a:rPr lang="en-US" dirty="0" smtClean="0"/>
              <a:t>.</a:t>
            </a:r>
          </a:p>
          <a:p>
            <a:r>
              <a:rPr lang="en-US" b="1" i="1" dirty="0" smtClean="0"/>
              <a:t>Claims</a:t>
            </a:r>
            <a:r>
              <a:rPr lang="en-US" dirty="0" smtClean="0"/>
              <a:t> </a:t>
            </a:r>
            <a:r>
              <a:rPr lang="en-US" dirty="0"/>
              <a:t>This is probably the most difficult section of the application to prepare </a:t>
            </a:r>
            <a:r>
              <a:rPr lang="en-US" dirty="0" smtClean="0"/>
              <a:t>since claims </a:t>
            </a:r>
            <a:r>
              <a:rPr lang="en-US" dirty="0"/>
              <a:t>are the criteria by which any infringements will be determined.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891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Checklist for Minimizing Patent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Seek a patent attorney who has expertise in your product line.</a:t>
            </a:r>
          </a:p>
          <a:p>
            <a:pPr marL="0" indent="0">
              <a:buNone/>
            </a:pPr>
            <a:r>
              <a:rPr lang="en-US" dirty="0"/>
              <a:t>• The entrepreneur should consider a design patent to protect the product design </a:t>
            </a:r>
            <a:r>
              <a:rPr lang="en-US" dirty="0" smtClean="0"/>
              <a:t>or product look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• Before making an external disclosure of an invention at a conference or to the </a:t>
            </a:r>
            <a:r>
              <a:rPr lang="en-US" dirty="0" smtClean="0"/>
              <a:t>media, or </a:t>
            </a:r>
            <a:r>
              <a:rPr lang="en-US" dirty="0"/>
              <a:t>before setting up a </a:t>
            </a:r>
            <a:r>
              <a:rPr lang="en-US" dirty="0" smtClean="0"/>
              <a:t>on site</a:t>
            </a:r>
            <a:r>
              <a:rPr lang="en-US" dirty="0"/>
              <a:t>, the entrepreneur should seek legal counsel since </a:t>
            </a:r>
            <a:r>
              <a:rPr lang="en-US" dirty="0" smtClean="0"/>
              <a:t>this external disclosure </a:t>
            </a:r>
            <a:r>
              <a:rPr lang="en-US" dirty="0"/>
              <a:t>may negate a subsequent patent application.</a:t>
            </a:r>
          </a:p>
          <a:p>
            <a:pPr marL="0" indent="0">
              <a:buNone/>
            </a:pPr>
            <a:r>
              <a:rPr lang="en-US" dirty="0"/>
              <a:t>• Evaluate competitor patents to gain insight into what they may be developing.</a:t>
            </a:r>
          </a:p>
          <a:p>
            <a:pPr marL="0" indent="0">
              <a:buNone/>
            </a:pPr>
            <a:r>
              <a:rPr lang="en-US" dirty="0"/>
              <a:t>• If you think your product infringes on the patent of another firm, seek legal counsel.</a:t>
            </a:r>
          </a:p>
          <a:p>
            <a:pPr marL="0" indent="0">
              <a:buNone/>
            </a:pPr>
            <a:r>
              <a:rPr lang="en-US" dirty="0"/>
              <a:t>• Verify that all employment contracts with individuals who may contribute new </a:t>
            </a:r>
            <a:r>
              <a:rPr lang="en-US" dirty="0" smtClean="0"/>
              <a:t>products have </a:t>
            </a:r>
            <a:r>
              <a:rPr lang="en-US" dirty="0"/>
              <a:t>clauses assigning those inventions or new products to the venture.</a:t>
            </a:r>
          </a:p>
          <a:p>
            <a:pPr marL="0" indent="0">
              <a:buNone/>
            </a:pPr>
            <a:r>
              <a:rPr lang="en-US" dirty="0"/>
              <a:t>• Be sure to properly mark all products granted a patent. Not having products </a:t>
            </a:r>
            <a:r>
              <a:rPr lang="en-US" dirty="0" smtClean="0"/>
              <a:t>marked could </a:t>
            </a:r>
            <a:r>
              <a:rPr lang="en-US" dirty="0"/>
              <a:t>result in loss or damages in a patent suit.</a:t>
            </a:r>
          </a:p>
          <a:p>
            <a:pPr marL="0" indent="0">
              <a:buNone/>
            </a:pPr>
            <a:r>
              <a:rPr lang="en-US" dirty="0"/>
              <a:t>• Consider licensing your patents. This can enhance the investment in a patent by </a:t>
            </a:r>
            <a:r>
              <a:rPr lang="en-US" dirty="0" smtClean="0"/>
              <a:t>creating new </a:t>
            </a:r>
            <a:r>
              <a:rPr lang="en-US" dirty="0"/>
              <a:t>market opportunities and can increase long-term revenue.</a:t>
            </a:r>
          </a:p>
        </p:txBody>
      </p:sp>
    </p:spTree>
    <p:extLst>
      <p:ext uri="{BB962C8B-B14F-4D97-AF65-F5344CB8AC3E}">
        <p14:creationId xmlns:p14="http://schemas.microsoft.com/office/powerpoint/2010/main" val="129731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TRADEMARKS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i="1" dirty="0"/>
              <a:t>trademark</a:t>
            </a:r>
            <a:r>
              <a:rPr lang="en-US" i="1" dirty="0"/>
              <a:t> </a:t>
            </a:r>
            <a:r>
              <a:rPr lang="en-US" dirty="0"/>
              <a:t>may be a word, symbol, design, or some combination of such, or it could </a:t>
            </a:r>
            <a:r>
              <a:rPr lang="en-US" dirty="0" smtClean="0"/>
              <a:t>be a </a:t>
            </a:r>
            <a:r>
              <a:rPr lang="en-US" dirty="0"/>
              <a:t>slogan or even a particular sound that identifies the source or sponsorship of </a:t>
            </a:r>
            <a:r>
              <a:rPr lang="en-US" dirty="0" smtClean="0"/>
              <a:t>certain goods </a:t>
            </a:r>
            <a:r>
              <a:rPr lang="en-US" dirty="0"/>
              <a:t>or services</a:t>
            </a:r>
            <a:r>
              <a:rPr lang="en-US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rademark </a:t>
            </a:r>
            <a:r>
              <a:rPr lang="en-US" dirty="0"/>
              <a:t>is given an initial 10-year registration with 10-year renewable </a:t>
            </a:r>
            <a:r>
              <a:rPr lang="en-US" dirty="0" smtClean="0"/>
              <a:t>terms.</a:t>
            </a:r>
          </a:p>
          <a:p>
            <a:r>
              <a:rPr lang="en-US" dirty="0"/>
              <a:t>Trademarks vary widely in their application and </a:t>
            </a:r>
            <a:r>
              <a:rPr lang="en-US" dirty="0" smtClean="0"/>
              <a:t>use.</a:t>
            </a:r>
          </a:p>
          <a:p>
            <a:r>
              <a:rPr lang="en-US" dirty="0"/>
              <a:t>R</a:t>
            </a:r>
            <a:r>
              <a:rPr lang="en-US" dirty="0" smtClean="0"/>
              <a:t>epresent </a:t>
            </a:r>
            <a:r>
              <a:rPr lang="en-US" dirty="0"/>
              <a:t>an important asset to the </a:t>
            </a:r>
            <a:r>
              <a:rPr lang="en-US" dirty="0" smtClean="0"/>
              <a:t>company.</a:t>
            </a:r>
            <a:endParaRPr lang="en-US" dirty="0"/>
          </a:p>
          <a:p>
            <a:r>
              <a:rPr lang="en-US" dirty="0"/>
              <a:t>Filing of the trademark registration must meet four requirements: (1) completion of </a:t>
            </a:r>
            <a:r>
              <a:rPr lang="en-US" dirty="0" smtClean="0"/>
              <a:t>the written </a:t>
            </a:r>
            <a:r>
              <a:rPr lang="en-US" dirty="0"/>
              <a:t>form, (2) a drawing of the mark, (3) five specimens showing actual use of the mark, </a:t>
            </a:r>
            <a:r>
              <a:rPr lang="en-US" dirty="0" smtClean="0"/>
              <a:t>and (4</a:t>
            </a:r>
            <a:r>
              <a:rPr lang="en-US" dirty="0"/>
              <a:t>) the fee.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32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a Registered Trademark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provides notice to everyone that you have </a:t>
            </a:r>
            <a:r>
              <a:rPr lang="en-US" dirty="0" smtClean="0"/>
              <a:t>exclusive(limited) </a:t>
            </a:r>
            <a:r>
              <a:rPr lang="en-US" dirty="0"/>
              <a:t>rights to the use of the </a:t>
            </a:r>
            <a:r>
              <a:rPr lang="en-US" dirty="0" smtClean="0"/>
              <a:t>mark throughout </a:t>
            </a:r>
            <a:r>
              <a:rPr lang="en-US" dirty="0"/>
              <a:t>the territorial limits of the United States.</a:t>
            </a:r>
          </a:p>
          <a:p>
            <a:pPr marL="0" indent="0">
              <a:buNone/>
            </a:pPr>
            <a:r>
              <a:rPr lang="en-US" dirty="0"/>
              <a:t>• It entitles you to </a:t>
            </a:r>
            <a:r>
              <a:rPr lang="en-US" dirty="0" smtClean="0"/>
              <a:t>sue(right) </a:t>
            </a:r>
            <a:r>
              <a:rPr lang="en-US" dirty="0"/>
              <a:t>in federal court for trademark </a:t>
            </a:r>
            <a:r>
              <a:rPr lang="en-US" dirty="0" smtClean="0"/>
              <a:t>infringement(violate), </a:t>
            </a:r>
            <a:r>
              <a:rPr lang="en-US" dirty="0"/>
              <a:t>which can result </a:t>
            </a:r>
            <a:r>
              <a:rPr lang="en-US" dirty="0" smtClean="0"/>
              <a:t>in recovery</a:t>
            </a:r>
            <a:r>
              <a:rPr lang="en-US" dirty="0"/>
              <a:t> </a:t>
            </a:r>
            <a:r>
              <a:rPr lang="en-US" dirty="0" smtClean="0"/>
              <a:t>of </a:t>
            </a:r>
            <a:r>
              <a:rPr lang="en-US" dirty="0"/>
              <a:t>profits, damages, and costs.</a:t>
            </a:r>
          </a:p>
          <a:p>
            <a:pPr marL="0" indent="0">
              <a:buNone/>
            </a:pPr>
            <a:r>
              <a:rPr lang="en-US" dirty="0"/>
              <a:t>• It establishes </a:t>
            </a:r>
            <a:r>
              <a:rPr lang="en-US" dirty="0" smtClean="0"/>
              <a:t>incontestable(certain) </a:t>
            </a:r>
            <a:r>
              <a:rPr lang="en-US" dirty="0"/>
              <a:t>rights regarding the commercial use of the mark.</a:t>
            </a:r>
          </a:p>
          <a:p>
            <a:pPr marL="0" indent="0">
              <a:buNone/>
            </a:pPr>
            <a:r>
              <a:rPr lang="en-US" dirty="0"/>
              <a:t>• It establishes the right to deposit registration with customs to prevent importation </a:t>
            </a:r>
            <a:r>
              <a:rPr lang="en-US" dirty="0" smtClean="0"/>
              <a:t>of goods </a:t>
            </a:r>
            <a:r>
              <a:rPr lang="en-US" dirty="0"/>
              <a:t>with a similar mark.</a:t>
            </a:r>
          </a:p>
          <a:p>
            <a:pPr marL="0" indent="0">
              <a:buNone/>
            </a:pPr>
            <a:r>
              <a:rPr lang="en-US" dirty="0"/>
              <a:t>• It entitles you to use the notice of registration (®).</a:t>
            </a:r>
          </a:p>
          <a:p>
            <a:pPr marL="0" indent="0">
              <a:buNone/>
            </a:pPr>
            <a:r>
              <a:rPr lang="en-US" dirty="0"/>
              <a:t>• It provides a basis for filing trademark application in foreign </a:t>
            </a:r>
            <a:r>
              <a:rPr lang="en-US" dirty="0" smtClean="0"/>
              <a:t>countries.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55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1568</Words>
  <Application>Microsoft Office PowerPoint</Application>
  <PresentationFormat>Widescreen</PresentationFormat>
  <Paragraphs>92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Chap#6</vt:lpstr>
      <vt:lpstr>PowerPoint Presentation</vt:lpstr>
      <vt:lpstr>WHAT IS INTELLECTUAL PROPERTY?</vt:lpstr>
      <vt:lpstr>PowerPoint Presentation</vt:lpstr>
      <vt:lpstr>PATENTS</vt:lpstr>
      <vt:lpstr>PowerPoint Presentation</vt:lpstr>
      <vt:lpstr>Checklist for Minimizing Patent Risks</vt:lpstr>
      <vt:lpstr>TRADEMARKS</vt:lpstr>
      <vt:lpstr>Benefits of a Registered Trademark</vt:lpstr>
      <vt:lpstr>COPYRIGHTS</vt:lpstr>
      <vt:lpstr>TRADE SECRETS AND NONCOMPETITION AGREEMENTS</vt:lpstr>
      <vt:lpstr>LICENSING</vt:lpstr>
      <vt:lpstr>PRODUCT SAFETY AND LIABILITY</vt:lpstr>
      <vt:lpstr>INSURANCE</vt:lpstr>
      <vt:lpstr>CONTRACTS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Chap#6</dc:title>
  <dc:creator>Microsoft account</dc:creator>
  <cp:lastModifiedBy>Microsoft account</cp:lastModifiedBy>
  <cp:revision>56</cp:revision>
  <dcterms:created xsi:type="dcterms:W3CDTF">2021-11-05T18:20:20Z</dcterms:created>
  <dcterms:modified xsi:type="dcterms:W3CDTF">2021-11-09T17:30:14Z</dcterms:modified>
</cp:coreProperties>
</file>