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76C70-4D98-4E20-B975-7DC017169FD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8FB8-6BC8-4FC8-AFD0-2CAABC16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Lender: advance</a:t>
            </a:r>
            <a:r>
              <a:rPr lang="en-US" baseline="0" dirty="0" smtClean="0"/>
              <a:t> or loan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68FB8-6BC8-4FC8-AFD0-2CAABC16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F8A6-4F8B-4F2F-8AC3-506595BDADF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5782-DDB5-4790-BD5C-3399747B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Chap#7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BUSINESS PLAN: CREATING AND STARTING</a:t>
            </a:r>
            <a:br>
              <a:rPr lang="en-US" sz="2800" b="1" dirty="0" smtClean="0"/>
            </a:br>
            <a:r>
              <a:rPr lang="en-US" sz="2800" b="1" dirty="0" smtClean="0"/>
              <a:t>THE VENTURE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455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potential for </a:t>
            </a:r>
            <a:r>
              <a:rPr lang="en-US" dirty="0"/>
              <a:t>the product or service</a:t>
            </a:r>
            <a:r>
              <a:rPr lang="en-US" dirty="0" smtClean="0"/>
              <a:t>.</a:t>
            </a:r>
          </a:p>
          <a:p>
            <a:r>
              <a:rPr lang="en-US" dirty="0"/>
              <a:t>To ascertain the size of the market, it is first necessary for </a:t>
            </a:r>
            <a:r>
              <a:rPr lang="en-US" dirty="0" smtClean="0"/>
              <a:t>the entrepreneur </a:t>
            </a:r>
            <a:r>
              <a:rPr lang="en-US" dirty="0"/>
              <a:t>to define the market</a:t>
            </a:r>
            <a:r>
              <a:rPr lang="en-US" dirty="0" smtClean="0"/>
              <a:t>.</a:t>
            </a:r>
          </a:p>
          <a:p>
            <a:r>
              <a:rPr lang="en-US" dirty="0"/>
              <a:t>This means that we start with very broad-based data and information and work down </a:t>
            </a:r>
            <a:r>
              <a:rPr lang="en-US" dirty="0" smtClean="0"/>
              <a:t>until we </a:t>
            </a:r>
            <a:r>
              <a:rPr lang="en-US" dirty="0"/>
              <a:t>can develop a positioning strategy and quantifiable goals and objectives. All this </a:t>
            </a:r>
            <a:r>
              <a:rPr lang="en-US" dirty="0" smtClean="0"/>
              <a:t>information can </a:t>
            </a:r>
            <a:r>
              <a:rPr lang="en-US" dirty="0"/>
              <a:t>then be used in the industry analysis and marketing planning sections of </a:t>
            </a:r>
            <a:r>
              <a:rPr lang="en-US" dirty="0" smtClean="0"/>
              <a:t>the business </a:t>
            </a:r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74901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Information Needs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easibility </a:t>
            </a:r>
            <a:r>
              <a:rPr lang="en-US" dirty="0"/>
              <a:t>study of the manufacturing operations depends on the </a:t>
            </a:r>
            <a:r>
              <a:rPr lang="en-US" dirty="0" smtClean="0"/>
              <a:t>nature of </a:t>
            </a:r>
            <a:r>
              <a:rPr lang="en-US" dirty="0"/>
              <a:t>the business</a:t>
            </a:r>
            <a:r>
              <a:rPr lang="en-US" dirty="0" smtClean="0"/>
              <a:t>.</a:t>
            </a:r>
            <a:r>
              <a:rPr lang="en-US" dirty="0"/>
              <a:t> The entrepreneur may need information on the following: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Location</a:t>
            </a:r>
            <a:r>
              <a:rPr lang="en-US" dirty="0"/>
              <a:t>. The company’s location and its accessibility to customers, suppliers, </a:t>
            </a:r>
            <a:r>
              <a:rPr lang="en-US" dirty="0" smtClean="0"/>
              <a:t>and distributors </a:t>
            </a:r>
            <a:r>
              <a:rPr lang="en-US" dirty="0"/>
              <a:t>need to be determined.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Manufacturing operations</a:t>
            </a:r>
            <a:r>
              <a:rPr lang="en-US" dirty="0"/>
              <a:t>. Basic machine and assembly operations need to </a:t>
            </a:r>
            <a:r>
              <a:rPr lang="en-US" dirty="0" smtClean="0"/>
              <a:t>be identified</a:t>
            </a:r>
            <a:r>
              <a:rPr lang="en-US" dirty="0"/>
              <a:t>, as well as whether any of these operations would be subcontracted and </a:t>
            </a:r>
            <a:r>
              <a:rPr lang="en-US" dirty="0" smtClean="0"/>
              <a:t>to whom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Raw materials</a:t>
            </a:r>
            <a:r>
              <a:rPr lang="en-US" dirty="0"/>
              <a:t>. The raw materials needed and suppliers’ names, addresses, and </a:t>
            </a:r>
            <a:r>
              <a:rPr lang="en-US" dirty="0" smtClean="0"/>
              <a:t>costs should </a:t>
            </a:r>
            <a:r>
              <a:rPr lang="en-US" dirty="0"/>
              <a:t>be determined.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Equipment</a:t>
            </a:r>
            <a:r>
              <a:rPr lang="en-US" dirty="0"/>
              <a:t>. The equipment needed should be listed, with its cost and whether it will </a:t>
            </a:r>
            <a:r>
              <a:rPr lang="en-US" dirty="0" smtClean="0"/>
              <a:t>be purchased </a:t>
            </a:r>
            <a:r>
              <a:rPr lang="en-US" dirty="0"/>
              <a:t>or </a:t>
            </a:r>
            <a:r>
              <a:rPr lang="en-US" dirty="0" smtClean="0"/>
              <a:t>leased(loan).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i="1" dirty="0"/>
              <a:t>Labor skills</a:t>
            </a:r>
            <a:r>
              <a:rPr lang="en-US" dirty="0"/>
              <a:t>. Each unique skill needed, the number of personnel required for </a:t>
            </a:r>
            <a:r>
              <a:rPr lang="en-US" dirty="0" smtClean="0"/>
              <a:t>each skill</a:t>
            </a:r>
            <a:r>
              <a:rPr lang="en-US" dirty="0"/>
              <a:t>, pay rate, and an assessment of where and how these skills will be </a:t>
            </a:r>
            <a:r>
              <a:rPr lang="en-US" dirty="0" smtClean="0"/>
              <a:t>obtained should </a:t>
            </a:r>
            <a:r>
              <a:rPr lang="en-US" dirty="0"/>
              <a:t>be determined.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Space</a:t>
            </a:r>
            <a:r>
              <a:rPr lang="en-US" dirty="0"/>
              <a:t>. The total amount of space needed should be determined, including whether </a:t>
            </a:r>
            <a:r>
              <a:rPr lang="en-US" dirty="0" smtClean="0"/>
              <a:t>the space </a:t>
            </a:r>
            <a:r>
              <a:rPr lang="en-US" dirty="0"/>
              <a:t>will be owned or leased.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Overhead</a:t>
            </a:r>
            <a:r>
              <a:rPr lang="en-US" dirty="0"/>
              <a:t>. Each item needed to support manufacturing—such as tools, </a:t>
            </a:r>
            <a:r>
              <a:rPr lang="en-US" dirty="0" smtClean="0"/>
              <a:t>supplies, utilities</a:t>
            </a:r>
            <a:r>
              <a:rPr lang="en-US" dirty="0"/>
              <a:t>, and salaries—should be determined.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2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FINANCIAL INFORMATION NEEDS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will need </a:t>
            </a:r>
            <a:r>
              <a:rPr lang="en-US" dirty="0" smtClean="0"/>
              <a:t>to prepare </a:t>
            </a:r>
            <a:r>
              <a:rPr lang="en-US" dirty="0"/>
              <a:t>a budget that includes a list of all possible expenditures in the first year and a </a:t>
            </a:r>
            <a:r>
              <a:rPr lang="en-US" dirty="0" smtClean="0"/>
              <a:t>list of </a:t>
            </a:r>
            <a:r>
              <a:rPr lang="en-US" dirty="0"/>
              <a:t>all revenue sources, including sales and any external available funds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stablish </a:t>
            </a:r>
            <a:r>
              <a:rPr lang="en-US" dirty="0"/>
              <a:t>reasonable </a:t>
            </a:r>
            <a:r>
              <a:rPr lang="en-US" dirty="0" smtClean="0"/>
              <a:t>assumptions(</a:t>
            </a:r>
            <a:r>
              <a:rPr lang="en-US" dirty="0"/>
              <a:t>benchmarks or financial ratios</a:t>
            </a:r>
            <a:r>
              <a:rPr lang="en-US" dirty="0" smtClean="0"/>
              <a:t>) </a:t>
            </a:r>
            <a:r>
              <a:rPr lang="en-US" dirty="0"/>
              <a:t>regarding expenditures based on industry </a:t>
            </a:r>
            <a:r>
              <a:rPr lang="en-US" dirty="0" smtClean="0"/>
              <a:t>history and </a:t>
            </a:r>
            <a:r>
              <a:rPr lang="en-US" dirty="0"/>
              <a:t>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9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INTERNET AS A RESOURCE TOOL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changing world of technology offers great opportunities for entrepreneurs to be able </a:t>
            </a:r>
            <a:r>
              <a:rPr lang="en-US" dirty="0" smtClean="0"/>
              <a:t>to access </a:t>
            </a:r>
            <a:r>
              <a:rPr lang="en-US" dirty="0"/>
              <a:t>information for many business </a:t>
            </a:r>
            <a:r>
              <a:rPr lang="en-US" dirty="0" smtClean="0"/>
              <a:t>activities.</a:t>
            </a:r>
          </a:p>
          <a:p>
            <a:r>
              <a:rPr lang="en-US" dirty="0"/>
              <a:t>The Internet can serve as an important source of information in the preparation of </a:t>
            </a:r>
            <a:r>
              <a:rPr lang="en-US" dirty="0" smtClean="0"/>
              <a:t>the </a:t>
            </a:r>
            <a:r>
              <a:rPr lang="en-US" dirty="0"/>
              <a:t>business plan for such segments as the industry analysis, competitor analysis, and </a:t>
            </a:r>
            <a:r>
              <a:rPr lang="en-US" dirty="0" smtClean="0"/>
              <a:t>measurement of </a:t>
            </a:r>
            <a:r>
              <a:rPr lang="en-US" dirty="0"/>
              <a:t>market </a:t>
            </a:r>
            <a:r>
              <a:rPr lang="en-US" dirty="0" smtClean="0"/>
              <a:t>potential.</a:t>
            </a:r>
          </a:p>
          <a:p>
            <a:r>
              <a:rPr lang="en-US" dirty="0"/>
              <a:t>valuable resource in later-stage planning and decision </a:t>
            </a:r>
            <a:r>
              <a:rPr lang="en-US" dirty="0" smtClean="0"/>
              <a:t>making</a:t>
            </a:r>
          </a:p>
          <a:p>
            <a:r>
              <a:rPr lang="en-US" dirty="0"/>
              <a:t>provides opportunities for marketing </a:t>
            </a:r>
            <a:r>
              <a:rPr lang="en-US" dirty="0" smtClean="0"/>
              <a:t>strategy</a:t>
            </a:r>
          </a:p>
          <a:p>
            <a:r>
              <a:rPr lang="en-US" dirty="0"/>
              <a:t>commonplace procedure now to </a:t>
            </a:r>
            <a:r>
              <a:rPr lang="en-US" dirty="0" smtClean="0"/>
              <a:t>answer questions </a:t>
            </a:r>
            <a:r>
              <a:rPr lang="en-US" dirty="0"/>
              <a:t>or gather information either for personal use or business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 7.3 for business plan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9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Introductory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summary of the business plan’s </a:t>
            </a:r>
            <a:r>
              <a:rPr lang="en-US" dirty="0" smtClean="0"/>
              <a:t>contents</a:t>
            </a:r>
          </a:p>
          <a:p>
            <a:r>
              <a:rPr lang="en-US" dirty="0"/>
              <a:t>The name and address of the </a:t>
            </a:r>
            <a:r>
              <a:rPr lang="en-US" dirty="0" smtClean="0"/>
              <a:t>company</a:t>
            </a:r>
          </a:p>
          <a:p>
            <a:r>
              <a:rPr lang="en-US" dirty="0"/>
              <a:t>The name of the entrepreneur(s), telephone </a:t>
            </a:r>
            <a:r>
              <a:rPr lang="en-US" dirty="0" smtClean="0"/>
              <a:t>number, </a:t>
            </a:r>
            <a:r>
              <a:rPr lang="en-US" dirty="0"/>
              <a:t>e-mail address, </a:t>
            </a:r>
            <a:r>
              <a:rPr lang="en-US" dirty="0" smtClean="0"/>
              <a:t>and Web </a:t>
            </a:r>
            <a:r>
              <a:rPr lang="en-US" dirty="0"/>
              <a:t>site address if available</a:t>
            </a:r>
            <a:r>
              <a:rPr lang="en-US" dirty="0" smtClean="0"/>
              <a:t>.</a:t>
            </a:r>
          </a:p>
          <a:p>
            <a:r>
              <a:rPr lang="en-US" dirty="0"/>
              <a:t>A paragraph describing the company and the nature of the </a:t>
            </a:r>
            <a:r>
              <a:rPr lang="en-US" dirty="0" smtClean="0"/>
              <a:t>business</a:t>
            </a:r>
          </a:p>
          <a:p>
            <a:r>
              <a:rPr lang="en-US" dirty="0"/>
              <a:t>The amount of financing needed. The entrepreneur may offer a package (e.g., </a:t>
            </a:r>
            <a:r>
              <a:rPr lang="en-US" dirty="0" smtClean="0"/>
              <a:t>stock or </a:t>
            </a:r>
            <a:r>
              <a:rPr lang="en-US" dirty="0"/>
              <a:t>debt</a:t>
            </a:r>
            <a:r>
              <a:rPr lang="en-US" dirty="0" smtClean="0"/>
              <a:t>).</a:t>
            </a:r>
          </a:p>
          <a:p>
            <a:r>
              <a:rPr lang="en-US" dirty="0"/>
              <a:t>A statement of the confidentiality of the </a:t>
            </a:r>
            <a:r>
              <a:rPr lang="en-US" dirty="0" smtClean="0"/>
              <a:t>report</a:t>
            </a:r>
          </a:p>
          <a:p>
            <a:r>
              <a:rPr lang="en-US" dirty="0"/>
              <a:t>summary to determine if the </a:t>
            </a:r>
            <a:r>
              <a:rPr lang="en-US" dirty="0" smtClean="0"/>
              <a:t>entire business </a:t>
            </a:r>
            <a:r>
              <a:rPr lang="en-US" dirty="0"/>
              <a:t>plan is worth </a:t>
            </a:r>
            <a:r>
              <a:rPr lang="en-US" dirty="0" smtClean="0"/>
              <a:t>reading(Attention grab).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4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and Industry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Environmental analysis </a:t>
            </a:r>
            <a:r>
              <a:rPr lang="en-US" dirty="0"/>
              <a:t>to identify trends and changes occurring on a national and </a:t>
            </a:r>
            <a:r>
              <a:rPr lang="en-US" dirty="0" smtClean="0"/>
              <a:t>international level </a:t>
            </a:r>
            <a:r>
              <a:rPr lang="en-US" dirty="0"/>
              <a:t>that may impact the new venture</a:t>
            </a:r>
            <a:r>
              <a:rPr lang="en-US" dirty="0" smtClean="0"/>
              <a:t>.</a:t>
            </a:r>
          </a:p>
          <a:p>
            <a:r>
              <a:rPr lang="en-US" i="1" dirty="0"/>
              <a:t>Economy</a:t>
            </a:r>
            <a:r>
              <a:rPr lang="en-US" dirty="0"/>
              <a:t>. The entrepreneur should consider </a:t>
            </a:r>
            <a:r>
              <a:rPr lang="en-US" dirty="0" smtClean="0"/>
              <a:t>trends, </a:t>
            </a:r>
            <a:r>
              <a:rPr lang="en-US" dirty="0"/>
              <a:t>unemployment </a:t>
            </a:r>
            <a:r>
              <a:rPr lang="en-US" dirty="0" smtClean="0"/>
              <a:t>by geographic </a:t>
            </a:r>
            <a:r>
              <a:rPr lang="en-US" dirty="0"/>
              <a:t>area, </a:t>
            </a:r>
            <a:r>
              <a:rPr lang="en-US" dirty="0" smtClean="0"/>
              <a:t>disposable income(saving), </a:t>
            </a:r>
            <a:r>
              <a:rPr lang="en-US" dirty="0"/>
              <a:t>and so on</a:t>
            </a:r>
            <a:r>
              <a:rPr lang="en-US" dirty="0" smtClean="0"/>
              <a:t>.</a:t>
            </a:r>
          </a:p>
          <a:p>
            <a:r>
              <a:rPr lang="en-US" i="1" dirty="0"/>
              <a:t>Culture</a:t>
            </a:r>
            <a:r>
              <a:rPr lang="en-US" dirty="0"/>
              <a:t>. An evaluation of cultural </a:t>
            </a:r>
            <a:r>
              <a:rPr lang="en-US" dirty="0" smtClean="0"/>
              <a:t>changes</a:t>
            </a:r>
          </a:p>
          <a:p>
            <a:r>
              <a:rPr lang="en-US" i="1" dirty="0"/>
              <a:t>Technology</a:t>
            </a:r>
            <a:r>
              <a:rPr lang="en-US" dirty="0"/>
              <a:t>. Advances in technology are difficult to predict</a:t>
            </a:r>
            <a:r>
              <a:rPr lang="en-US" dirty="0" smtClean="0"/>
              <a:t>.</a:t>
            </a:r>
          </a:p>
          <a:p>
            <a:r>
              <a:rPr lang="en-US" i="1" dirty="0"/>
              <a:t>Legal concerns</a:t>
            </a:r>
            <a:r>
              <a:rPr lang="en-US" dirty="0"/>
              <a:t>. There are many important legal issues in starting a new </a:t>
            </a:r>
            <a:r>
              <a:rPr lang="en-US" dirty="0" smtClean="0"/>
              <a:t>venture.</a:t>
            </a:r>
          </a:p>
          <a:p>
            <a:r>
              <a:rPr lang="en-US" i="1" dirty="0"/>
              <a:t>Industry demand</a:t>
            </a:r>
            <a:r>
              <a:rPr lang="en-US" dirty="0"/>
              <a:t>. Demand as it relates to the industry is often available from </a:t>
            </a:r>
            <a:r>
              <a:rPr lang="en-US" dirty="0" smtClean="0"/>
              <a:t>published sources.</a:t>
            </a:r>
          </a:p>
          <a:p>
            <a:r>
              <a:rPr lang="en-US" i="1" dirty="0"/>
              <a:t>Competition</a:t>
            </a:r>
            <a:r>
              <a:rPr lang="en-US" dirty="0" smtClean="0"/>
              <a:t>.</a:t>
            </a:r>
            <a:r>
              <a:rPr lang="en-US" dirty="0"/>
              <a:t> The entrepreneur must be prepared for these threats and should be aware </a:t>
            </a:r>
            <a:r>
              <a:rPr lang="en-US" dirty="0" smtClean="0"/>
              <a:t>of who </a:t>
            </a:r>
            <a:r>
              <a:rPr lang="en-US" dirty="0"/>
              <a:t>the competitors are and what their strengths and weaknesses are so that an </a:t>
            </a:r>
            <a:r>
              <a:rPr lang="en-US" dirty="0" smtClean="0"/>
              <a:t>effective marketing </a:t>
            </a:r>
            <a:r>
              <a:rPr lang="en-US" dirty="0"/>
              <a:t>plan can be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3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of Venture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the mission statement, a number of </a:t>
            </a:r>
            <a:r>
              <a:rPr lang="en-US" dirty="0" smtClean="0"/>
              <a:t>important factors </a:t>
            </a:r>
            <a:r>
              <a:rPr lang="en-US" dirty="0"/>
              <a:t>that provide a clear description and understanding of the business venture should </a:t>
            </a:r>
            <a:r>
              <a:rPr lang="en-US" dirty="0" smtClean="0"/>
              <a:t>be discussed.</a:t>
            </a:r>
          </a:p>
          <a:p>
            <a:r>
              <a:rPr lang="en-US" dirty="0"/>
              <a:t>Key elements are the product(s) or service(s), the location and size of the </a:t>
            </a:r>
            <a:r>
              <a:rPr lang="en-US" dirty="0" smtClean="0"/>
              <a:t>business, the personnel(</a:t>
            </a:r>
            <a:r>
              <a:rPr lang="en-US" dirty="0" err="1" smtClean="0"/>
              <a:t>character,motive</a:t>
            </a:r>
            <a:r>
              <a:rPr lang="en-US" dirty="0" smtClean="0"/>
              <a:t>) </a:t>
            </a:r>
            <a:r>
              <a:rPr lang="en-US" dirty="0"/>
              <a:t>and office equipment that will be needed, the background of the </a:t>
            </a:r>
            <a:r>
              <a:rPr lang="en-US" dirty="0" smtClean="0"/>
              <a:t>entrepreneur, </a:t>
            </a:r>
            <a:r>
              <a:rPr lang="en-US" dirty="0"/>
              <a:t>and the history of the venture</a:t>
            </a:r>
            <a:r>
              <a:rPr lang="en-US" dirty="0" smtClean="0"/>
              <a:t>.</a:t>
            </a:r>
          </a:p>
          <a:p>
            <a:r>
              <a:rPr lang="en-US" dirty="0"/>
              <a:t>If the product is very technical, it will </a:t>
            </a:r>
            <a:r>
              <a:rPr lang="en-US" dirty="0" smtClean="0"/>
              <a:t>be important </a:t>
            </a:r>
            <a:r>
              <a:rPr lang="en-US" dirty="0"/>
              <a:t>to make sure that it’s description is clear and easy to understand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to customers, suppliers, distributors, delivery rates, and town </a:t>
            </a:r>
            <a:r>
              <a:rPr lang="en-US" dirty="0" smtClean="0"/>
              <a:t>regulations.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Production </a:t>
            </a:r>
            <a:r>
              <a:rPr lang="en-US" b="1" dirty="0" smtClean="0"/>
              <a:t>Plan</a:t>
            </a:r>
          </a:p>
          <a:p>
            <a:r>
              <a:rPr lang="en-US" dirty="0"/>
              <a:t>This </a:t>
            </a:r>
            <a:r>
              <a:rPr lang="en-US" dirty="0" smtClean="0"/>
              <a:t>plan should </a:t>
            </a:r>
            <a:r>
              <a:rPr lang="en-US" dirty="0"/>
              <a:t>describe the complete manufacturing process. If some or all of the </a:t>
            </a:r>
            <a:r>
              <a:rPr lang="en-US" dirty="0" smtClean="0"/>
              <a:t>manufacturing process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to be </a:t>
            </a:r>
            <a:r>
              <a:rPr lang="en-US" dirty="0" smtClean="0"/>
              <a:t>contracted</a:t>
            </a:r>
            <a:r>
              <a:rPr lang="en-US" dirty="0"/>
              <a:t>, the plan should describe the </a:t>
            </a:r>
            <a:r>
              <a:rPr lang="en-US" dirty="0" smtClean="0"/>
              <a:t>contractor, </a:t>
            </a:r>
            <a:r>
              <a:rPr lang="en-US" dirty="0"/>
              <a:t>including </a:t>
            </a:r>
            <a:r>
              <a:rPr lang="en-US" dirty="0" smtClean="0"/>
              <a:t>location, reasons </a:t>
            </a:r>
            <a:r>
              <a:rPr lang="en-US" dirty="0"/>
              <a:t>for selection, costs, and any contracts that have been completed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achinery </a:t>
            </a:r>
            <a:r>
              <a:rPr lang="en-US" dirty="0"/>
              <a:t>and equipment needed to perform </a:t>
            </a:r>
            <a:r>
              <a:rPr lang="en-US" dirty="0" smtClean="0"/>
              <a:t>the manufacturing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r>
              <a:rPr lang="en-US" dirty="0"/>
              <a:t>; raw materials and suppliers’ names, addresses, and terms; costs </a:t>
            </a:r>
            <a:r>
              <a:rPr lang="en-US" dirty="0" smtClean="0"/>
              <a:t>of manufacturing</a:t>
            </a:r>
            <a:r>
              <a:rPr lang="en-US" dirty="0"/>
              <a:t>; and any future capital equipment needs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Operations </a:t>
            </a:r>
            <a:r>
              <a:rPr lang="en-US" b="1" dirty="0" smtClean="0"/>
              <a:t>Plan</a:t>
            </a:r>
          </a:p>
          <a:p>
            <a:r>
              <a:rPr lang="en-US" dirty="0"/>
              <a:t>describes the flow of goods and </a:t>
            </a:r>
            <a:r>
              <a:rPr lang="en-US" dirty="0" smtClean="0"/>
              <a:t>services from </a:t>
            </a:r>
            <a:r>
              <a:rPr lang="en-US" dirty="0"/>
              <a:t>production to the customer. It might include inventory or storage of </a:t>
            </a:r>
            <a:r>
              <a:rPr lang="en-US" dirty="0" smtClean="0"/>
              <a:t>manufactured products</a:t>
            </a:r>
            <a:r>
              <a:rPr lang="en-US" dirty="0"/>
              <a:t>, shipping, inventory control procedures, and customer support services.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723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31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Marketing </a:t>
            </a:r>
            <a:r>
              <a:rPr lang="en-US" b="1" dirty="0" smtClean="0"/>
              <a:t>Plan</a:t>
            </a:r>
            <a:endParaRPr lang="en-US" b="1" dirty="0"/>
          </a:p>
          <a:p>
            <a:r>
              <a:rPr lang="en-US" dirty="0"/>
              <a:t>Describes </a:t>
            </a:r>
            <a:r>
              <a:rPr lang="en-US" dirty="0" smtClean="0"/>
              <a:t>market conditions </a:t>
            </a:r>
            <a:r>
              <a:rPr lang="en-US" dirty="0"/>
              <a:t>and </a:t>
            </a:r>
            <a:r>
              <a:rPr lang="en-US" dirty="0" smtClean="0"/>
              <a:t>strategy related </a:t>
            </a:r>
            <a:r>
              <a:rPr lang="en-US" dirty="0"/>
              <a:t>to how </a:t>
            </a:r>
            <a:r>
              <a:rPr lang="en-US" dirty="0" smtClean="0"/>
              <a:t>the product(s</a:t>
            </a:r>
            <a:r>
              <a:rPr lang="en-US" dirty="0"/>
              <a:t>) and </a:t>
            </a:r>
            <a:r>
              <a:rPr lang="en-US" dirty="0" smtClean="0"/>
              <a:t>service(s) will </a:t>
            </a:r>
            <a:r>
              <a:rPr lang="en-US" dirty="0"/>
              <a:t>be distributed, </a:t>
            </a:r>
            <a:r>
              <a:rPr lang="en-US" dirty="0" smtClean="0"/>
              <a:t>priced, and </a:t>
            </a:r>
            <a:r>
              <a:rPr lang="en-US" dirty="0"/>
              <a:t>promoted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decision </a:t>
            </a:r>
            <a:r>
              <a:rPr lang="en-US" dirty="0" smtClean="0"/>
              <a:t>strategies as </a:t>
            </a:r>
            <a:r>
              <a:rPr lang="en-US" dirty="0"/>
              <a:t>well as for </a:t>
            </a:r>
            <a:r>
              <a:rPr lang="en-US" dirty="0" smtClean="0"/>
              <a:t>forecasting sales</a:t>
            </a:r>
          </a:p>
          <a:p>
            <a:r>
              <a:rPr lang="en-US" dirty="0"/>
              <a:t>budget and appropriate controls needed for marketing </a:t>
            </a:r>
            <a:r>
              <a:rPr lang="en-US" dirty="0" smtClean="0"/>
              <a:t>strategy</a:t>
            </a:r>
          </a:p>
          <a:p>
            <a:pPr marL="0" indent="0">
              <a:buNone/>
            </a:pPr>
            <a:r>
              <a:rPr lang="en-US" b="1" dirty="0" smtClean="0"/>
              <a:t>Organizational Plan</a:t>
            </a:r>
          </a:p>
          <a:p>
            <a:r>
              <a:rPr lang="en-US" dirty="0"/>
              <a:t>Describes form </a:t>
            </a:r>
            <a:r>
              <a:rPr lang="en-US" dirty="0" smtClean="0"/>
              <a:t>of ownership(</a:t>
            </a:r>
            <a:r>
              <a:rPr lang="en-US" dirty="0"/>
              <a:t>partnership</a:t>
            </a:r>
            <a:r>
              <a:rPr lang="en-US" dirty="0" smtClean="0"/>
              <a:t>) </a:t>
            </a:r>
            <a:r>
              <a:rPr lang="en-US" dirty="0"/>
              <a:t>and lines </a:t>
            </a:r>
            <a:r>
              <a:rPr lang="en-US" dirty="0" smtClean="0"/>
              <a:t>of authority and responsibility </a:t>
            </a:r>
            <a:r>
              <a:rPr lang="en-US" dirty="0"/>
              <a:t>of </a:t>
            </a:r>
            <a:r>
              <a:rPr lang="en-US" dirty="0" smtClean="0"/>
              <a:t>members of </a:t>
            </a:r>
            <a:r>
              <a:rPr lang="en-US" dirty="0"/>
              <a:t>new </a:t>
            </a:r>
            <a:r>
              <a:rPr lang="en-US" dirty="0" smtClean="0"/>
              <a:t>venture.</a:t>
            </a:r>
          </a:p>
          <a:p>
            <a:r>
              <a:rPr lang="en-US" dirty="0"/>
              <a:t>C</a:t>
            </a:r>
            <a:r>
              <a:rPr lang="en-US" dirty="0" smtClean="0"/>
              <a:t>lear </a:t>
            </a:r>
            <a:r>
              <a:rPr lang="en-US" dirty="0"/>
              <a:t>understanding of who controls the </a:t>
            </a:r>
            <a:r>
              <a:rPr lang="en-US" dirty="0" smtClean="0"/>
              <a:t>organization and </a:t>
            </a:r>
            <a:r>
              <a:rPr lang="en-US" dirty="0"/>
              <a:t>how other members will interact in performing their management functions.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079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Assessment of </a:t>
            </a:r>
            <a:r>
              <a:rPr lang="en-US" b="1" dirty="0" smtClean="0"/>
              <a:t>Risk</a:t>
            </a:r>
          </a:p>
          <a:p>
            <a:r>
              <a:rPr lang="en-US" dirty="0"/>
              <a:t>Identifies </a:t>
            </a:r>
            <a:r>
              <a:rPr lang="en-US" dirty="0" smtClean="0"/>
              <a:t>potential hazards </a:t>
            </a:r>
            <a:r>
              <a:rPr lang="en-US" dirty="0"/>
              <a:t>and </a:t>
            </a:r>
            <a:r>
              <a:rPr lang="en-US" dirty="0" smtClean="0"/>
              <a:t>alternative strategies </a:t>
            </a:r>
            <a:r>
              <a:rPr lang="en-US" dirty="0"/>
              <a:t>to </a:t>
            </a:r>
            <a:r>
              <a:rPr lang="en-US" dirty="0" smtClean="0"/>
              <a:t>meet business </a:t>
            </a:r>
            <a:r>
              <a:rPr lang="en-US" dirty="0"/>
              <a:t>plan goals </a:t>
            </a:r>
            <a:r>
              <a:rPr lang="en-US" dirty="0" smtClean="0"/>
              <a:t>and objectives.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should discuss the strategy that will be employed to prevent, </a:t>
            </a:r>
            <a:r>
              <a:rPr lang="en-US" dirty="0" smtClean="0"/>
              <a:t>minimize, or </a:t>
            </a:r>
            <a:r>
              <a:rPr lang="en-US" dirty="0"/>
              <a:t>respond to the risks should they occur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Financial Plan</a:t>
            </a:r>
          </a:p>
          <a:p>
            <a:r>
              <a:rPr lang="en-US" dirty="0"/>
              <a:t>It determines the potential investment commitment needed for </a:t>
            </a:r>
            <a:r>
              <a:rPr lang="en-US" dirty="0" smtClean="0"/>
              <a:t>the new </a:t>
            </a:r>
            <a:r>
              <a:rPr lang="en-US" dirty="0"/>
              <a:t>venture and indicates whether the business plan is economically feasible</a:t>
            </a:r>
            <a:r>
              <a:rPr lang="en-US" dirty="0" smtClean="0"/>
              <a:t>.</a:t>
            </a:r>
          </a:p>
          <a:p>
            <a:r>
              <a:rPr lang="en-US" dirty="0"/>
              <a:t>A form for the balance </a:t>
            </a:r>
            <a:r>
              <a:rPr lang="en-US" dirty="0" smtClean="0"/>
              <a:t>sheet along </a:t>
            </a:r>
            <a:r>
              <a:rPr lang="en-US" dirty="0"/>
              <a:t>with more detailed explanations of the items included.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5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95" y="166018"/>
            <a:ext cx="4706007" cy="36581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23" y="3824129"/>
            <a:ext cx="462572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Plan </a:t>
            </a:r>
            <a:r>
              <a:rPr lang="en-US" b="1" dirty="0" smtClean="0"/>
              <a:t>Progress</a:t>
            </a:r>
          </a:p>
          <a:p>
            <a:r>
              <a:rPr lang="en-US" i="1" dirty="0"/>
              <a:t>Inventory </a:t>
            </a:r>
            <a:r>
              <a:rPr lang="en-US" i="1" dirty="0" smtClean="0"/>
              <a:t>control: </a:t>
            </a:r>
            <a:r>
              <a:rPr lang="en-US" dirty="0"/>
              <a:t>By controlling inventory, the firm can ensure maximum service </a:t>
            </a:r>
            <a:r>
              <a:rPr lang="en-US" dirty="0" smtClean="0"/>
              <a:t>to the </a:t>
            </a:r>
            <a:r>
              <a:rPr lang="en-US" dirty="0"/>
              <a:t>customer.</a:t>
            </a:r>
            <a:endParaRPr lang="en-US" dirty="0" smtClean="0"/>
          </a:p>
          <a:p>
            <a:r>
              <a:rPr lang="en-US" i="1" dirty="0"/>
              <a:t>Production </a:t>
            </a:r>
            <a:r>
              <a:rPr lang="en-US" i="1" dirty="0" smtClean="0"/>
              <a:t>control: </a:t>
            </a:r>
            <a:r>
              <a:rPr lang="en-US" dirty="0" smtClean="0"/>
              <a:t>Compare </a:t>
            </a:r>
            <a:r>
              <a:rPr lang="en-US" dirty="0"/>
              <a:t>the cost figures estimated in the business plan with </a:t>
            </a:r>
            <a:r>
              <a:rPr lang="en-US" dirty="0" smtClean="0"/>
              <a:t>day-to-day </a:t>
            </a:r>
            <a:r>
              <a:rPr lang="en-US" dirty="0"/>
              <a:t>operation costs.</a:t>
            </a:r>
            <a:endParaRPr lang="en-US" i="1" dirty="0" smtClean="0"/>
          </a:p>
          <a:p>
            <a:r>
              <a:rPr lang="en-US" i="1" dirty="0"/>
              <a:t>Quality </a:t>
            </a:r>
            <a:r>
              <a:rPr lang="en-US" i="1" dirty="0" smtClean="0"/>
              <a:t>control: </a:t>
            </a:r>
            <a:r>
              <a:rPr lang="en-US" dirty="0" smtClean="0"/>
              <a:t>designed to make </a:t>
            </a:r>
            <a:r>
              <a:rPr lang="en-US" dirty="0"/>
              <a:t>sure that the product performs satisfactorily.</a:t>
            </a:r>
            <a:endParaRPr lang="en-US" i="1" dirty="0" smtClean="0"/>
          </a:p>
          <a:p>
            <a:r>
              <a:rPr lang="en-US" i="1" dirty="0"/>
              <a:t>Sales </a:t>
            </a:r>
            <a:r>
              <a:rPr lang="en-US" i="1" dirty="0" smtClean="0"/>
              <a:t>control: </a:t>
            </a:r>
            <a:r>
              <a:rPr lang="en-US" dirty="0"/>
              <a:t>good perspective of </a:t>
            </a:r>
            <a:r>
              <a:rPr lang="en-US" dirty="0" smtClean="0"/>
              <a:t>the sales </a:t>
            </a:r>
            <a:r>
              <a:rPr lang="en-US" dirty="0"/>
              <a:t>of the new venture. In addition, an effective collections system for </a:t>
            </a:r>
            <a:r>
              <a:rPr lang="en-US" dirty="0" smtClean="0"/>
              <a:t>accounts receivable </a:t>
            </a:r>
            <a:r>
              <a:rPr lang="en-US" dirty="0"/>
              <a:t>should be set up to avoid </a:t>
            </a:r>
            <a:r>
              <a:rPr lang="en-US" dirty="0" smtClean="0"/>
              <a:t>bad </a:t>
            </a:r>
            <a:r>
              <a:rPr lang="en-US" dirty="0"/>
              <a:t>debts.</a:t>
            </a:r>
            <a:endParaRPr lang="en-US" i="1" dirty="0" smtClean="0"/>
          </a:p>
          <a:p>
            <a:r>
              <a:rPr lang="en-US" i="1" dirty="0" smtClean="0"/>
              <a:t>Disbursements: </a:t>
            </a:r>
            <a:r>
              <a:rPr lang="en-US" dirty="0" smtClean="0"/>
              <a:t>All </a:t>
            </a:r>
            <a:r>
              <a:rPr lang="en-US" dirty="0"/>
              <a:t>bills should be reviewed to determine how much is being </a:t>
            </a:r>
            <a:r>
              <a:rPr lang="en-US" dirty="0" smtClean="0"/>
              <a:t>disbursed(paid) </a:t>
            </a:r>
            <a:r>
              <a:rPr lang="en-US" dirty="0"/>
              <a:t>and for </a:t>
            </a:r>
            <a:r>
              <a:rPr lang="en-US" dirty="0" smtClean="0"/>
              <a:t>what purpose.</a:t>
            </a:r>
          </a:p>
          <a:p>
            <a:r>
              <a:rPr lang="en-US" i="1" dirty="0"/>
              <a:t>Web site </a:t>
            </a:r>
            <a:r>
              <a:rPr lang="en-US" i="1" dirty="0" smtClean="0"/>
              <a:t>control: </a:t>
            </a:r>
            <a:r>
              <a:rPr lang="en-US" dirty="0" smtClean="0"/>
              <a:t>evaluate </a:t>
            </a:r>
            <a:r>
              <a:rPr lang="en-US" dirty="0"/>
              <a:t>the Web site </a:t>
            </a:r>
            <a:r>
              <a:rPr lang="en-US" dirty="0" smtClean="0"/>
              <a:t>to its </a:t>
            </a:r>
            <a:r>
              <a:rPr lang="en-US" dirty="0"/>
              <a:t>effectiveness in meeting the goals and objectives of the plan</a:t>
            </a:r>
            <a:r>
              <a:rPr lang="en-US" dirty="0" smtClean="0"/>
              <a:t>.</a:t>
            </a:r>
          </a:p>
          <a:p>
            <a:r>
              <a:rPr lang="en-US" dirty="0"/>
              <a:t>most effective business plan can become </a:t>
            </a:r>
            <a:r>
              <a:rPr lang="en-US" dirty="0" smtClean="0"/>
              <a:t>up-of-date </a:t>
            </a:r>
            <a:r>
              <a:rPr lang="en-US" dirty="0"/>
              <a:t>if conditions change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802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SOME BUSINESS PLANS FAIL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Goals set by the entrepreneur are unreasonable.</a:t>
            </a:r>
          </a:p>
          <a:p>
            <a:pPr marL="0" indent="0">
              <a:buNone/>
            </a:pPr>
            <a:r>
              <a:rPr lang="en-US" dirty="0"/>
              <a:t>• Objectives are not measurable.</a:t>
            </a:r>
          </a:p>
          <a:p>
            <a:pPr marL="0" indent="0">
              <a:buNone/>
            </a:pPr>
            <a:r>
              <a:rPr lang="en-US" dirty="0"/>
              <a:t>• The entrepreneur has not made a total commitment to the business or to the family.</a:t>
            </a:r>
          </a:p>
          <a:p>
            <a:pPr marL="0" indent="0">
              <a:buNone/>
            </a:pPr>
            <a:r>
              <a:rPr lang="en-US" dirty="0"/>
              <a:t>• The entrepreneur has no experience in the planned business.</a:t>
            </a:r>
          </a:p>
          <a:p>
            <a:pPr marL="0" indent="0">
              <a:buNone/>
            </a:pPr>
            <a:r>
              <a:rPr lang="en-US" dirty="0"/>
              <a:t>• The entrepreneur has no sense of potential threats or weaknesses to the business.</a:t>
            </a:r>
          </a:p>
          <a:p>
            <a:pPr marL="0" indent="0">
              <a:buNone/>
            </a:pPr>
            <a:r>
              <a:rPr lang="en-US" dirty="0"/>
              <a:t>• No customer need was established for the proposed product or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PLANNING AS PART OF THE BUSINESS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Planning is </a:t>
            </a:r>
            <a:r>
              <a:rPr lang="en-US" dirty="0" smtClean="0"/>
              <a:t>a process </a:t>
            </a:r>
            <a:r>
              <a:rPr lang="en-US" dirty="0"/>
              <a:t>that never ends for a 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Entrepreneur </a:t>
            </a:r>
            <a:r>
              <a:rPr lang="en-US" dirty="0"/>
              <a:t>will need to prepare a preliminary business plan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Plan </a:t>
            </a:r>
            <a:r>
              <a:rPr lang="en-US" dirty="0"/>
              <a:t>will become finalized as the entrepreneur has a better sense of the market, the </a:t>
            </a:r>
            <a:r>
              <a:rPr lang="en-US" dirty="0" smtClean="0"/>
              <a:t>product or </a:t>
            </a:r>
            <a:r>
              <a:rPr lang="en-US" dirty="0"/>
              <a:t>services to be marketed, the management team, and the financial needs of the venture</a:t>
            </a:r>
            <a:r>
              <a:rPr lang="en-US" dirty="0" smtClean="0"/>
              <a:t>.</a:t>
            </a:r>
          </a:p>
          <a:p>
            <a:r>
              <a:rPr lang="en-US" dirty="0"/>
              <a:t>planning will </a:t>
            </a:r>
            <a:r>
              <a:rPr lang="en-US" dirty="0" smtClean="0"/>
              <a:t>continue as </a:t>
            </a:r>
            <a:r>
              <a:rPr lang="en-US" dirty="0"/>
              <a:t>management seeks to meet its short-term or long-term business goals</a:t>
            </a:r>
            <a:r>
              <a:rPr lang="en-US" dirty="0" smtClean="0"/>
              <a:t>.</a:t>
            </a:r>
          </a:p>
          <a:p>
            <a:r>
              <a:rPr lang="en-US" dirty="0"/>
              <a:t>For any given organization, it is possible to find financial plans, marketing </a:t>
            </a:r>
            <a:r>
              <a:rPr lang="en-US" dirty="0" smtClean="0"/>
              <a:t>plans, human </a:t>
            </a:r>
            <a:r>
              <a:rPr lang="en-US" dirty="0"/>
              <a:t>resource plans, production plans, and sales </a:t>
            </a:r>
            <a:r>
              <a:rPr lang="en-US" dirty="0" smtClean="0"/>
              <a:t>plans.</a:t>
            </a:r>
          </a:p>
          <a:p>
            <a:r>
              <a:rPr lang="en-US" dirty="0"/>
              <a:t>Plans will also differ </a:t>
            </a:r>
            <a:r>
              <a:rPr lang="en-US" dirty="0" smtClean="0"/>
              <a:t>in scope </a:t>
            </a:r>
            <a:r>
              <a:rPr lang="en-US" dirty="0"/>
              <a:t>depending on the type of </a:t>
            </a:r>
            <a:r>
              <a:rPr lang="en-US" dirty="0" smtClean="0"/>
              <a:t>business.</a:t>
            </a:r>
          </a:p>
          <a:p>
            <a:r>
              <a:rPr lang="en-US" dirty="0" smtClean="0"/>
              <a:t>All </a:t>
            </a:r>
            <a:r>
              <a:rPr lang="en-US" dirty="0"/>
              <a:t>these plans have one important </a:t>
            </a:r>
            <a:r>
              <a:rPr lang="en-US" dirty="0" smtClean="0"/>
              <a:t>purpose: to </a:t>
            </a:r>
            <a:r>
              <a:rPr lang="en-US" dirty="0"/>
              <a:t>provide guidance and structure to management in a rapidly changing </a:t>
            </a:r>
            <a:r>
              <a:rPr lang="en-US" dirty="0" smtClean="0"/>
              <a:t>market environment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9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BUSINESS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business plan </a:t>
            </a:r>
            <a:r>
              <a:rPr lang="en-US" dirty="0"/>
              <a:t>is a written document prepared by the entrepreneur that describes all </a:t>
            </a:r>
            <a:r>
              <a:rPr lang="en-US" dirty="0" smtClean="0"/>
              <a:t>the relevant </a:t>
            </a:r>
            <a:r>
              <a:rPr lang="en-US" dirty="0"/>
              <a:t>external and internal elements involved in starting a new venture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Integration </a:t>
            </a:r>
            <a:r>
              <a:rPr lang="en-US" dirty="0"/>
              <a:t>of functional plans such as marketing, finance, manufacturing, and human resources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Business </a:t>
            </a:r>
            <a:r>
              <a:rPr lang="en-US" dirty="0"/>
              <a:t>plan must address the integration </a:t>
            </a:r>
            <a:r>
              <a:rPr lang="en-US" dirty="0" smtClean="0"/>
              <a:t>and coordination </a:t>
            </a:r>
            <a:r>
              <a:rPr lang="en-US" dirty="0"/>
              <a:t>of effective business objectives and strategies particularly when it involves </a:t>
            </a:r>
            <a:r>
              <a:rPr lang="en-US" dirty="0" smtClean="0"/>
              <a:t>a technology </a:t>
            </a:r>
            <a:r>
              <a:rPr lang="en-US" dirty="0"/>
              <a:t>and </a:t>
            </a:r>
            <a:r>
              <a:rPr lang="en-US" dirty="0" smtClean="0"/>
              <a:t>marketplace.</a:t>
            </a:r>
          </a:p>
          <a:p>
            <a:r>
              <a:rPr lang="en-US" dirty="0" smtClean="0"/>
              <a:t>Addresses </a:t>
            </a:r>
            <a:r>
              <a:rPr lang="en-US" dirty="0"/>
              <a:t>both short-term and </a:t>
            </a:r>
            <a:r>
              <a:rPr lang="en-US" dirty="0" smtClean="0"/>
              <a:t>long-term decision making</a:t>
            </a:r>
          </a:p>
          <a:p>
            <a:r>
              <a:rPr lang="en-US" dirty="0" smtClean="0"/>
              <a:t>Business </a:t>
            </a:r>
            <a:r>
              <a:rPr lang="en-US" dirty="0"/>
              <a:t>plan as a road </a:t>
            </a:r>
            <a:r>
              <a:rPr lang="en-US" dirty="0" smtClean="0"/>
              <a:t>map(Drive you), </a:t>
            </a:r>
            <a:r>
              <a:rPr lang="en-US" dirty="0"/>
              <a:t>we might better understand its significance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Number </a:t>
            </a:r>
            <a:r>
              <a:rPr lang="en-US" dirty="0"/>
              <a:t>of possible routes, each </a:t>
            </a:r>
            <a:r>
              <a:rPr lang="en-US" dirty="0" smtClean="0"/>
              <a:t>requiring different </a:t>
            </a:r>
            <a:r>
              <a:rPr lang="en-US" dirty="0"/>
              <a:t>time frames and costs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External </a:t>
            </a:r>
            <a:r>
              <a:rPr lang="en-US" dirty="0"/>
              <a:t>factors such as new regulations, the economy, </a:t>
            </a:r>
            <a:r>
              <a:rPr lang="en-US" dirty="0" err="1" smtClean="0"/>
              <a:t>competition,social</a:t>
            </a:r>
            <a:r>
              <a:rPr lang="en-US" dirty="0" smtClean="0"/>
              <a:t> </a:t>
            </a:r>
            <a:r>
              <a:rPr lang="en-US" dirty="0"/>
              <a:t>changes, changes in consumer needs, or new </a:t>
            </a:r>
            <a:r>
              <a:rPr lang="en-US" dirty="0" smtClean="0"/>
              <a:t>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0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SHOULD WRITE THE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 </a:t>
            </a:r>
            <a:r>
              <a:rPr lang="en-US" dirty="0"/>
              <a:t>plan should be prepared by the entrepreneur; however, he or she may </a:t>
            </a:r>
            <a:r>
              <a:rPr lang="en-US" dirty="0" smtClean="0"/>
              <a:t>consult with </a:t>
            </a:r>
            <a:r>
              <a:rPr lang="en-US" dirty="0"/>
              <a:t>many other sources in its preparation</a:t>
            </a:r>
            <a:r>
              <a:rPr lang="en-US" dirty="0" smtClean="0"/>
              <a:t>.[</a:t>
            </a:r>
            <a:r>
              <a:rPr lang="en-US" dirty="0"/>
              <a:t>Lawyers, accountants, marketing </a:t>
            </a:r>
            <a:r>
              <a:rPr lang="en-US" dirty="0" smtClean="0"/>
              <a:t>consultants, engineers]</a:t>
            </a:r>
          </a:p>
          <a:p>
            <a:r>
              <a:rPr lang="en-US" dirty="0" smtClean="0"/>
              <a:t>The </a:t>
            </a:r>
            <a:r>
              <a:rPr lang="en-US" dirty="0"/>
              <a:t>Internet also provides a wealth of information </a:t>
            </a:r>
            <a:r>
              <a:rPr lang="en-US" dirty="0" smtClean="0"/>
              <a:t>as well </a:t>
            </a:r>
            <a:r>
              <a:rPr lang="en-US" dirty="0"/>
              <a:t>as actual sample templates or outlines for business planning. Most of these sources </a:t>
            </a:r>
            <a:r>
              <a:rPr lang="en-US" dirty="0" smtClean="0"/>
              <a:t>are free </a:t>
            </a:r>
            <a:r>
              <a:rPr lang="en-US" dirty="0"/>
              <a:t>of charge or have minimal fees for workshop attendance or to purchase or </a:t>
            </a:r>
            <a:r>
              <a:rPr lang="en-US" dirty="0" smtClean="0"/>
              <a:t>download any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Entrepreneurs </a:t>
            </a:r>
            <a:r>
              <a:rPr lang="en-US" dirty="0"/>
              <a:t>will actually hire or </a:t>
            </a:r>
            <a:r>
              <a:rPr lang="en-US" dirty="0" smtClean="0"/>
              <a:t>(partnership) to </a:t>
            </a:r>
            <a:r>
              <a:rPr lang="en-US" dirty="0"/>
              <a:t>another person who might provide the appropriate expertise in preparing </a:t>
            </a:r>
            <a:r>
              <a:rPr lang="en-US" dirty="0" smtClean="0"/>
              <a:t>the business </a:t>
            </a:r>
            <a:r>
              <a:rPr lang="en-US" dirty="0"/>
              <a:t>plan as well as become an important member of the management team.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VALUE OF THE BUSINESS PLAN—</a:t>
            </a:r>
            <a:br>
              <a:rPr lang="en-US" b="1" dirty="0"/>
            </a:br>
            <a:r>
              <a:rPr lang="en-US" b="1" dirty="0"/>
              <a:t>WHO READS THE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business plan may be </a:t>
            </a:r>
            <a:r>
              <a:rPr lang="en-US" dirty="0" smtClean="0"/>
              <a:t>read(different purposes) </a:t>
            </a:r>
            <a:r>
              <a:rPr lang="en-US" dirty="0"/>
              <a:t>by employees, investors, bankers, venture capitalists, </a:t>
            </a:r>
            <a:r>
              <a:rPr lang="en-US" dirty="0" smtClean="0"/>
              <a:t>suppliers, customers</a:t>
            </a:r>
            <a:r>
              <a:rPr lang="en-US" dirty="0"/>
              <a:t>, advisors, and consultants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</a:t>
            </a:r>
            <a:r>
              <a:rPr lang="en-US" dirty="0"/>
              <a:t>perspectives that should be considered in </a:t>
            </a:r>
            <a:r>
              <a:rPr lang="en-US" dirty="0" smtClean="0"/>
              <a:t>preparing the </a:t>
            </a:r>
            <a:r>
              <a:rPr lang="en-US" dirty="0"/>
              <a:t>plan</a:t>
            </a:r>
            <a:r>
              <a:rPr lang="en-US" dirty="0" smtClean="0"/>
              <a:t>.</a:t>
            </a:r>
            <a:r>
              <a:rPr lang="en-US" dirty="0"/>
              <a:t> First is the perspective of the </a:t>
            </a:r>
            <a:r>
              <a:rPr lang="en-US" dirty="0" smtClean="0"/>
              <a:t>entrepreneur(</a:t>
            </a:r>
            <a:r>
              <a:rPr lang="en-US" dirty="0"/>
              <a:t>creativity and technology</a:t>
            </a:r>
            <a:r>
              <a:rPr lang="en-US" dirty="0" smtClean="0"/>
              <a:t>),</a:t>
            </a:r>
            <a:r>
              <a:rPr lang="en-US" dirty="0"/>
              <a:t> Second is the marketing </a:t>
            </a:r>
            <a:r>
              <a:rPr lang="en-US" dirty="0" smtClean="0"/>
              <a:t>perspective(</a:t>
            </a:r>
            <a:r>
              <a:rPr lang="en-US" dirty="0"/>
              <a:t>business through the eyes </a:t>
            </a:r>
            <a:r>
              <a:rPr lang="en-US" dirty="0" smtClean="0"/>
              <a:t>of their customer),</a:t>
            </a:r>
            <a:r>
              <a:rPr lang="en-US" dirty="0"/>
              <a:t> </a:t>
            </a:r>
            <a:r>
              <a:rPr lang="en-US" dirty="0" smtClean="0"/>
              <a:t>Third </a:t>
            </a:r>
            <a:r>
              <a:rPr lang="en-US" dirty="0"/>
              <a:t>business through the eyes of the </a:t>
            </a:r>
            <a:r>
              <a:rPr lang="en-US" dirty="0" smtClean="0"/>
              <a:t>investor (external help).</a:t>
            </a:r>
          </a:p>
          <a:p>
            <a:r>
              <a:rPr lang="en-US" dirty="0" smtClean="0"/>
              <a:t>Depth </a:t>
            </a:r>
            <a:r>
              <a:rPr lang="en-US" dirty="0"/>
              <a:t>and detail in the business plan depend on the size and scope of the </a:t>
            </a:r>
            <a:r>
              <a:rPr lang="en-US" dirty="0" smtClean="0"/>
              <a:t>proposed new venture(</a:t>
            </a:r>
            <a:r>
              <a:rPr lang="en-US" dirty="0"/>
              <a:t>size of the market, competition, and potential </a:t>
            </a:r>
            <a:r>
              <a:rPr lang="en-US" dirty="0" err="1" smtClean="0"/>
              <a:t>growth,scope</a:t>
            </a:r>
            <a:r>
              <a:rPr lang="en-US" dirty="0" smtClean="0"/>
              <a:t>).</a:t>
            </a:r>
          </a:p>
          <a:p>
            <a:r>
              <a:rPr lang="en-US" dirty="0"/>
              <a:t>The business plan is </a:t>
            </a:r>
            <a:r>
              <a:rPr lang="en-US" dirty="0" smtClean="0"/>
              <a:t>important market,</a:t>
            </a:r>
            <a:r>
              <a:rPr lang="en-US" dirty="0"/>
              <a:t> </a:t>
            </a:r>
            <a:r>
              <a:rPr lang="en-US" dirty="0" smtClean="0"/>
              <a:t>guidance of </a:t>
            </a:r>
            <a:r>
              <a:rPr lang="en-US" dirty="0"/>
              <a:t>planning </a:t>
            </a:r>
            <a:r>
              <a:rPr lang="en-US" dirty="0" smtClean="0"/>
              <a:t>activities,</a:t>
            </a:r>
            <a:r>
              <a:rPr lang="en-US" dirty="0"/>
              <a:t> obtain </a:t>
            </a:r>
            <a:r>
              <a:rPr lang="en-US" dirty="0" smtClean="0"/>
              <a:t>financing.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POTENTIAL LENDERS AND INVESTORS</a:t>
            </a:r>
            <a:br>
              <a:rPr lang="en-US" b="1" dirty="0"/>
            </a:br>
            <a:r>
              <a:rPr lang="en-US" b="1" dirty="0"/>
              <a:t>EVALUATE THE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</a:t>
            </a:r>
            <a:r>
              <a:rPr lang="en-US" dirty="0"/>
              <a:t>, however, should be used only to assist in its </a:t>
            </a:r>
            <a:r>
              <a:rPr lang="en-US" dirty="0" smtClean="0"/>
              <a:t>preparation, since </a:t>
            </a:r>
            <a:r>
              <a:rPr lang="en-US" dirty="0"/>
              <a:t>the business plan should address the needs of all the potential readers or </a:t>
            </a:r>
            <a:r>
              <a:rPr lang="en-US" dirty="0" smtClean="0"/>
              <a:t>evaluators and </a:t>
            </a:r>
            <a:r>
              <a:rPr lang="en-US" dirty="0"/>
              <a:t>should reflect the strengths of management and personnel, the product or service, </a:t>
            </a:r>
            <a:r>
              <a:rPr lang="en-US" dirty="0" smtClean="0"/>
              <a:t>and available </a:t>
            </a:r>
            <a:r>
              <a:rPr lang="en-US" dirty="0"/>
              <a:t>resources</a:t>
            </a:r>
            <a:r>
              <a:rPr lang="en-US" dirty="0" smtClean="0"/>
              <a:t>.</a:t>
            </a:r>
          </a:p>
          <a:p>
            <a:r>
              <a:rPr lang="en-US" dirty="0"/>
              <a:t>present a quality business plan </a:t>
            </a:r>
            <a:r>
              <a:rPr lang="en-US" dirty="0" smtClean="0"/>
              <a:t>attempt to fit </a:t>
            </a:r>
            <a:r>
              <a:rPr lang="en-US" dirty="0"/>
              <a:t>your strategy and </a:t>
            </a:r>
            <a:r>
              <a:rPr lang="en-US" dirty="0" smtClean="0"/>
              <a:t>objectives.</a:t>
            </a:r>
          </a:p>
          <a:p>
            <a:r>
              <a:rPr lang="en-US" dirty="0" smtClean="0"/>
              <a:t>Entrepreneur </a:t>
            </a:r>
            <a:r>
              <a:rPr lang="en-US" dirty="0"/>
              <a:t>will prepare a first draft of the business plan </a:t>
            </a:r>
            <a:r>
              <a:rPr lang="en-US" dirty="0" smtClean="0"/>
              <a:t>from his </a:t>
            </a:r>
            <a:r>
              <a:rPr lang="en-US" dirty="0"/>
              <a:t>or her own personal viewpoint without </a:t>
            </a:r>
            <a:r>
              <a:rPr lang="en-US" dirty="0" smtClean="0"/>
              <a:t>consideration.</a:t>
            </a:r>
          </a:p>
          <a:p>
            <a:r>
              <a:rPr lang="en-US" dirty="0" smtClean="0"/>
              <a:t>Entrepreneur </a:t>
            </a:r>
            <a:r>
              <a:rPr lang="en-US" dirty="0"/>
              <a:t>becomes aware of </a:t>
            </a:r>
            <a:r>
              <a:rPr lang="en-US" dirty="0" smtClean="0"/>
              <a:t>who will </a:t>
            </a:r>
            <a:r>
              <a:rPr lang="en-US" dirty="0"/>
              <a:t>read the plan, appropriate changes will be </a:t>
            </a:r>
            <a:r>
              <a:rPr lang="en-US" dirty="0" smtClean="0"/>
              <a:t>necessary.</a:t>
            </a:r>
          </a:p>
          <a:p>
            <a:r>
              <a:rPr lang="en-US" dirty="0"/>
              <a:t>Customers may also want to review the plan before buying a </a:t>
            </a:r>
            <a:r>
              <a:rPr lang="en-US" dirty="0" smtClean="0"/>
              <a:t>product.</a:t>
            </a:r>
          </a:p>
          <a:p>
            <a:r>
              <a:rPr lang="en-US" dirty="0"/>
              <a:t>lenders or investors will likely vary in terms of their needs and requirements in the </a:t>
            </a:r>
            <a:r>
              <a:rPr lang="en-US" dirty="0" smtClean="0"/>
              <a:t>business plan.</a:t>
            </a:r>
          </a:p>
          <a:p>
            <a:r>
              <a:rPr lang="en-US" dirty="0"/>
              <a:t>lenders focus on the four Cs of credit: </a:t>
            </a:r>
            <a:r>
              <a:rPr lang="en-US" dirty="0" smtClean="0"/>
              <a:t>character(</a:t>
            </a:r>
            <a:r>
              <a:rPr lang="en-US" dirty="0"/>
              <a:t>background checks</a:t>
            </a:r>
            <a:r>
              <a:rPr lang="en-US" dirty="0" smtClean="0"/>
              <a:t>), </a:t>
            </a:r>
            <a:r>
              <a:rPr lang="en-US" dirty="0"/>
              <a:t>cash </a:t>
            </a:r>
            <a:r>
              <a:rPr lang="en-US" dirty="0" smtClean="0"/>
              <a:t>flow(</a:t>
            </a:r>
            <a:r>
              <a:rPr lang="en-US" dirty="0"/>
              <a:t>debt </a:t>
            </a:r>
            <a:r>
              <a:rPr lang="en-US" dirty="0" smtClean="0"/>
              <a:t>and interest </a:t>
            </a:r>
            <a:r>
              <a:rPr lang="en-US" dirty="0"/>
              <a:t>payments</a:t>
            </a:r>
            <a:r>
              <a:rPr lang="en-US" dirty="0" smtClean="0"/>
              <a:t>), collateral(product or services to customer), and equity contribution(Personal investment).</a:t>
            </a:r>
          </a:p>
          <a:p>
            <a:r>
              <a:rPr lang="en-US" dirty="0"/>
              <a:t>bound by a professional code of ethics</a:t>
            </a:r>
          </a:p>
        </p:txBody>
      </p:sp>
    </p:spTree>
    <p:extLst>
      <p:ext uri="{BB962C8B-B14F-4D97-AF65-F5344CB8AC3E}">
        <p14:creationId xmlns:p14="http://schemas.microsoft.com/office/powerpoint/2010/main" val="41063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PRESENTING 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colleges and universities or locally sponsored business meetings offer an </a:t>
            </a:r>
            <a:r>
              <a:rPr lang="en-US" dirty="0" smtClean="0"/>
              <a:t>opportunity for </a:t>
            </a:r>
            <a:r>
              <a:rPr lang="en-US" dirty="0"/>
              <a:t>selected entrepreneurs to present their business plans in a competitive and </a:t>
            </a:r>
            <a:r>
              <a:rPr lang="en-US" dirty="0" smtClean="0"/>
              <a:t>structured setting.</a:t>
            </a:r>
          </a:p>
          <a:p>
            <a:r>
              <a:rPr lang="en-US" dirty="0" smtClean="0"/>
              <a:t>Entrepreneur </a:t>
            </a:r>
            <a:r>
              <a:rPr lang="en-US" dirty="0"/>
              <a:t>must decide what to say and how to present </a:t>
            </a:r>
            <a:r>
              <a:rPr lang="en-US" dirty="0" smtClean="0"/>
              <a:t>the information.</a:t>
            </a:r>
          </a:p>
          <a:p>
            <a:r>
              <a:rPr lang="en-US" dirty="0" smtClean="0"/>
              <a:t>Entrepreneur </a:t>
            </a:r>
            <a:r>
              <a:rPr lang="en-US" dirty="0"/>
              <a:t>will focus on why this is a good opportunity, </a:t>
            </a:r>
            <a:r>
              <a:rPr lang="en-US" dirty="0" smtClean="0"/>
              <a:t>providing an </a:t>
            </a:r>
            <a:r>
              <a:rPr lang="en-US" dirty="0"/>
              <a:t>overview of the marketing </a:t>
            </a:r>
            <a:r>
              <a:rPr lang="en-US" dirty="0" smtClean="0"/>
              <a:t>program and </a:t>
            </a:r>
            <a:r>
              <a:rPr lang="en-US" dirty="0"/>
              <a:t>the results of this </a:t>
            </a:r>
            <a:r>
              <a:rPr lang="en-US" dirty="0" smtClean="0"/>
              <a:t>effort.</a:t>
            </a:r>
          </a:p>
          <a:p>
            <a:r>
              <a:rPr lang="en-US" dirty="0"/>
              <a:t>Concluding remarks might reflect the </a:t>
            </a:r>
            <a:r>
              <a:rPr lang="en-US" dirty="0" smtClean="0"/>
              <a:t>recognized risks </a:t>
            </a:r>
            <a:r>
              <a:rPr lang="en-US" dirty="0"/>
              <a:t>and how the entrepreneur plans to address them</a:t>
            </a:r>
            <a:r>
              <a:rPr lang="en-US" dirty="0" smtClean="0"/>
              <a:t>.</a:t>
            </a:r>
          </a:p>
          <a:p>
            <a:r>
              <a:rPr lang="en-US" dirty="0"/>
              <a:t>Audiences at these presentations usually include potential </a:t>
            </a:r>
            <a:r>
              <a:rPr lang="en-US" dirty="0" smtClean="0"/>
              <a:t>investors </a:t>
            </a:r>
            <a:r>
              <a:rPr lang="en-US" dirty="0"/>
              <a:t>ask pointed questions regarding any of the strategies conveyed in the </a:t>
            </a:r>
            <a:r>
              <a:rPr lang="en-US" dirty="0" smtClean="0"/>
              <a:t>business plan </a:t>
            </a:r>
            <a:r>
              <a:rPr lang="en-US" dirty="0"/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6632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feasibility study of the business concept to see whether there are any </a:t>
            </a:r>
            <a:r>
              <a:rPr lang="en-US" dirty="0" smtClean="0"/>
              <a:t>possible barriers </a:t>
            </a:r>
            <a:r>
              <a:rPr lang="en-US" dirty="0"/>
              <a:t>to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</a:t>
            </a:r>
            <a:r>
              <a:rPr lang="en-US" dirty="0"/>
              <a:t>, obtainable from many sources, should focus on </a:t>
            </a:r>
            <a:r>
              <a:rPr lang="en-US" dirty="0" smtClean="0"/>
              <a:t>marketing, finance</a:t>
            </a:r>
            <a:r>
              <a:rPr lang="en-US" dirty="0"/>
              <a:t>, </a:t>
            </a:r>
            <a:r>
              <a:rPr lang="en-US" dirty="0" smtClean="0"/>
              <a:t>production and Internet.</a:t>
            </a:r>
          </a:p>
          <a:p>
            <a:r>
              <a:rPr lang="en-US" dirty="0" smtClean="0"/>
              <a:t>Internal and external market</a:t>
            </a:r>
          </a:p>
          <a:p>
            <a:r>
              <a:rPr lang="en-US" dirty="0"/>
              <a:t>These goals and </a:t>
            </a:r>
            <a:r>
              <a:rPr lang="en-US" dirty="0" smtClean="0"/>
              <a:t>objectives also </a:t>
            </a:r>
            <a:r>
              <a:rPr lang="en-US" dirty="0"/>
              <a:t>provide a framework for the business plan, marketing plan, and financial plan</a:t>
            </a:r>
            <a:r>
              <a:rPr lang="en-US" dirty="0" smtClean="0"/>
              <a:t>.</a:t>
            </a:r>
          </a:p>
          <a:p>
            <a:r>
              <a:rPr lang="en-US" dirty="0"/>
              <a:t>strategy decisions can then be </a:t>
            </a:r>
            <a:r>
              <a:rPr lang="en-US" dirty="0" smtClean="0"/>
              <a:t>established that </a:t>
            </a:r>
            <a:r>
              <a:rPr lang="en-US" dirty="0"/>
              <a:t>will allow the company to achieve those goals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36071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2116</Words>
  <Application>Microsoft Office PowerPoint</Application>
  <PresentationFormat>Widescreen</PresentationFormat>
  <Paragraphs>129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Chap#7</vt:lpstr>
      <vt:lpstr>Content</vt:lpstr>
      <vt:lpstr>PLANNING AS PART OF THE BUSINESS OPERATION</vt:lpstr>
      <vt:lpstr>WHAT IS THE BUSINESS PLAN?</vt:lpstr>
      <vt:lpstr>WHO SHOULD WRITE THE PLAN?</vt:lpstr>
      <vt:lpstr>SCOPE AND VALUE OF THE BUSINESS PLAN— WHO READS THE PLAN?</vt:lpstr>
      <vt:lpstr>HOW DO POTENTIAL LENDERS AND INVESTORS EVALUATE THE PLAN?</vt:lpstr>
      <vt:lpstr>PRESENTING THE PLAN</vt:lpstr>
      <vt:lpstr>INFORMATION NEEDS</vt:lpstr>
      <vt:lpstr>Market Information</vt:lpstr>
      <vt:lpstr>Operations Information Needs</vt:lpstr>
      <vt:lpstr>FINANCIAL INFORMATION NEEDS</vt:lpstr>
      <vt:lpstr>USING THE INTERNET AS A RESOURCE TOOL</vt:lpstr>
      <vt:lpstr>Introductory Page</vt:lpstr>
      <vt:lpstr>Environmental and Industry Analysis</vt:lpstr>
      <vt:lpstr>Description of Venture</vt:lpstr>
      <vt:lpstr> Plan</vt:lpstr>
      <vt:lpstr>PowerPoint Presentation</vt:lpstr>
      <vt:lpstr>PowerPoint Presentation</vt:lpstr>
      <vt:lpstr>PowerPoint Presentation</vt:lpstr>
      <vt:lpstr>WHY SOME BUSINESS PLANS FAIL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Chap#7</dc:title>
  <dc:creator>Microsoft account</dc:creator>
  <cp:lastModifiedBy>Microsoft account</cp:lastModifiedBy>
  <cp:revision>79</cp:revision>
  <dcterms:created xsi:type="dcterms:W3CDTF">2021-11-21T16:01:56Z</dcterms:created>
  <dcterms:modified xsi:type="dcterms:W3CDTF">2021-11-22T18:41:21Z</dcterms:modified>
</cp:coreProperties>
</file>