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5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F1C2-C4DA-4166-91D6-ADD252EC959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F57F-4A55-4D38-9C65-96B38EB2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Catalog: pamphlet or book containing</a:t>
            </a:r>
            <a:r>
              <a:rPr lang="en-US" baseline="0" dirty="0" smtClean="0"/>
              <a:t>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EF57F-4A55-4D38-9C65-96B38EB27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8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Venture: risk or adventure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EF57F-4A55-4D38-9C65-96B38EB27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 plan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Written statement of marketing objectives, strategies, and activities to be followed in business plan.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 system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Interacting internal and external factors that affect venture’s ability to provide goods and services to meet customer needs</a:t>
            </a:r>
          </a:p>
          <a:p>
            <a:r>
              <a:rPr lang="en-US" sz="1200" b="1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 mix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product,price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promotion, and distribution and other marketing activities needed to meet marketing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EF57F-4A55-4D38-9C65-96B38EB27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 analysis: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past and present business achievements of new venture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EF57F-4A55-4D38-9C65-96B38EB27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 strategy and action plan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activities outlined to meet the venture’s business plan goals and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EF57F-4A55-4D38-9C65-96B38EB27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ADAB-D4C8-4EA4-8F60-A268E3A4004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1964-3EDA-4D39-AFE9-7129B575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88053"/>
          </a:xfrm>
        </p:spPr>
        <p:txBody>
          <a:bodyPr/>
          <a:lstStyle/>
          <a:p>
            <a:r>
              <a:rPr lang="en-US" b="1" dirty="0" smtClean="0"/>
              <a:t>Chap#8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11691"/>
            <a:ext cx="10515600" cy="928046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3600" b="1" dirty="0" smtClean="0">
                <a:solidFill>
                  <a:schemeClr val="tx1"/>
                </a:solidFill>
              </a:rPr>
              <a:t>     Marketing Plan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IN PREPARING THE MARKETING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447800"/>
            <a:ext cx="10728960" cy="4729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Defining the Business </a:t>
            </a:r>
            <a:r>
              <a:rPr lang="en-US" b="1" dirty="0" smtClean="0"/>
              <a:t>Situation</a:t>
            </a:r>
          </a:p>
          <a:p>
            <a:r>
              <a:rPr lang="en-US" dirty="0"/>
              <a:t>The </a:t>
            </a:r>
            <a:r>
              <a:rPr lang="en-US" i="1" dirty="0"/>
              <a:t>situation analysis </a:t>
            </a:r>
            <a:r>
              <a:rPr lang="en-US" dirty="0"/>
              <a:t>is a review of where we have been</a:t>
            </a:r>
            <a:r>
              <a:rPr lang="en-US" dirty="0" smtClean="0"/>
              <a:t>.</a:t>
            </a:r>
            <a:r>
              <a:rPr lang="en-US" dirty="0"/>
              <a:t> It also considers many of the factors </a:t>
            </a:r>
            <a:r>
              <a:rPr lang="en-US" dirty="0" smtClean="0"/>
              <a:t>that </a:t>
            </a:r>
            <a:r>
              <a:rPr lang="en-US" dirty="0"/>
              <a:t>were defined in both the environmental analysis </a:t>
            </a:r>
            <a:r>
              <a:rPr lang="en-US" dirty="0" smtClean="0"/>
              <a:t>and </a:t>
            </a:r>
            <a:r>
              <a:rPr lang="en-US" dirty="0"/>
              <a:t>the industry </a:t>
            </a:r>
            <a:r>
              <a:rPr lang="en-US" dirty="0" smtClean="0"/>
              <a:t>analysis.</a:t>
            </a:r>
          </a:p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should provide a review of past </a:t>
            </a:r>
            <a:r>
              <a:rPr lang="en-US" dirty="0" smtClean="0"/>
              <a:t>performance of </a:t>
            </a:r>
            <a:r>
              <a:rPr lang="en-US" dirty="0"/>
              <a:t>the product and the company</a:t>
            </a:r>
            <a:r>
              <a:rPr lang="en-US" dirty="0" smtClean="0"/>
              <a:t>.</a:t>
            </a:r>
          </a:p>
          <a:p>
            <a:r>
              <a:rPr lang="en-US" dirty="0"/>
              <a:t>If this is a new venture, the background will </a:t>
            </a:r>
            <a:r>
              <a:rPr lang="en-US" dirty="0" smtClean="0"/>
              <a:t>be more </a:t>
            </a:r>
            <a:r>
              <a:rPr lang="en-US" dirty="0"/>
              <a:t>personal, describing how the product or service was developed </a:t>
            </a:r>
            <a:r>
              <a:rPr lang="en-US" dirty="0" smtClean="0"/>
              <a:t>and why it was developed (e.g., to satisfy consumer needs).</a:t>
            </a:r>
          </a:p>
          <a:p>
            <a:r>
              <a:rPr lang="en-US" dirty="0"/>
              <a:t>If the plan is being written after the new venture </a:t>
            </a:r>
            <a:r>
              <a:rPr lang="en-US" dirty="0" smtClean="0"/>
              <a:t>has started </a:t>
            </a:r>
            <a:r>
              <a:rPr lang="en-US" dirty="0"/>
              <a:t>up, it would contain information on present market conditions and performance </a:t>
            </a:r>
            <a:r>
              <a:rPr lang="en-US" dirty="0" smtClean="0"/>
              <a:t>of the </a:t>
            </a:r>
            <a:r>
              <a:rPr lang="en-US" dirty="0"/>
              <a:t>company’s goods and services</a:t>
            </a:r>
            <a:r>
              <a:rPr lang="en-US" dirty="0" smtClean="0"/>
              <a:t>.</a:t>
            </a:r>
          </a:p>
          <a:p>
            <a:r>
              <a:rPr lang="en-US" dirty="0"/>
              <a:t>Any future opportunities or prospects should also </a:t>
            </a:r>
            <a:r>
              <a:rPr lang="en-US" dirty="0" smtClean="0"/>
              <a:t>be included </a:t>
            </a:r>
            <a:r>
              <a:rPr lang="en-US" dirty="0"/>
              <a:t>in this section of the plan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should simply review </a:t>
            </a:r>
            <a:r>
              <a:rPr lang="en-US" dirty="0" smtClean="0"/>
              <a:t>some of </a:t>
            </a:r>
            <a:r>
              <a:rPr lang="en-US" dirty="0"/>
              <a:t>the key elements of this section to help provide a context for the marketing </a:t>
            </a:r>
            <a:r>
              <a:rPr lang="en-US" dirty="0" smtClean="0"/>
              <a:t>segmentation and </a:t>
            </a:r>
            <a:r>
              <a:rPr lang="en-US" dirty="0"/>
              <a:t>actions that will be stated in this </a:t>
            </a:r>
            <a:r>
              <a:rPr lang="en-US" dirty="0" smtClean="0"/>
              <a:t>business </a:t>
            </a:r>
            <a:r>
              <a:rPr lang="en-US" dirty="0"/>
              <a:t>plan.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74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83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Defining the Target Market: Opportunities and </a:t>
            </a:r>
            <a:r>
              <a:rPr lang="en-US" b="1" dirty="0" smtClean="0"/>
              <a:t>Threats</a:t>
            </a:r>
          </a:p>
          <a:p>
            <a:r>
              <a:rPr lang="en-US" dirty="0" smtClean="0"/>
              <a:t>Entrepreneur</a:t>
            </a:r>
            <a:r>
              <a:rPr lang="en-US" dirty="0"/>
              <a:t> </a:t>
            </a:r>
            <a:r>
              <a:rPr lang="en-US" dirty="0" smtClean="0"/>
              <a:t>should </a:t>
            </a:r>
            <a:r>
              <a:rPr lang="en-US" dirty="0"/>
              <a:t>have a good idea of who the customer or </a:t>
            </a:r>
            <a:r>
              <a:rPr lang="en-US" i="1" dirty="0"/>
              <a:t>target market </a:t>
            </a:r>
            <a:r>
              <a:rPr lang="en-US" dirty="0"/>
              <a:t>will be. Knowledge of </a:t>
            </a:r>
            <a:r>
              <a:rPr lang="en-US" dirty="0" smtClean="0"/>
              <a:t>the target </a:t>
            </a:r>
            <a:r>
              <a:rPr lang="en-US" dirty="0"/>
              <a:t>market provides a basis for determining the appropriate marketing action strategy </a:t>
            </a:r>
            <a:r>
              <a:rPr lang="en-US" dirty="0" smtClean="0"/>
              <a:t>that will </a:t>
            </a:r>
            <a:r>
              <a:rPr lang="en-US" dirty="0"/>
              <a:t>effectively meet its needs</a:t>
            </a:r>
            <a:r>
              <a:rPr lang="en-US" dirty="0" smtClean="0"/>
              <a:t>.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i="1" dirty="0" smtClean="0"/>
              <a:t>Market </a:t>
            </a:r>
            <a:r>
              <a:rPr lang="en-US" i="1" dirty="0"/>
              <a:t>segmentation </a:t>
            </a:r>
            <a:r>
              <a:rPr lang="en-US" dirty="0"/>
              <a:t>is the process of dividing the market into small </a:t>
            </a:r>
            <a:r>
              <a:rPr lang="en-US" dirty="0" smtClean="0"/>
              <a:t>homogeneous groups</a:t>
            </a:r>
            <a:r>
              <a:rPr lang="en-US" dirty="0"/>
              <a:t>. Market segmentation allows the entrepreneur to more effectively respond to </a:t>
            </a:r>
            <a:r>
              <a:rPr lang="en-US" dirty="0" smtClean="0"/>
              <a:t>the needs </a:t>
            </a:r>
            <a:r>
              <a:rPr lang="en-US" dirty="0"/>
              <a:t>of more homogeneous consumers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Figure 8.2</a:t>
            </a:r>
          </a:p>
          <a:p>
            <a:r>
              <a:rPr lang="en-US" dirty="0"/>
              <a:t>The process of segmenting and targeting customers by the entrepreneur should </a:t>
            </a:r>
            <a:r>
              <a:rPr lang="en-US" dirty="0" smtClean="0"/>
              <a:t>proceed as follows: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I. Decide what general market </a:t>
            </a:r>
            <a:r>
              <a:rPr lang="en-US" dirty="0" smtClean="0"/>
              <a:t>you </a:t>
            </a:r>
            <a:r>
              <a:rPr lang="en-US" dirty="0"/>
              <a:t>wish to pursue.</a:t>
            </a:r>
          </a:p>
          <a:p>
            <a:pPr marL="0" indent="0">
              <a:buNone/>
            </a:pPr>
            <a:r>
              <a:rPr lang="en-US" dirty="0"/>
              <a:t>II. Divide the market into smaller groups based on characteristics of the customer </a:t>
            </a:r>
            <a:r>
              <a:rPr lang="en-US" dirty="0" smtClean="0"/>
              <a:t>or buying </a:t>
            </a:r>
            <a:r>
              <a:rPr lang="en-US" dirty="0"/>
              <a:t>situations.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. Characteristics of the customer</a:t>
            </a:r>
          </a:p>
          <a:p>
            <a:pPr marL="0" indent="0">
              <a:buNone/>
            </a:pPr>
            <a:r>
              <a:rPr lang="en-US" dirty="0" smtClean="0"/>
              <a:t>		1</a:t>
            </a:r>
            <a:r>
              <a:rPr lang="en-US" dirty="0"/>
              <a:t>. Geographic (e.g., state, country, city, region)</a:t>
            </a:r>
          </a:p>
          <a:p>
            <a:pPr marL="0" indent="0">
              <a:buNone/>
            </a:pPr>
            <a:r>
              <a:rPr lang="en-US" dirty="0" smtClean="0"/>
              <a:t>		2</a:t>
            </a:r>
            <a:r>
              <a:rPr lang="en-US" dirty="0"/>
              <a:t>. Demographic (e.g., age, sex, occupation, education, income, and race)</a:t>
            </a:r>
          </a:p>
          <a:p>
            <a:pPr marL="0" indent="0">
              <a:buNone/>
            </a:pPr>
            <a:r>
              <a:rPr lang="en-US" dirty="0" smtClean="0"/>
              <a:t>		3</a:t>
            </a:r>
            <a:r>
              <a:rPr lang="en-US" dirty="0"/>
              <a:t>. Psychographic (e.g., personality and lifestyle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sz="2900" dirty="0" smtClean="0"/>
              <a:t>B. Buying situation</a:t>
            </a:r>
          </a:p>
          <a:p>
            <a:pPr marL="0" indent="0">
              <a:buNone/>
            </a:pPr>
            <a:r>
              <a:rPr lang="en-US" dirty="0" smtClean="0"/>
              <a:t>		1. Desired benefits (e.g., product features)</a:t>
            </a:r>
          </a:p>
          <a:p>
            <a:pPr marL="0" indent="0">
              <a:buNone/>
            </a:pPr>
            <a:r>
              <a:rPr lang="en-US" dirty="0" smtClean="0"/>
              <a:t>		2</a:t>
            </a:r>
            <a:r>
              <a:rPr lang="en-US" dirty="0"/>
              <a:t>. Usage (e.g., rate of use)</a:t>
            </a:r>
          </a:p>
          <a:p>
            <a:pPr marL="0" indent="0">
              <a:buNone/>
            </a:pPr>
            <a:r>
              <a:rPr lang="en-US" dirty="0" smtClean="0"/>
              <a:t>		3</a:t>
            </a:r>
            <a:r>
              <a:rPr lang="en-US" dirty="0"/>
              <a:t>. Buying conditions (e.g., time available and product purpose)</a:t>
            </a:r>
          </a:p>
          <a:p>
            <a:pPr marL="0" indent="0">
              <a:buNone/>
            </a:pPr>
            <a:r>
              <a:rPr lang="en-US" dirty="0" smtClean="0"/>
              <a:t>		4</a:t>
            </a:r>
            <a:r>
              <a:rPr lang="en-US" dirty="0"/>
              <a:t>. Awareness of buying intention (e.g., familiarity of product and willingness to buy)</a:t>
            </a:r>
          </a:p>
          <a:p>
            <a:pPr marL="0" indent="0">
              <a:buNone/>
            </a:pPr>
            <a:r>
              <a:rPr lang="en-US" dirty="0"/>
              <a:t>III. Select segment or segments to target.</a:t>
            </a:r>
          </a:p>
          <a:p>
            <a:pPr marL="0" indent="0">
              <a:buNone/>
            </a:pPr>
            <a:r>
              <a:rPr lang="en-US" dirty="0"/>
              <a:t>IV. Develop a marketing plan integrating product, price, distribution, and promotion.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075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4579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Considering Strengths and </a:t>
            </a:r>
            <a:r>
              <a:rPr lang="en-US" b="1" dirty="0" smtClean="0"/>
              <a:t>Weaknesses</a:t>
            </a:r>
          </a:p>
          <a:p>
            <a:r>
              <a:rPr lang="en-US" dirty="0"/>
              <a:t>It is important for the entrepreneur to consider strengths and weaknesses in the </a:t>
            </a:r>
            <a:r>
              <a:rPr lang="en-US" dirty="0" smtClean="0"/>
              <a:t>target market.</a:t>
            </a:r>
          </a:p>
          <a:p>
            <a:r>
              <a:rPr lang="en-US" dirty="0"/>
              <a:t>A lack of understanding of the culture </a:t>
            </a:r>
            <a:r>
              <a:rPr lang="en-US" dirty="0" smtClean="0"/>
              <a:t>and differences </a:t>
            </a:r>
            <a:r>
              <a:rPr lang="en-US" dirty="0"/>
              <a:t>in consumer buying habits could be critical in any attempt to reach these markets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Establishing Goals and </a:t>
            </a:r>
            <a:r>
              <a:rPr lang="en-US" b="1" dirty="0" smtClean="0"/>
              <a:t>Objectives</a:t>
            </a:r>
          </a:p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must </a:t>
            </a:r>
            <a:r>
              <a:rPr lang="en-US" dirty="0" smtClean="0"/>
              <a:t>establish realistic </a:t>
            </a:r>
            <a:r>
              <a:rPr lang="en-US" dirty="0"/>
              <a:t>and specific goals and </a:t>
            </a:r>
            <a:r>
              <a:rPr lang="en-US" dirty="0" err="1" smtClean="0"/>
              <a:t>objectives.It</a:t>
            </a:r>
            <a:r>
              <a:rPr lang="en-US" dirty="0" smtClean="0"/>
              <a:t> should </a:t>
            </a:r>
            <a:r>
              <a:rPr lang="en-US" dirty="0"/>
              <a:t>specify things such as market </a:t>
            </a:r>
            <a:r>
              <a:rPr lang="en-US" dirty="0" smtClean="0"/>
              <a:t>share, profits</a:t>
            </a:r>
            <a:r>
              <a:rPr lang="en-US" dirty="0"/>
              <a:t>, sales </a:t>
            </a:r>
            <a:r>
              <a:rPr lang="en-US" dirty="0" smtClean="0"/>
              <a:t>by region, </a:t>
            </a:r>
            <a:r>
              <a:rPr lang="en-US" dirty="0"/>
              <a:t>market </a:t>
            </a:r>
            <a:r>
              <a:rPr lang="en-US" dirty="0" smtClean="0"/>
              <a:t>penetration(in depth), </a:t>
            </a:r>
            <a:r>
              <a:rPr lang="en-US" dirty="0"/>
              <a:t>number of distributors, </a:t>
            </a:r>
            <a:r>
              <a:rPr lang="en-US" dirty="0" smtClean="0"/>
              <a:t>awareness level</a:t>
            </a:r>
            <a:r>
              <a:rPr lang="en-US" dirty="0"/>
              <a:t>, new product launching, pricing policy, sales promotion, and advertising support</a:t>
            </a:r>
            <a:r>
              <a:rPr lang="en-US" dirty="0" smtClean="0"/>
              <a:t>.</a:t>
            </a:r>
          </a:p>
          <a:p>
            <a:r>
              <a:rPr lang="en-US" dirty="0"/>
              <a:t>It is a good idea to limit the number of goals or objectives to between six and </a:t>
            </a:r>
            <a:r>
              <a:rPr lang="en-US" dirty="0" err="1" smtClean="0"/>
              <a:t>eight.Too</a:t>
            </a:r>
            <a:r>
              <a:rPr lang="en-US" dirty="0" smtClean="0"/>
              <a:t> </a:t>
            </a:r>
            <a:r>
              <a:rPr lang="en-US" dirty="0"/>
              <a:t>many goals make control and monitoring difficult. Obviously, these goals should </a:t>
            </a:r>
            <a:r>
              <a:rPr lang="en-US" dirty="0" smtClean="0"/>
              <a:t>represent key </a:t>
            </a:r>
            <a:r>
              <a:rPr lang="en-US" dirty="0"/>
              <a:t>areas to ensure marketing success.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233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167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223"/>
            <a:ext cx="10515600" cy="49927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Defining Marketing Strategy and Action </a:t>
            </a:r>
            <a:r>
              <a:rPr lang="en-US" b="1" dirty="0" smtClean="0"/>
              <a:t>Programs</a:t>
            </a:r>
          </a:p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can </a:t>
            </a:r>
            <a:r>
              <a:rPr lang="en-US" dirty="0" smtClean="0"/>
              <a:t>begin to </a:t>
            </a:r>
            <a:r>
              <a:rPr lang="en-US" dirty="0"/>
              <a:t>develop the </a:t>
            </a:r>
            <a:r>
              <a:rPr lang="en-US" i="1" dirty="0"/>
              <a:t>marketing strategy and action plan </a:t>
            </a:r>
            <a:r>
              <a:rPr lang="en-US" dirty="0"/>
              <a:t>to achieve them. </a:t>
            </a:r>
            <a:r>
              <a:rPr lang="en-US" dirty="0" smtClean="0"/>
              <a:t>These</a:t>
            </a:r>
            <a:r>
              <a:rPr lang="en-US" dirty="0"/>
              <a:t> </a:t>
            </a:r>
            <a:r>
              <a:rPr lang="en-US" dirty="0" smtClean="0"/>
              <a:t>decisions </a:t>
            </a:r>
            <a:r>
              <a:rPr lang="en-US" dirty="0"/>
              <a:t>reflect on the marketing mix variables. </a:t>
            </a:r>
            <a:endParaRPr lang="en-US" dirty="0" smtClean="0"/>
          </a:p>
          <a:p>
            <a:r>
              <a:rPr lang="en-US" b="1" dirty="0" smtClean="0"/>
              <a:t>Product </a:t>
            </a:r>
            <a:r>
              <a:rPr lang="en-US" b="1" dirty="0"/>
              <a:t>or </a:t>
            </a:r>
            <a:r>
              <a:rPr lang="en-US" b="1" dirty="0" smtClean="0"/>
              <a:t>Service: </a:t>
            </a:r>
            <a:r>
              <a:rPr lang="en-US" dirty="0"/>
              <a:t>This element of the marketing </a:t>
            </a:r>
            <a:r>
              <a:rPr lang="en-US" dirty="0" smtClean="0"/>
              <a:t>indicates </a:t>
            </a:r>
            <a:r>
              <a:rPr lang="en-US" dirty="0"/>
              <a:t>a description of </a:t>
            </a:r>
            <a:r>
              <a:rPr lang="en-US" dirty="0" smtClean="0"/>
              <a:t>the product </a:t>
            </a:r>
            <a:r>
              <a:rPr lang="en-US" dirty="0"/>
              <a:t>or service to be marketed in the new venture</a:t>
            </a:r>
            <a:r>
              <a:rPr lang="en-US" dirty="0" smtClean="0"/>
              <a:t>.</a:t>
            </a:r>
            <a:r>
              <a:rPr lang="en-US" dirty="0"/>
              <a:t> This product or service </a:t>
            </a:r>
            <a:r>
              <a:rPr lang="en-US" dirty="0" smtClean="0"/>
              <a:t>definition may </a:t>
            </a:r>
            <a:r>
              <a:rPr lang="en-US" dirty="0"/>
              <a:t>consider more than the physical </a:t>
            </a:r>
            <a:r>
              <a:rPr lang="en-US" dirty="0" err="1" smtClean="0"/>
              <a:t>characteristics.Marketed</a:t>
            </a:r>
            <a:r>
              <a:rPr lang="en-US" dirty="0" smtClean="0"/>
              <a:t> </a:t>
            </a:r>
            <a:r>
              <a:rPr lang="en-US" dirty="0"/>
              <a:t>with direct-marketing and Internet techniques promising quick </a:t>
            </a:r>
            <a:r>
              <a:rPr lang="en-US" dirty="0" smtClean="0"/>
              <a:t>delivery </a:t>
            </a:r>
            <a:r>
              <a:rPr lang="en-US" dirty="0"/>
              <a:t>and low prices</a:t>
            </a:r>
            <a:r>
              <a:rPr lang="en-US" dirty="0" smtClean="0"/>
              <a:t>.</a:t>
            </a:r>
            <a:r>
              <a:rPr lang="en-US" dirty="0"/>
              <a:t> It involves packaging, the brand name, price, </a:t>
            </a:r>
            <a:r>
              <a:rPr lang="en-US" dirty="0" smtClean="0"/>
              <a:t>warranty, image</a:t>
            </a:r>
            <a:r>
              <a:rPr lang="en-US" dirty="0"/>
              <a:t>, service, delivery time, features, </a:t>
            </a:r>
            <a:r>
              <a:rPr lang="en-US" dirty="0" smtClean="0"/>
              <a:t>style.</a:t>
            </a:r>
          </a:p>
          <a:p>
            <a:r>
              <a:rPr lang="en-US" b="1" dirty="0" smtClean="0"/>
              <a:t>Pricing</a:t>
            </a:r>
            <a:r>
              <a:rPr lang="en-US" dirty="0" smtClean="0"/>
              <a:t>: Prior </a:t>
            </a:r>
            <a:r>
              <a:rPr lang="en-US" dirty="0"/>
              <a:t>to setting the price, the entrepreneur, in the majority of situations, </a:t>
            </a:r>
            <a:r>
              <a:rPr lang="en-US" dirty="0" smtClean="0"/>
              <a:t>will need </a:t>
            </a:r>
            <a:r>
              <a:rPr lang="en-US" dirty="0"/>
              <a:t>to consider </a:t>
            </a:r>
            <a:r>
              <a:rPr lang="en-US" dirty="0" smtClean="0"/>
              <a:t>three important elements: costs, margin(limit to gain), and competition. There are some exceptions, which are discussed at the end of this section on pricing. Also explained </a:t>
            </a:r>
            <a:r>
              <a:rPr lang="en-US" dirty="0"/>
              <a:t>is the interaction of these elements in the pricing </a:t>
            </a:r>
            <a:r>
              <a:rPr lang="en-US" dirty="0" smtClean="0"/>
              <a:t>process.</a:t>
            </a:r>
          </a:p>
          <a:p>
            <a:r>
              <a:rPr lang="en-US" b="1" dirty="0" err="1" smtClean="0"/>
              <a:t>Distribution</a:t>
            </a:r>
            <a:r>
              <a:rPr lang="en-US" dirty="0" err="1"/>
              <a:t>:</a:t>
            </a:r>
            <a:r>
              <a:rPr lang="en-US" dirty="0" err="1" smtClean="0"/>
              <a:t>This</a:t>
            </a:r>
            <a:r>
              <a:rPr lang="en-US" dirty="0" smtClean="0"/>
              <a:t> </a:t>
            </a:r>
            <a:r>
              <a:rPr lang="en-US" dirty="0"/>
              <a:t>factor provides utility to the consumer; that is, it makes a </a:t>
            </a:r>
            <a:r>
              <a:rPr lang="en-US" dirty="0" smtClean="0"/>
              <a:t>product convenient </a:t>
            </a:r>
            <a:r>
              <a:rPr lang="en-US" dirty="0"/>
              <a:t>to purchase when it is needed. This variable must also be consistent with </a:t>
            </a:r>
            <a:r>
              <a:rPr lang="en-US" dirty="0" smtClean="0"/>
              <a:t>other marketing </a:t>
            </a:r>
            <a:r>
              <a:rPr lang="en-US" dirty="0"/>
              <a:t>mix variables. Thus, a high-quality product will not only carry a high price </a:t>
            </a:r>
            <a:r>
              <a:rPr lang="en-US" dirty="0" smtClean="0"/>
              <a:t>but should </a:t>
            </a:r>
            <a:r>
              <a:rPr lang="en-US" dirty="0"/>
              <a:t>also be distributed in outlets that have a quality image</a:t>
            </a:r>
            <a:r>
              <a:rPr lang="en-US" dirty="0" smtClean="0"/>
              <a:t>.(Table 8.8)</a:t>
            </a:r>
          </a:p>
          <a:p>
            <a:r>
              <a:rPr lang="en-US" b="1" dirty="0" smtClean="0"/>
              <a:t>Promotion</a:t>
            </a:r>
            <a:r>
              <a:rPr lang="en-US" dirty="0" smtClean="0"/>
              <a:t>: It </a:t>
            </a:r>
            <a:r>
              <a:rPr lang="en-US" dirty="0"/>
              <a:t>is usually necessary for the entrepreneur to inform potential consumers </a:t>
            </a:r>
            <a:r>
              <a:rPr lang="en-US" dirty="0" smtClean="0"/>
              <a:t>about the </a:t>
            </a:r>
            <a:r>
              <a:rPr lang="en-US" dirty="0"/>
              <a:t>product’s availability or to educate the consumer, using advertising media such as print, </a:t>
            </a:r>
            <a:r>
              <a:rPr lang="en-US" dirty="0" smtClean="0"/>
              <a:t>radio, television</a:t>
            </a:r>
            <a:r>
              <a:rPr lang="en-US" dirty="0"/>
              <a:t>, social media, and electronic media.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Marketing Strategy: Consumer versus</a:t>
            </a:r>
            <a:br>
              <a:rPr lang="en-US" b="1" dirty="0"/>
            </a:br>
            <a:r>
              <a:rPr lang="en-US" b="1" dirty="0"/>
              <a:t>Business-to-Business Markets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strategy decisions for a consumer product may be very different from the </a:t>
            </a:r>
            <a:r>
              <a:rPr lang="en-US" dirty="0" smtClean="0"/>
              <a:t>decisions for </a:t>
            </a:r>
            <a:r>
              <a:rPr lang="en-US" dirty="0"/>
              <a:t>a business-to-business product. In business-to-business markets, the entrepreneur sells </a:t>
            </a:r>
            <a:r>
              <a:rPr lang="en-US" dirty="0" smtClean="0"/>
              <a:t>the product </a:t>
            </a:r>
            <a:r>
              <a:rPr lang="en-US" dirty="0"/>
              <a:t>or service to another business that uses the product or service as part of its operations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marketing to </a:t>
            </a:r>
            <a:r>
              <a:rPr lang="en-US" dirty="0"/>
              <a:t>consumers, the company uses direct mail and the Internet, and to businesses it uses its </a:t>
            </a:r>
            <a:r>
              <a:rPr lang="en-US" dirty="0" smtClean="0"/>
              <a:t>own sales </a:t>
            </a:r>
            <a:r>
              <a:rPr lang="en-US" dirty="0"/>
              <a:t>force</a:t>
            </a:r>
            <a:r>
              <a:rPr lang="en-US" dirty="0" smtClean="0"/>
              <a:t>.</a:t>
            </a:r>
            <a:r>
              <a:rPr lang="en-US" dirty="0"/>
              <a:t> Advertising and promotion for the </a:t>
            </a:r>
            <a:r>
              <a:rPr lang="en-US" dirty="0" smtClean="0"/>
              <a:t>business-to-business market </a:t>
            </a:r>
            <a:r>
              <a:rPr lang="en-US" dirty="0"/>
              <a:t>involve more trade magazine advertising, direct sales, and trade </a:t>
            </a:r>
            <a:r>
              <a:rPr lang="en-US" dirty="0" err="1" smtClean="0"/>
              <a:t>shows.Techniques</a:t>
            </a:r>
            <a:r>
              <a:rPr lang="en-US" dirty="0" smtClean="0"/>
              <a:t> </a:t>
            </a:r>
            <a:r>
              <a:rPr lang="en-US" dirty="0"/>
              <a:t>and strategies within the mix of these factors will often vary </a:t>
            </a:r>
            <a:r>
              <a:rPr lang="en-US" dirty="0" smtClean="0"/>
              <a:t>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0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Budgeting the Marketing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planning decisions must also consider the costs involved in the implementation </a:t>
            </a:r>
            <a:r>
              <a:rPr lang="en-US" dirty="0" smtClean="0"/>
              <a:t>of these </a:t>
            </a:r>
            <a:r>
              <a:rPr lang="en-US" dirty="0"/>
              <a:t>decisions.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entrepreneur has followed the procedure of detailing the strategy </a:t>
            </a:r>
            <a:r>
              <a:rPr lang="en-US" dirty="0" smtClean="0"/>
              <a:t>and action </a:t>
            </a:r>
            <a:r>
              <a:rPr lang="en-US" dirty="0"/>
              <a:t>programs to meet the desired goals and objectives, costs should be reasonably clear. </a:t>
            </a:r>
            <a:r>
              <a:rPr lang="en-US" dirty="0" smtClean="0"/>
              <a:t>If </a:t>
            </a:r>
            <a:r>
              <a:rPr lang="en-US" dirty="0"/>
              <a:t>assumptions are necessary, they should be clearly stated so that anyone else who reviews </a:t>
            </a:r>
            <a:r>
              <a:rPr lang="en-US" dirty="0" smtClean="0"/>
              <a:t>the written </a:t>
            </a:r>
            <a:r>
              <a:rPr lang="en-US" dirty="0"/>
              <a:t>marketing plan </a:t>
            </a:r>
            <a:r>
              <a:rPr lang="en-US" dirty="0" smtClean="0"/>
              <a:t>will </a:t>
            </a:r>
            <a:r>
              <a:rPr lang="en-US" dirty="0"/>
              <a:t>understand these implications.</a:t>
            </a:r>
          </a:p>
          <a:p>
            <a:r>
              <a:rPr lang="en-US" dirty="0"/>
              <a:t>This budgeting of marketing action and strategy decisions will also be useful in </a:t>
            </a:r>
            <a:r>
              <a:rPr lang="en-US" dirty="0" smtClean="0"/>
              <a:t>preparing the </a:t>
            </a:r>
            <a:r>
              <a:rPr lang="en-US" dirty="0"/>
              <a:t>financial plan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1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the Market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marketing plan is meant to be a commitment by the entrepreneur to a specific strategy.</a:t>
            </a:r>
          </a:p>
          <a:p>
            <a:r>
              <a:rPr lang="en-US" dirty="0"/>
              <a:t>It is not a formality that serves as a superficial document to outside financial supporters </a:t>
            </a:r>
            <a:r>
              <a:rPr lang="en-US" dirty="0" smtClean="0"/>
              <a:t>or </a:t>
            </a:r>
            <a:r>
              <a:rPr lang="en-US" dirty="0" err="1" smtClean="0"/>
              <a:t>suppliers.Commitment</a:t>
            </a:r>
            <a:r>
              <a:rPr lang="en-US" dirty="0" smtClean="0"/>
              <a:t> </a:t>
            </a:r>
            <a:r>
              <a:rPr lang="en-US" dirty="0"/>
              <a:t>to make adjustments as needed or dictated by </a:t>
            </a:r>
            <a:r>
              <a:rPr lang="en-US" dirty="0" smtClean="0"/>
              <a:t>market conditions</a:t>
            </a:r>
            <a:r>
              <a:rPr lang="en-US" dirty="0"/>
              <a:t>. Someone in the venture should be assigned the responsibility of </a:t>
            </a:r>
            <a:r>
              <a:rPr lang="en-US" dirty="0" smtClean="0"/>
              <a:t>coordinating and </a:t>
            </a:r>
            <a:r>
              <a:rPr lang="en-US" dirty="0"/>
              <a:t>implementing the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the Progress of Marketing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Generally, monitoring of the plan involves tracking specific results of the marketing effort.</a:t>
            </a:r>
          </a:p>
          <a:p>
            <a:r>
              <a:rPr lang="en-US" dirty="0"/>
              <a:t>Sales data by product, territory, sales rep, and </a:t>
            </a:r>
            <a:r>
              <a:rPr lang="en-US" dirty="0" smtClean="0"/>
              <a:t>outlet(location) </a:t>
            </a:r>
            <a:r>
              <a:rPr lang="en-US" dirty="0"/>
              <a:t>are a few of the specific results </a:t>
            </a:r>
            <a:r>
              <a:rPr lang="en-US" dirty="0" smtClean="0"/>
              <a:t>that should </a:t>
            </a:r>
            <a:r>
              <a:rPr lang="en-US" dirty="0"/>
              <a:t>be monitored.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monitored is dependent on the specific goals and </a:t>
            </a:r>
            <a:r>
              <a:rPr lang="en-US" dirty="0" smtClean="0"/>
              <a:t>objectives outlined </a:t>
            </a:r>
            <a:r>
              <a:rPr lang="en-US" dirty="0"/>
              <a:t>earlier in the marketing plan.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“weak” signals from the monitoring </a:t>
            </a:r>
            <a:r>
              <a:rPr lang="en-US" dirty="0" smtClean="0"/>
              <a:t>process will </a:t>
            </a:r>
            <a:r>
              <a:rPr lang="en-US" dirty="0"/>
              <a:t>provide the entrepreneur with the opportunity to redirect or modify the </a:t>
            </a:r>
            <a:r>
              <a:rPr lang="en-US" dirty="0" smtClean="0"/>
              <a:t>existing marketing</a:t>
            </a:r>
            <a:r>
              <a:rPr lang="en-US" dirty="0"/>
              <a:t> </a:t>
            </a:r>
            <a:r>
              <a:rPr lang="en-US" dirty="0" smtClean="0"/>
              <a:t>effort </a:t>
            </a:r>
            <a:r>
              <a:rPr lang="en-US" dirty="0"/>
              <a:t>to allow the firm to achieve its initial goals and objectives</a:t>
            </a:r>
            <a:r>
              <a:rPr lang="en-US" dirty="0" smtClean="0"/>
              <a:t>.</a:t>
            </a:r>
          </a:p>
          <a:p>
            <a:r>
              <a:rPr lang="en-US" dirty="0"/>
              <a:t>In addition to monitoring the progress of the existing plan, the entrepreneur should also </a:t>
            </a:r>
            <a:r>
              <a:rPr lang="en-US" dirty="0" smtClean="0"/>
              <a:t>be prepared </a:t>
            </a:r>
            <a:r>
              <a:rPr lang="en-US"/>
              <a:t>for </a:t>
            </a:r>
            <a:r>
              <a:rPr lang="en-US" smtClean="0"/>
              <a:t>contingencies(condition).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5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46" y="1255594"/>
            <a:ext cx="4247707" cy="4675709"/>
          </a:xfrm>
        </p:spPr>
      </p:pic>
    </p:spTree>
    <p:extLst>
      <p:ext uri="{BB962C8B-B14F-4D97-AF65-F5344CB8AC3E}">
        <p14:creationId xmlns:p14="http://schemas.microsoft.com/office/powerpoint/2010/main" val="35187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primary focus of the industry analysis is </a:t>
            </a:r>
            <a:r>
              <a:rPr lang="en-US" dirty="0" smtClean="0"/>
              <a:t>to provide </a:t>
            </a:r>
            <a:r>
              <a:rPr lang="en-US" dirty="0"/>
              <a:t>sufficient knowledge of the environment </a:t>
            </a:r>
            <a:r>
              <a:rPr lang="en-US" dirty="0" smtClean="0"/>
              <a:t>(market analysis) </a:t>
            </a:r>
            <a:r>
              <a:rPr lang="en-US" dirty="0"/>
              <a:t>that can </a:t>
            </a:r>
            <a:r>
              <a:rPr lang="en-US" dirty="0" smtClean="0"/>
              <a:t>affect marketing </a:t>
            </a:r>
            <a:r>
              <a:rPr lang="en-US" dirty="0"/>
              <a:t>strategy decision making</a:t>
            </a:r>
            <a:r>
              <a:rPr lang="en-US" dirty="0" smtClean="0"/>
              <a:t>.</a:t>
            </a:r>
          </a:p>
          <a:p>
            <a:r>
              <a:rPr lang="en-US" dirty="0"/>
              <a:t>It begins with the </a:t>
            </a:r>
            <a:r>
              <a:rPr lang="en-US" dirty="0" smtClean="0"/>
              <a:t>broadest-based assessment of </a:t>
            </a:r>
            <a:r>
              <a:rPr lang="en-US" dirty="0"/>
              <a:t>environmental and industry trends. Then it proceeds to more local market </a:t>
            </a:r>
            <a:r>
              <a:rPr lang="en-US" dirty="0" smtClean="0"/>
              <a:t>environmental and </a:t>
            </a:r>
            <a:r>
              <a:rPr lang="en-US" dirty="0"/>
              <a:t>industry trends, including competition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specific information on such variables as </a:t>
            </a:r>
            <a:r>
              <a:rPr lang="en-US" dirty="0" smtClean="0"/>
              <a:t>customer needs</a:t>
            </a:r>
            <a:r>
              <a:rPr lang="en-US" dirty="0"/>
              <a:t>, competitive strengths and weaknesses, price, promotion, distribution, and product </a:t>
            </a:r>
            <a:r>
              <a:rPr lang="en-US" dirty="0" smtClean="0"/>
              <a:t>or </a:t>
            </a:r>
            <a:r>
              <a:rPr lang="en-US" dirty="0"/>
              <a:t>service benefits</a:t>
            </a:r>
            <a:r>
              <a:rPr lang="en-US" dirty="0" smtClean="0"/>
              <a:t>.</a:t>
            </a:r>
          </a:p>
          <a:p>
            <a:r>
              <a:rPr lang="en-US" dirty="0"/>
              <a:t>This market research project may add important valuable insights that </a:t>
            </a:r>
            <a:r>
              <a:rPr lang="en-US" dirty="0" smtClean="0"/>
              <a:t>can assist </a:t>
            </a:r>
            <a:r>
              <a:rPr lang="en-US" dirty="0"/>
              <a:t>the entrepreneur in determining the most effective market position, setting </a:t>
            </a:r>
            <a:r>
              <a:rPr lang="en-US" dirty="0" smtClean="0"/>
              <a:t>market goals </a:t>
            </a:r>
            <a:r>
              <a:rPr lang="en-US" dirty="0"/>
              <a:t>and objectives, and determining what action programs are necessary to meet </a:t>
            </a:r>
            <a:r>
              <a:rPr lang="en-US" dirty="0" smtClean="0"/>
              <a:t>those goals </a:t>
            </a:r>
            <a:r>
              <a:rPr lang="en-US" dirty="0"/>
              <a:t>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33544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Competitor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entrepreneur should begin this step by first documenting the current strategy of </a:t>
            </a:r>
            <a:r>
              <a:rPr lang="en-US" dirty="0" smtClean="0"/>
              <a:t>each primary </a:t>
            </a:r>
            <a:r>
              <a:rPr lang="en-US" dirty="0"/>
              <a:t>competitor</a:t>
            </a:r>
            <a:r>
              <a:rPr lang="en-US" dirty="0" smtClean="0"/>
              <a:t>.</a:t>
            </a:r>
          </a:p>
          <a:p>
            <a:r>
              <a:rPr lang="en-US" dirty="0"/>
              <a:t>Newspaper articles, Web </a:t>
            </a:r>
            <a:r>
              <a:rPr lang="en-US" dirty="0" smtClean="0"/>
              <a:t>sites, catalogs</a:t>
            </a:r>
            <a:r>
              <a:rPr lang="en-US" dirty="0"/>
              <a:t>, promotions, interviews with distributors and customers, and any other </a:t>
            </a:r>
            <a:r>
              <a:rPr lang="en-US" dirty="0" smtClean="0"/>
              <a:t>marketing strategy </a:t>
            </a:r>
            <a:r>
              <a:rPr lang="en-US" dirty="0"/>
              <a:t>or company information available should be </a:t>
            </a:r>
            <a:r>
              <a:rPr lang="en-US" dirty="0" smtClean="0"/>
              <a:t>reviewed.</a:t>
            </a:r>
          </a:p>
          <a:p>
            <a:r>
              <a:rPr lang="en-US" dirty="0" smtClean="0"/>
              <a:t>These articles </a:t>
            </a:r>
            <a:r>
              <a:rPr lang="en-US" dirty="0"/>
              <a:t>should be scanned for information on competitor </a:t>
            </a:r>
            <a:r>
              <a:rPr lang="en-US" dirty="0" smtClean="0"/>
              <a:t>strategies and </a:t>
            </a:r>
            <a:r>
              <a:rPr lang="en-US" dirty="0"/>
              <a:t>should identify </a:t>
            </a:r>
            <a:r>
              <a:rPr lang="en-US" dirty="0" smtClean="0"/>
              <a:t>the names </a:t>
            </a:r>
            <a:r>
              <a:rPr lang="en-US" dirty="0"/>
              <a:t>of individuals who were interviewed, referenced, or even mentioned in the </a:t>
            </a:r>
            <a:r>
              <a:rPr lang="en-US" dirty="0" smtClean="0"/>
              <a:t>article.</a:t>
            </a:r>
          </a:p>
          <a:p>
            <a:r>
              <a:rPr lang="en-US" dirty="0" smtClean="0"/>
              <a:t>Entrepreneur </a:t>
            </a:r>
            <a:r>
              <a:rPr lang="en-US" dirty="0"/>
              <a:t>should begin to identify </a:t>
            </a:r>
            <a:r>
              <a:rPr lang="en-US" dirty="0" smtClean="0"/>
              <a:t>the strengths </a:t>
            </a:r>
            <a:r>
              <a:rPr lang="en-US" dirty="0"/>
              <a:t>and weaknesses of each </a:t>
            </a:r>
            <a:r>
              <a:rPr lang="en-US" dirty="0" smtClean="0"/>
              <a:t>competitor.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MARKETING RESEARCH FOR THE NEW VENTURE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Marketing research involves the gathering of data to determine such information </a:t>
            </a:r>
            <a:r>
              <a:rPr lang="en-US" dirty="0" smtClean="0"/>
              <a:t>as who </a:t>
            </a:r>
            <a:r>
              <a:rPr lang="en-US" dirty="0"/>
              <a:t>will buy the product or service, what is the size of the potential market, what price </a:t>
            </a:r>
            <a:r>
              <a:rPr lang="en-US" dirty="0" smtClean="0"/>
              <a:t>should be </a:t>
            </a:r>
            <a:r>
              <a:rPr lang="en-US" dirty="0"/>
              <a:t>charged, what is the most appropriate distribution channel, and what is the most </a:t>
            </a:r>
            <a:r>
              <a:rPr lang="en-US" dirty="0" smtClean="0"/>
              <a:t>effective promotion </a:t>
            </a:r>
            <a:r>
              <a:rPr lang="en-US" dirty="0"/>
              <a:t>strategy to inform and reach potential customers</a:t>
            </a:r>
            <a:r>
              <a:rPr lang="en-US" dirty="0" smtClean="0"/>
              <a:t>.</a:t>
            </a:r>
          </a:p>
          <a:p>
            <a:r>
              <a:rPr lang="en-US" dirty="0"/>
              <a:t>Marketing research may be conducted by the entrepreneur or by an external </a:t>
            </a:r>
            <a:r>
              <a:rPr lang="en-US" dirty="0" smtClean="0"/>
              <a:t>supplier or </a:t>
            </a:r>
            <a:r>
              <a:rPr lang="en-US" dirty="0"/>
              <a:t>consultant</a:t>
            </a:r>
            <a:r>
              <a:rPr lang="en-US" dirty="0" smtClean="0"/>
              <a:t>.</a:t>
            </a:r>
          </a:p>
          <a:p>
            <a:r>
              <a:rPr lang="en-US" dirty="0"/>
              <a:t>Market research begins with a definition of objectives or purpose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Step One: Defining the Purpose or </a:t>
            </a:r>
            <a:r>
              <a:rPr lang="en-US" b="1" dirty="0" smtClean="0"/>
              <a:t>Objectives</a:t>
            </a:r>
          </a:p>
          <a:p>
            <a:r>
              <a:rPr lang="en-US" dirty="0"/>
              <a:t>The most effective way to begin is for the entrepreneur to sit down and make a list of </a:t>
            </a:r>
            <a:r>
              <a:rPr lang="en-US" dirty="0" smtClean="0"/>
              <a:t>the information </a:t>
            </a:r>
            <a:r>
              <a:rPr lang="en-US" dirty="0"/>
              <a:t>that will be needed to prepare the marketing plan</a:t>
            </a:r>
            <a:r>
              <a:rPr lang="en-US" dirty="0" smtClean="0"/>
              <a:t>.</a:t>
            </a:r>
          </a:p>
          <a:p>
            <a:r>
              <a:rPr lang="en-US" dirty="0"/>
              <a:t>one </a:t>
            </a:r>
            <a:r>
              <a:rPr lang="en-US" dirty="0" smtClean="0"/>
              <a:t>objective would </a:t>
            </a:r>
            <a:r>
              <a:rPr lang="en-US" dirty="0"/>
              <a:t>be to ask people what they think of the product or service and whether they </a:t>
            </a:r>
            <a:r>
              <a:rPr lang="en-US" dirty="0" smtClean="0"/>
              <a:t>would buy </a:t>
            </a:r>
            <a:r>
              <a:rPr lang="en-US" dirty="0"/>
              <a:t>it, and to collect some background </a:t>
            </a:r>
            <a:r>
              <a:rPr lang="en-US" dirty="0" smtClean="0"/>
              <a:t> </a:t>
            </a:r>
            <a:r>
              <a:rPr lang="en-US" dirty="0"/>
              <a:t>and attitudes of these individuals.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039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313899"/>
            <a:ext cx="10739651" cy="5863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Step Two: Gathering Data from </a:t>
            </a:r>
            <a:r>
              <a:rPr lang="en-US" b="1" dirty="0" smtClean="0"/>
              <a:t>Secondary Sources</a:t>
            </a:r>
          </a:p>
          <a:p>
            <a:r>
              <a:rPr lang="en-US" dirty="0" smtClean="0"/>
              <a:t>Gathering </a:t>
            </a:r>
            <a:r>
              <a:rPr lang="en-US" dirty="0"/>
              <a:t>information for the industry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Magazines</a:t>
            </a:r>
            <a:r>
              <a:rPr lang="en-US" dirty="0"/>
              <a:t>, </a:t>
            </a:r>
            <a:r>
              <a:rPr lang="en-US" dirty="0" smtClean="0"/>
              <a:t>newspaper articles</a:t>
            </a:r>
            <a:r>
              <a:rPr lang="en-US" dirty="0"/>
              <a:t>, libraries, government agencies, and the Internet can provide much information </a:t>
            </a:r>
            <a:r>
              <a:rPr lang="en-US" dirty="0" smtClean="0"/>
              <a:t>on the </a:t>
            </a:r>
            <a:r>
              <a:rPr lang="en-US" dirty="0"/>
              <a:t>industry market and competitors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Assist </a:t>
            </a:r>
            <a:r>
              <a:rPr lang="en-US" dirty="0"/>
              <a:t>the entrepreneur in making the best decisions regarding the marketing of </a:t>
            </a:r>
            <a:r>
              <a:rPr lang="en-US" dirty="0" smtClean="0"/>
              <a:t>a product </a:t>
            </a:r>
            <a:r>
              <a:rPr lang="en-US" dirty="0"/>
              <a:t>or service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Step Three: Gathering Information from </a:t>
            </a:r>
            <a:r>
              <a:rPr lang="en-US" b="1" dirty="0" smtClean="0"/>
              <a:t>Primary Sources</a:t>
            </a:r>
          </a:p>
          <a:p>
            <a:r>
              <a:rPr lang="en-US" dirty="0"/>
              <a:t>Gathering primary data involves a data </a:t>
            </a:r>
            <a:r>
              <a:rPr lang="en-US" dirty="0" smtClean="0"/>
              <a:t>collection procedure—such </a:t>
            </a:r>
            <a:r>
              <a:rPr lang="en-US" dirty="0"/>
              <a:t>as observation, networking, interviewing, focus groups, </a:t>
            </a:r>
            <a:r>
              <a:rPr lang="en-US" dirty="0" smtClean="0"/>
              <a:t>or experimentation—and </a:t>
            </a:r>
            <a:r>
              <a:rPr lang="en-US" dirty="0"/>
              <a:t>usually a data collection instrument, such as a questionnaire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Table 8.3</a:t>
            </a:r>
          </a:p>
          <a:p>
            <a:pPr marL="0" indent="0">
              <a:buNone/>
            </a:pPr>
            <a:r>
              <a:rPr lang="en-US" b="1" dirty="0" smtClean="0"/>
              <a:t>Step Four: Analyzing and Interpreting the Results</a:t>
            </a:r>
          </a:p>
          <a:p>
            <a:r>
              <a:rPr lang="en-US" dirty="0" smtClean="0"/>
              <a:t>Entrepreneur may want to compare the results to questions by different age groups, sex, occupation, and location. Then data can be cross-tabulated to provide more focused results.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687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DIFFERENCE BETWEEN A BUSINESS PLAN AND </a:t>
            </a:r>
            <a:r>
              <a:rPr lang="en-US" sz="2800" b="1" dirty="0" smtClean="0"/>
              <a:t>A MARKETING </a:t>
            </a:r>
            <a:r>
              <a:rPr lang="en-US" sz="2800" b="1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marketing plan focuses on all marketing activities of a venture for one year or </a:t>
            </a:r>
            <a:r>
              <a:rPr lang="en-US" dirty="0" smtClean="0"/>
              <a:t>more. The </a:t>
            </a:r>
            <a:r>
              <a:rPr lang="en-US" dirty="0"/>
              <a:t>marketing plan will vary significantly for a firm depending on the industry, target </a:t>
            </a:r>
            <a:r>
              <a:rPr lang="en-US" dirty="0" smtClean="0"/>
              <a:t>market, and </a:t>
            </a:r>
            <a:r>
              <a:rPr lang="en-US" dirty="0"/>
              <a:t>the size and scope of the organization. It is an integral part of a business </a:t>
            </a:r>
            <a:r>
              <a:rPr lang="en-US" dirty="0" smtClean="0"/>
              <a:t>plan.</a:t>
            </a:r>
          </a:p>
          <a:p>
            <a:r>
              <a:rPr lang="en-US" dirty="0"/>
              <a:t>The business </a:t>
            </a:r>
            <a:r>
              <a:rPr lang="en-US" dirty="0" smtClean="0"/>
              <a:t>plan is </a:t>
            </a:r>
            <a:r>
              <a:rPr lang="en-US" dirty="0"/>
              <a:t>the road map for the entire organization over time. It focuses on not just </a:t>
            </a:r>
            <a:r>
              <a:rPr lang="en-US" dirty="0" smtClean="0"/>
              <a:t>marketing issues </a:t>
            </a:r>
            <a:r>
              <a:rPr lang="en-US" dirty="0"/>
              <a:t>but also such decisions as research and development, operations, </a:t>
            </a:r>
            <a:r>
              <a:rPr lang="en-US" dirty="0" smtClean="0"/>
              <a:t>manufacturing, personnel</a:t>
            </a:r>
            <a:r>
              <a:rPr lang="en-US" dirty="0"/>
              <a:t>, financial projections and analysis, and future growth strategies. It also should </a:t>
            </a:r>
            <a:r>
              <a:rPr lang="en-US" dirty="0" smtClean="0"/>
              <a:t>be updated on </a:t>
            </a:r>
            <a:r>
              <a:rPr lang="en-US" dirty="0"/>
              <a:t>a regular basis to help the management stay focused and meet organization goals.</a:t>
            </a:r>
          </a:p>
        </p:txBody>
      </p:sp>
    </p:spTree>
    <p:extLst>
      <p:ext uri="{BB962C8B-B14F-4D97-AF65-F5344CB8AC3E}">
        <p14:creationId xmlns:p14="http://schemas.microsoft.com/office/powerpoint/2010/main" val="343986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MARKETING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14" y="2183642"/>
            <a:ext cx="5527565" cy="3270589"/>
          </a:xfrm>
        </p:spPr>
      </p:pic>
    </p:spTree>
    <p:extLst>
      <p:ext uri="{BB962C8B-B14F-4D97-AF65-F5344CB8AC3E}">
        <p14:creationId xmlns:p14="http://schemas.microsoft.com/office/powerpoint/2010/main" val="337620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 MARKETING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 a strategy for accomplishing the company mission or goal</a:t>
            </a:r>
            <a:r>
              <a:rPr lang="en-US" dirty="0" smtClean="0"/>
              <a:t>.</a:t>
            </a:r>
          </a:p>
          <a:p>
            <a:r>
              <a:rPr lang="en-US" dirty="0"/>
              <a:t>provide for the use of existing resources. Allocation </a:t>
            </a:r>
            <a:r>
              <a:rPr lang="en-US" dirty="0" smtClean="0"/>
              <a:t>of all </a:t>
            </a:r>
            <a:r>
              <a:rPr lang="en-US" dirty="0"/>
              <a:t>equipment, financial resources, and human resources must be described</a:t>
            </a:r>
            <a:r>
              <a:rPr lang="en-US" dirty="0" smtClean="0"/>
              <a:t>.</a:t>
            </a:r>
          </a:p>
          <a:p>
            <a:r>
              <a:rPr lang="en-US" dirty="0"/>
              <a:t>organization must be described to implement the marketing </a:t>
            </a:r>
            <a:r>
              <a:rPr lang="en-US" dirty="0" smtClean="0"/>
              <a:t>plan</a:t>
            </a:r>
          </a:p>
          <a:p>
            <a:r>
              <a:rPr lang="en-US" dirty="0"/>
              <a:t>successfully meeting longer-term goals and </a:t>
            </a:r>
            <a:r>
              <a:rPr lang="en-US" dirty="0" smtClean="0"/>
              <a:t>objectives</a:t>
            </a:r>
          </a:p>
          <a:p>
            <a:r>
              <a:rPr lang="en-US" dirty="0"/>
              <a:t>It should be simple and </a:t>
            </a:r>
            <a:r>
              <a:rPr lang="en-US" dirty="0" smtClean="0"/>
              <a:t>short describing details</a:t>
            </a:r>
          </a:p>
          <a:p>
            <a:r>
              <a:rPr lang="en-US" dirty="0"/>
              <a:t>Changes, if necessary, should </a:t>
            </a:r>
            <a:r>
              <a:rPr lang="en-US" dirty="0" smtClean="0"/>
              <a:t>be incorporated</a:t>
            </a:r>
          </a:p>
          <a:p>
            <a:r>
              <a:rPr lang="en-US" dirty="0" smtClean="0"/>
              <a:t>Specify </a:t>
            </a:r>
            <a:r>
              <a:rPr lang="en-US" dirty="0"/>
              <a:t>performance criteria that will be monitored and controlled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major internal </a:t>
            </a:r>
            <a:r>
              <a:rPr lang="en-US" dirty="0" smtClean="0"/>
              <a:t>variables  of marketing system are </a:t>
            </a:r>
            <a:r>
              <a:rPr lang="en-US" i="1" dirty="0"/>
              <a:t>Financial </a:t>
            </a:r>
            <a:r>
              <a:rPr lang="en-US" i="1" dirty="0" smtClean="0"/>
              <a:t>resources,</a:t>
            </a:r>
            <a:r>
              <a:rPr lang="en-US" i="1" dirty="0"/>
              <a:t> Management </a:t>
            </a:r>
            <a:r>
              <a:rPr lang="en-US" i="1" dirty="0" smtClean="0"/>
              <a:t>team,</a:t>
            </a:r>
            <a:r>
              <a:rPr lang="en-US" i="1" dirty="0"/>
              <a:t> </a:t>
            </a:r>
            <a:r>
              <a:rPr lang="en-US" i="1" dirty="0" smtClean="0"/>
              <a:t>Suppliers,</a:t>
            </a:r>
            <a:r>
              <a:rPr lang="en-US" i="1" dirty="0"/>
              <a:t> Company </a:t>
            </a:r>
            <a:r>
              <a:rPr lang="en-US" i="1" dirty="0" smtClean="0"/>
              <a:t>mission (fig 8.1)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1942</Words>
  <Application>Microsoft Office PowerPoint</Application>
  <PresentationFormat>Widescreen</PresentationFormat>
  <Paragraphs>111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Chap#8</vt:lpstr>
      <vt:lpstr>Content</vt:lpstr>
      <vt:lpstr>INDUSTRY ANALYSIS</vt:lpstr>
      <vt:lpstr>Competitor Analysis</vt:lpstr>
      <vt:lpstr>MARKETING RESEARCH FOR THE NEW VENTURE</vt:lpstr>
      <vt:lpstr>PowerPoint Presentation</vt:lpstr>
      <vt:lpstr>DIFFERENCE BETWEEN A BUSINESS PLAN AND A MARKETING PLAN</vt:lpstr>
      <vt:lpstr>UNDERSTANDING THE MARKETING PLAN</vt:lpstr>
      <vt:lpstr>CHARACTERISTICS OF A MARKETING PLAN</vt:lpstr>
      <vt:lpstr>STEPS IN PREPARING THE MARKETING PLAN</vt:lpstr>
      <vt:lpstr>Continue…</vt:lpstr>
      <vt:lpstr>Continue…</vt:lpstr>
      <vt:lpstr>Continue…</vt:lpstr>
      <vt:lpstr>Marketing Strategy: Consumer versus Business-to-Business Markets</vt:lpstr>
      <vt:lpstr>Budgeting the Marketing Strategy</vt:lpstr>
      <vt:lpstr>Implementation of the Market Plan</vt:lpstr>
      <vt:lpstr>Monitoring the Progress of Marketing 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Chap#8</dc:title>
  <dc:creator>Microsoft account</dc:creator>
  <cp:lastModifiedBy>Microsoft account</cp:lastModifiedBy>
  <cp:revision>71</cp:revision>
  <dcterms:created xsi:type="dcterms:W3CDTF">2021-11-25T14:07:33Z</dcterms:created>
  <dcterms:modified xsi:type="dcterms:W3CDTF">2021-11-29T17:56:19Z</dcterms:modified>
</cp:coreProperties>
</file>