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010F5-A6BE-406B-8FA5-807EBC26196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C96B5-1F46-4BCA-9710-30BE39861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02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Amortized: loan return</a:t>
            </a:r>
            <a:r>
              <a:rPr lang="en-US" baseline="0" dirty="0" smtClean="0"/>
              <a:t> periodically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96B5-1F46-4BCA-9710-30BE398618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37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F4D1-B284-4107-96E0-402CF2EBD55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3340-5B9F-402F-8C1C-5CA569764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9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F4D1-B284-4107-96E0-402CF2EBD55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3340-5B9F-402F-8C1C-5CA569764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4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F4D1-B284-4107-96E0-402CF2EBD55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3340-5B9F-402F-8C1C-5CA569764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1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F4D1-B284-4107-96E0-402CF2EBD55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3340-5B9F-402F-8C1C-5CA569764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6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F4D1-B284-4107-96E0-402CF2EBD55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3340-5B9F-402F-8C1C-5CA569764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0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F4D1-B284-4107-96E0-402CF2EBD55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3340-5B9F-402F-8C1C-5CA569764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8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F4D1-B284-4107-96E0-402CF2EBD55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3340-5B9F-402F-8C1C-5CA569764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8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F4D1-B284-4107-96E0-402CF2EBD55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3340-5B9F-402F-8C1C-5CA569764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8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F4D1-B284-4107-96E0-402CF2EBD55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3340-5B9F-402F-8C1C-5CA569764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4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F4D1-B284-4107-96E0-402CF2EBD55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3340-5B9F-402F-8C1C-5CA569764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4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F4D1-B284-4107-96E0-402CF2EBD55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3340-5B9F-402F-8C1C-5CA569764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1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1F4D1-B284-4107-96E0-402CF2EBD55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63340-5B9F-402F-8C1C-5CA569764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9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Chap#9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The Organization Plan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51538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9684"/>
            <a:ext cx="10515600" cy="5467279"/>
          </a:xfrm>
        </p:spPr>
        <p:txBody>
          <a:bodyPr>
            <a:normAutofit/>
          </a:bodyPr>
          <a:lstStyle/>
          <a:p>
            <a:r>
              <a:rPr lang="en-US" b="1" dirty="0"/>
              <a:t>Attractiveness for Raising </a:t>
            </a:r>
            <a:r>
              <a:rPr lang="en-US" b="1" dirty="0" smtClean="0"/>
              <a:t>Capital </a:t>
            </a:r>
            <a:r>
              <a:rPr lang="en-US" dirty="0" smtClean="0"/>
              <a:t>:In </a:t>
            </a:r>
            <a:r>
              <a:rPr lang="en-US" dirty="0"/>
              <a:t>both the proprietorship and the partnership, the ability of the entrepreneurs to </a:t>
            </a:r>
            <a:r>
              <a:rPr lang="en-US" dirty="0" smtClean="0"/>
              <a:t>raise capital depends </a:t>
            </a:r>
            <a:r>
              <a:rPr lang="en-US" dirty="0"/>
              <a:t>on the success of the business and the personal capability of </a:t>
            </a:r>
            <a:r>
              <a:rPr lang="en-US" dirty="0" smtClean="0"/>
              <a:t>the </a:t>
            </a:r>
            <a:r>
              <a:rPr lang="en-US" dirty="0" err="1" smtClean="0"/>
              <a:t>entrepreneur.These</a:t>
            </a:r>
            <a:r>
              <a:rPr lang="en-US" dirty="0" smtClean="0"/>
              <a:t> </a:t>
            </a:r>
            <a:r>
              <a:rPr lang="en-US" dirty="0"/>
              <a:t>two forms are the least attractive for raising capital, primarily </a:t>
            </a:r>
            <a:r>
              <a:rPr lang="en-US" dirty="0" smtClean="0"/>
              <a:t>because of </a:t>
            </a:r>
            <a:r>
              <a:rPr lang="en-US" dirty="0"/>
              <a:t>the problem of personal liability. Any large amounts of capital needed in these forms </a:t>
            </a:r>
            <a:r>
              <a:rPr lang="en-US" dirty="0" smtClean="0"/>
              <a:t>of business </a:t>
            </a:r>
            <a:r>
              <a:rPr lang="en-US" dirty="0"/>
              <a:t>should be given serious </a:t>
            </a:r>
            <a:r>
              <a:rPr lang="en-US" smtClean="0"/>
              <a:t>consideration.The</a:t>
            </a:r>
            <a:r>
              <a:rPr lang="en-US" dirty="0" smtClean="0"/>
              <a:t> </a:t>
            </a:r>
            <a:r>
              <a:rPr lang="en-US" dirty="0"/>
              <a:t>corporation, because of its advantages regarding personal liability, is the </a:t>
            </a:r>
            <a:r>
              <a:rPr lang="en-US" dirty="0" smtClean="0"/>
              <a:t>most attractive form </a:t>
            </a:r>
            <a:r>
              <a:rPr lang="en-US" dirty="0"/>
              <a:t>of business for raising capital. Shares of stock, bonds, and/or debt are </a:t>
            </a:r>
            <a:r>
              <a:rPr lang="en-US" dirty="0" smtClean="0"/>
              <a:t>all opportunities </a:t>
            </a:r>
            <a:r>
              <a:rPr lang="en-US" dirty="0"/>
              <a:t>for raising capital with limited liability. The more attractive the </a:t>
            </a:r>
            <a:r>
              <a:rPr lang="en-US" dirty="0" smtClean="0"/>
              <a:t>corporation, the </a:t>
            </a:r>
            <a:r>
              <a:rPr lang="en-US" dirty="0"/>
              <a:t>easier it will be to raise capital.</a:t>
            </a:r>
          </a:p>
        </p:txBody>
      </p:sp>
    </p:spTree>
    <p:extLst>
      <p:ext uri="{BB962C8B-B14F-4D97-AF65-F5344CB8AC3E}">
        <p14:creationId xmlns:p14="http://schemas.microsoft.com/office/powerpoint/2010/main" val="254248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TAX ATTRIBUTES OF FORMS OF BUSINESS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tax advantages and disadvantages of each of the forms of business differ </a:t>
            </a:r>
            <a:r>
              <a:rPr lang="en-US" dirty="0" err="1" smtClean="0"/>
              <a:t>significantly.There</a:t>
            </a:r>
            <a:r>
              <a:rPr lang="en-US" dirty="0" smtClean="0"/>
              <a:t> </a:t>
            </a:r>
            <a:r>
              <a:rPr lang="en-US" dirty="0"/>
              <a:t>are many minor differences </a:t>
            </a:r>
            <a:r>
              <a:rPr lang="en-US" dirty="0" err="1" smtClean="0"/>
              <a:t>that,in</a:t>
            </a:r>
            <a:r>
              <a:rPr lang="en-US" dirty="0" smtClean="0"/>
              <a:t> </a:t>
            </a:r>
            <a:r>
              <a:rPr lang="en-US" dirty="0"/>
              <a:t>total, can be important to the entrepreneur. If the entrepreneur has any doubt about </a:t>
            </a:r>
            <a:r>
              <a:rPr lang="en-US" dirty="0" smtClean="0"/>
              <a:t>these advantages</a:t>
            </a:r>
            <a:r>
              <a:rPr lang="en-US" dirty="0"/>
              <a:t>, he or she should get outside advice</a:t>
            </a:r>
            <a:r>
              <a:rPr lang="en-US" dirty="0" smtClean="0"/>
              <a:t>.</a:t>
            </a:r>
          </a:p>
          <a:p>
            <a:r>
              <a:rPr lang="en-US" b="1" dirty="0"/>
              <a:t>Tax Issues for </a:t>
            </a:r>
            <a:r>
              <a:rPr lang="en-US" b="1" dirty="0" err="1" smtClean="0"/>
              <a:t>Proprietorship</a:t>
            </a:r>
            <a:r>
              <a:rPr lang="en-US" dirty="0" err="1" smtClean="0"/>
              <a:t>:For</a:t>
            </a:r>
            <a:r>
              <a:rPr lang="en-US" dirty="0" smtClean="0"/>
              <a:t> </a:t>
            </a:r>
            <a:r>
              <a:rPr lang="en-US" dirty="0"/>
              <a:t>the proprietorship, </a:t>
            </a:r>
            <a:r>
              <a:rPr lang="en-US" dirty="0" smtClean="0"/>
              <a:t>it treats </a:t>
            </a:r>
            <a:r>
              <a:rPr lang="en-US" dirty="0"/>
              <a:t>the business as the individual owner. All </a:t>
            </a:r>
            <a:r>
              <a:rPr lang="en-US" dirty="0" smtClean="0"/>
              <a:t>income Appears on </a:t>
            </a:r>
            <a:r>
              <a:rPr lang="en-US" dirty="0"/>
              <a:t>the owner’s return as personal income. </a:t>
            </a:r>
            <a:r>
              <a:rPr lang="en-US" dirty="0"/>
              <a:t>T</a:t>
            </a:r>
            <a:r>
              <a:rPr lang="en-US" dirty="0" smtClean="0"/>
              <a:t>axes affects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taxable year, distribution of profits to owners, organization costs, capital </a:t>
            </a:r>
            <a:r>
              <a:rPr lang="en-US" dirty="0" err="1" smtClean="0"/>
              <a:t>gains,capital</a:t>
            </a:r>
            <a:r>
              <a:rPr lang="en-US" dirty="0" smtClean="0"/>
              <a:t> </a:t>
            </a:r>
            <a:r>
              <a:rPr lang="en-US" dirty="0"/>
              <a:t>losses, and medical </a:t>
            </a:r>
            <a:r>
              <a:rPr lang="en-US" dirty="0" err="1" smtClean="0"/>
              <a:t>benefits.The</a:t>
            </a:r>
            <a:r>
              <a:rPr lang="en-US" dirty="0" smtClean="0"/>
              <a:t> </a:t>
            </a:r>
            <a:r>
              <a:rPr lang="en-US" dirty="0"/>
              <a:t>proprietorship has some tax advantages when compared with the corporation. </a:t>
            </a:r>
            <a:r>
              <a:rPr lang="en-US" dirty="0" err="1" smtClean="0"/>
              <a:t>First,there</a:t>
            </a:r>
            <a:r>
              <a:rPr lang="en-US" dirty="0" smtClean="0"/>
              <a:t> </a:t>
            </a:r>
            <a:r>
              <a:rPr lang="en-US" dirty="0"/>
              <a:t>is no double tax when profits are distributed to the owner. Another advantage is </a:t>
            </a:r>
            <a:r>
              <a:rPr lang="en-US" dirty="0" smtClean="0"/>
              <a:t>that there </a:t>
            </a:r>
            <a:r>
              <a:rPr lang="en-US" dirty="0"/>
              <a:t>is no capital stock tax or penalty for </a:t>
            </a:r>
            <a:r>
              <a:rPr lang="en-US" dirty="0" smtClean="0"/>
              <a:t>retained(</a:t>
            </a:r>
            <a:r>
              <a:rPr lang="en-US" dirty="0" err="1" smtClean="0"/>
              <a:t>pay,hold</a:t>
            </a:r>
            <a:r>
              <a:rPr lang="en-US" dirty="0" smtClean="0"/>
              <a:t>) </a:t>
            </a:r>
            <a:r>
              <a:rPr lang="en-US" dirty="0"/>
              <a:t>earnings in the business. Again, </a:t>
            </a:r>
            <a:r>
              <a:rPr lang="en-US" dirty="0" smtClean="0"/>
              <a:t>these advantages </a:t>
            </a:r>
            <a:r>
              <a:rPr lang="en-US" dirty="0"/>
              <a:t>exist because the proprietorship is not recognized as a separate tax entity; </a:t>
            </a:r>
            <a:r>
              <a:rPr lang="en-US" dirty="0" smtClean="0"/>
              <a:t>all profits </a:t>
            </a:r>
            <a:r>
              <a:rPr lang="en-US" dirty="0"/>
              <a:t>and losses are part of the entrepreneur’s tax return.</a:t>
            </a:r>
          </a:p>
        </p:txBody>
      </p:sp>
    </p:spTree>
    <p:extLst>
      <p:ext uri="{BB962C8B-B14F-4D97-AF65-F5344CB8AC3E}">
        <p14:creationId xmlns:p14="http://schemas.microsoft.com/office/powerpoint/2010/main" val="487376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4275"/>
            <a:ext cx="10515600" cy="541268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Tax Issues for </a:t>
            </a:r>
            <a:r>
              <a:rPr lang="en-US" b="1" dirty="0" smtClean="0"/>
              <a:t>Partnership </a:t>
            </a:r>
            <a:r>
              <a:rPr lang="en-US" dirty="0" smtClean="0"/>
              <a:t>:The </a:t>
            </a:r>
            <a:r>
              <a:rPr lang="en-US" dirty="0"/>
              <a:t>partnership’s tax advantages and disadvantages are similar to those of the </a:t>
            </a:r>
            <a:r>
              <a:rPr lang="en-US" dirty="0" err="1" smtClean="0"/>
              <a:t>proprietorship,especially</a:t>
            </a:r>
            <a:r>
              <a:rPr lang="en-US" dirty="0" smtClean="0"/>
              <a:t> </a:t>
            </a:r>
            <a:r>
              <a:rPr lang="en-US" dirty="0"/>
              <a:t>regarding income distributions, dividends, and capital gains and </a:t>
            </a:r>
            <a:r>
              <a:rPr lang="en-US" dirty="0" err="1" smtClean="0"/>
              <a:t>losses.Limited</a:t>
            </a:r>
            <a:r>
              <a:rPr lang="en-US" dirty="0" smtClean="0"/>
              <a:t> </a:t>
            </a:r>
            <a:r>
              <a:rPr lang="en-US" dirty="0"/>
              <a:t>partners in a traditional general partnership have the advantage of limited </a:t>
            </a:r>
            <a:r>
              <a:rPr lang="en-US" dirty="0" smtClean="0"/>
              <a:t>liability (they </a:t>
            </a:r>
            <a:r>
              <a:rPr lang="en-US" dirty="0"/>
              <a:t>are liable only for the amount of their investment), but they can share in the profits </a:t>
            </a:r>
            <a:r>
              <a:rPr lang="en-US" dirty="0" smtClean="0"/>
              <a:t>at a </a:t>
            </a:r>
            <a:r>
              <a:rPr lang="en-US" dirty="0"/>
              <a:t>percentage stipulated in the partnership agreement. The LLP is treated the same as </a:t>
            </a:r>
            <a:r>
              <a:rPr lang="en-US" dirty="0" smtClean="0"/>
              <a:t>the LLC </a:t>
            </a:r>
            <a:r>
              <a:rPr lang="en-US" dirty="0"/>
              <a:t>for tax purposes, and all profits are distributed through the partners in some </a:t>
            </a:r>
            <a:r>
              <a:rPr lang="en-US" dirty="0" smtClean="0"/>
              <a:t>designated fashion </a:t>
            </a:r>
            <a:r>
              <a:rPr lang="en-US" dirty="0"/>
              <a:t>as personal </a:t>
            </a:r>
            <a:r>
              <a:rPr lang="en-US" dirty="0" smtClean="0"/>
              <a:t>income.</a:t>
            </a:r>
            <a:r>
              <a:rPr lang="en-US" dirty="0"/>
              <a:t> The owners then report their share as personal income and </a:t>
            </a:r>
            <a:r>
              <a:rPr lang="en-US" dirty="0" smtClean="0"/>
              <a:t>pay taxes </a:t>
            </a:r>
            <a:r>
              <a:rPr lang="en-US" dirty="0"/>
              <a:t>based on this </a:t>
            </a:r>
            <a:r>
              <a:rPr lang="en-US" dirty="0" smtClean="0"/>
              <a:t>amount(Table 9.2).</a:t>
            </a:r>
          </a:p>
          <a:p>
            <a:r>
              <a:rPr lang="en-US" b="1" dirty="0"/>
              <a:t>Tax Issues for </a:t>
            </a:r>
            <a:r>
              <a:rPr lang="en-US" b="1" dirty="0" smtClean="0"/>
              <a:t>Corporation</a:t>
            </a:r>
            <a:r>
              <a:rPr lang="en-US" dirty="0" smtClean="0"/>
              <a:t>: </a:t>
            </a:r>
            <a:r>
              <a:rPr lang="en-US" dirty="0"/>
              <a:t>corporation as a separate tax entity, it has the advantage </a:t>
            </a:r>
            <a:r>
              <a:rPr lang="en-US" dirty="0" smtClean="0"/>
              <a:t>of being </a:t>
            </a:r>
            <a:r>
              <a:rPr lang="en-US" dirty="0"/>
              <a:t>able to take many deductions and expenses that are not available to the </a:t>
            </a:r>
            <a:r>
              <a:rPr lang="en-US" dirty="0" smtClean="0"/>
              <a:t>proprietorship or </a:t>
            </a:r>
            <a:r>
              <a:rPr lang="en-US" dirty="0"/>
              <a:t>partnership</a:t>
            </a:r>
            <a:r>
              <a:rPr lang="en-US" dirty="0" smtClean="0"/>
              <a:t>.</a:t>
            </a:r>
            <a:r>
              <a:rPr lang="en-US" dirty="0"/>
              <a:t> The disadvantage is that the distribution of dividends is taxed twice, </a:t>
            </a:r>
            <a:r>
              <a:rPr lang="en-US" dirty="0" smtClean="0"/>
              <a:t>as income </a:t>
            </a:r>
            <a:r>
              <a:rPr lang="en-US" dirty="0"/>
              <a:t>of the </a:t>
            </a:r>
            <a:r>
              <a:rPr lang="en-US" dirty="0" smtClean="0"/>
              <a:t>corporation.</a:t>
            </a:r>
            <a:r>
              <a:rPr lang="en-US" dirty="0"/>
              <a:t> The entrepreneur is best </a:t>
            </a:r>
            <a:r>
              <a:rPr lang="en-US" dirty="0" smtClean="0"/>
              <a:t>advised to </a:t>
            </a:r>
            <a:r>
              <a:rPr lang="en-US" dirty="0"/>
              <a:t>consider the tax pros and cons and decide on that basis.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60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THE LIMITED LIABILITY COMPANY </a:t>
            </a:r>
            <a:r>
              <a:rPr lang="en-US" sz="3200" b="1" dirty="0" smtClean="0"/>
              <a:t>VERSUS THE </a:t>
            </a:r>
            <a:r>
              <a:rPr lang="en-US" sz="3200" b="1" dirty="0"/>
              <a:t>S CORPORATION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corporation is the entity </a:t>
            </a:r>
            <a:r>
              <a:rPr lang="en-US" dirty="0" smtClean="0"/>
              <a:t>desired by </a:t>
            </a:r>
            <a:r>
              <a:rPr lang="en-US" dirty="0"/>
              <a:t>investors, the actual entity desired by venture capitalists is the limited liability </a:t>
            </a:r>
            <a:r>
              <a:rPr lang="en-US" dirty="0" smtClean="0"/>
              <a:t>company (LLC).</a:t>
            </a:r>
            <a:r>
              <a:rPr lang="en-US" dirty="0"/>
              <a:t> Regulations now allow an LLC to </a:t>
            </a:r>
            <a:r>
              <a:rPr lang="en-US" dirty="0" smtClean="0"/>
              <a:t>be automatically </a:t>
            </a:r>
            <a:r>
              <a:rPr lang="en-US" dirty="0"/>
              <a:t>taxed as a </a:t>
            </a:r>
            <a:r>
              <a:rPr lang="en-US" dirty="0" smtClean="0"/>
              <a:t>partnership.</a:t>
            </a:r>
            <a:r>
              <a:rPr lang="en-US" dirty="0"/>
              <a:t> S corporation </a:t>
            </a:r>
            <a:r>
              <a:rPr lang="en-US" dirty="0" smtClean="0"/>
              <a:t>had been the </a:t>
            </a:r>
            <a:r>
              <a:rPr lang="en-US" dirty="0"/>
              <a:t>most popular choice of organization structure by new ventures and small businesses</a:t>
            </a:r>
            <a:r>
              <a:rPr lang="en-US" dirty="0" smtClean="0"/>
              <a:t>.</a:t>
            </a:r>
            <a:r>
              <a:rPr lang="en-US" dirty="0"/>
              <a:t> growth rate of the formation of S corporations has actually declined in </a:t>
            </a:r>
            <a:r>
              <a:rPr lang="en-US" dirty="0" smtClean="0"/>
              <a:t>the last </a:t>
            </a:r>
            <a:r>
              <a:rPr lang="en-US" dirty="0"/>
              <a:t>few years primarily because of acceptance of the LLC in all states and amendments </a:t>
            </a:r>
            <a:r>
              <a:rPr lang="en-US" dirty="0" smtClean="0"/>
              <a:t>in several </a:t>
            </a:r>
            <a:r>
              <a:rPr lang="en-US" dirty="0"/>
              <a:t>states making the LLC more </a:t>
            </a:r>
            <a:r>
              <a:rPr lang="en-US" dirty="0" smtClean="0"/>
              <a:t>attractive.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29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7922"/>
            <a:ext cx="10515600" cy="5399041"/>
          </a:xfrm>
        </p:spPr>
        <p:txBody>
          <a:bodyPr/>
          <a:lstStyle/>
          <a:p>
            <a:r>
              <a:rPr lang="en-US" b="1" dirty="0"/>
              <a:t>S </a:t>
            </a:r>
            <a:r>
              <a:rPr lang="en-US" b="1" dirty="0" smtClean="0"/>
              <a:t>CORPORATION: </a:t>
            </a:r>
            <a:r>
              <a:rPr lang="en-US" dirty="0" smtClean="0"/>
              <a:t>The </a:t>
            </a:r>
            <a:r>
              <a:rPr lang="en-US" i="1" dirty="0"/>
              <a:t>S corporation </a:t>
            </a:r>
            <a:r>
              <a:rPr lang="en-US" dirty="0"/>
              <a:t>combines the tax advantages of the partnership and the corporation. It </a:t>
            </a:r>
            <a:r>
              <a:rPr lang="en-US" dirty="0" smtClean="0"/>
              <a:t>is designed </a:t>
            </a:r>
            <a:r>
              <a:rPr lang="en-US" dirty="0"/>
              <a:t>so that venture income is declared as personal income on a pro rata basis by </a:t>
            </a:r>
            <a:r>
              <a:rPr lang="en-US" dirty="0" smtClean="0"/>
              <a:t>the shareholders</a:t>
            </a:r>
            <a:r>
              <a:rPr lang="en-US" dirty="0"/>
              <a:t>. In fact, the shareholders benefit from all the income and the deductions </a:t>
            </a:r>
            <a:r>
              <a:rPr lang="en-US" dirty="0" smtClean="0"/>
              <a:t>of the business.</a:t>
            </a:r>
            <a:r>
              <a:rPr lang="en-US" dirty="0"/>
              <a:t> As a result, a number of </a:t>
            </a:r>
            <a:r>
              <a:rPr lang="en-US" dirty="0" smtClean="0"/>
              <a:t>changes were </a:t>
            </a:r>
            <a:r>
              <a:rPr lang="en-US" dirty="0"/>
              <a:t>made, such as an increase in the number of </a:t>
            </a:r>
            <a:r>
              <a:rPr lang="en-US" dirty="0" smtClean="0"/>
              <a:t>shareholders.</a:t>
            </a:r>
            <a:r>
              <a:rPr lang="en-US" dirty="0"/>
              <a:t> One of the issues with the S corporation is that its status must be carefully </a:t>
            </a:r>
            <a:r>
              <a:rPr lang="en-US" dirty="0" smtClean="0"/>
              <a:t>monitored and </a:t>
            </a:r>
            <a:r>
              <a:rPr lang="en-US" dirty="0"/>
              <a:t>maintained.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069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of an S Corporation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• Capital gains or losses from the corporation are treated as personal income or </a:t>
            </a:r>
            <a:r>
              <a:rPr lang="en-US" dirty="0" smtClean="0"/>
              <a:t>losses by </a:t>
            </a:r>
            <a:r>
              <a:rPr lang="en-US" dirty="0"/>
              <a:t>the shareholders on a pro rata basis (determined by number of shares of stock held</a:t>
            </a:r>
            <a:r>
              <a:rPr lang="en-US" dirty="0" smtClean="0"/>
              <a:t>). The </a:t>
            </a:r>
            <a:r>
              <a:rPr lang="en-US" dirty="0"/>
              <a:t>corporation is thus not taxed.</a:t>
            </a:r>
          </a:p>
          <a:p>
            <a:pPr marL="0" indent="0">
              <a:buNone/>
            </a:pPr>
            <a:r>
              <a:rPr lang="en-US" dirty="0"/>
              <a:t>• Shareholders retain the same limited liability protection as the C corporation.</a:t>
            </a:r>
          </a:p>
          <a:p>
            <a:pPr marL="0" indent="0">
              <a:buNone/>
            </a:pPr>
            <a:r>
              <a:rPr lang="en-US" dirty="0"/>
              <a:t>• The S corporation is not subject to a minimum tax, as is the C corporation.</a:t>
            </a:r>
          </a:p>
          <a:p>
            <a:pPr marL="0" indent="0">
              <a:buNone/>
            </a:pPr>
            <a:r>
              <a:rPr lang="en-US" dirty="0"/>
              <a:t>• Stock may be transferred to low-income-bracket family members (children must </a:t>
            </a:r>
            <a:r>
              <a:rPr lang="en-US" dirty="0" smtClean="0"/>
              <a:t>be 14 </a:t>
            </a:r>
            <a:r>
              <a:rPr lang="en-US" dirty="0"/>
              <a:t>years or older).</a:t>
            </a:r>
          </a:p>
          <a:p>
            <a:pPr marL="0" indent="0">
              <a:buNone/>
            </a:pPr>
            <a:r>
              <a:rPr lang="en-US" dirty="0"/>
              <a:t>• Stock may be voting or nonvoting.</a:t>
            </a:r>
          </a:p>
          <a:p>
            <a:pPr marL="0" indent="0">
              <a:buNone/>
            </a:pPr>
            <a:r>
              <a:rPr lang="en-US" dirty="0"/>
              <a:t>• This form of business may use the cash method of accounting.</a:t>
            </a:r>
          </a:p>
          <a:p>
            <a:pPr marL="0" indent="0">
              <a:buNone/>
            </a:pPr>
            <a:r>
              <a:rPr lang="en-US" dirty="0"/>
              <a:t>• Corporate long-term capital gains and losses are deductible directly by </a:t>
            </a:r>
            <a:r>
              <a:rPr lang="en-US" dirty="0" smtClean="0"/>
              <a:t>the shareholders </a:t>
            </a:r>
            <a:r>
              <a:rPr lang="en-US" dirty="0"/>
              <a:t>to </a:t>
            </a:r>
            <a:r>
              <a:rPr lang="en-US" dirty="0" smtClean="0"/>
              <a:t>other </a:t>
            </a:r>
            <a:r>
              <a:rPr lang="en-US" dirty="0"/>
              <a:t>personal capital gains or losses.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45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Disadvantages of an S Corporation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Small Business Job </a:t>
            </a:r>
            <a:r>
              <a:rPr lang="en-US" dirty="0" smtClean="0"/>
              <a:t>Acts passed </a:t>
            </a:r>
            <a:r>
              <a:rPr lang="en-US" dirty="0"/>
              <a:t>in each of the past two years have also had some impact on the S </a:t>
            </a:r>
            <a:r>
              <a:rPr lang="en-US" dirty="0" smtClean="0"/>
              <a:t>corporation and </a:t>
            </a:r>
            <a:r>
              <a:rPr lang="en-US" dirty="0"/>
              <a:t>should be consulted when considering this form of </a:t>
            </a:r>
            <a:r>
              <a:rPr lang="en-US" dirty="0" smtClean="0"/>
              <a:t>organization(Qualification restriction).</a:t>
            </a:r>
          </a:p>
          <a:p>
            <a:pPr marL="0" indent="0">
              <a:buNone/>
            </a:pPr>
            <a:r>
              <a:rPr lang="en-US" dirty="0"/>
              <a:t>• Depending on the actual amount of the net income, there may be a tax advantage to </a:t>
            </a:r>
            <a:r>
              <a:rPr lang="en-US" dirty="0" smtClean="0"/>
              <a:t>the C </a:t>
            </a:r>
            <a:r>
              <a:rPr lang="en-US" dirty="0"/>
              <a:t>corporation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• The S corporation may not deduct most </a:t>
            </a:r>
            <a:r>
              <a:rPr lang="en-US" dirty="0" smtClean="0"/>
              <a:t>fringe(</a:t>
            </a:r>
            <a:r>
              <a:rPr lang="en-US" dirty="0" err="1" smtClean="0"/>
              <a:t>end,edge</a:t>
            </a:r>
            <a:r>
              <a:rPr lang="en-US" dirty="0" smtClean="0"/>
              <a:t>) </a:t>
            </a:r>
            <a:r>
              <a:rPr lang="en-US" dirty="0"/>
              <a:t>benefits for shareholders.</a:t>
            </a:r>
          </a:p>
          <a:p>
            <a:pPr marL="0" indent="0">
              <a:buNone/>
            </a:pPr>
            <a:r>
              <a:rPr lang="en-US" dirty="0"/>
              <a:t>• The S corporation must adopt a calendar year for tax purposes.</a:t>
            </a:r>
          </a:p>
          <a:p>
            <a:pPr marL="0" indent="0">
              <a:buNone/>
            </a:pPr>
            <a:r>
              <a:rPr lang="en-US" dirty="0"/>
              <a:t>• Only one class of stock (common stock) is permitted for this form of business.</a:t>
            </a:r>
          </a:p>
          <a:p>
            <a:pPr marL="0" indent="0">
              <a:buNone/>
            </a:pPr>
            <a:r>
              <a:rPr lang="en-US" dirty="0"/>
              <a:t>• The net loss of the S corporation is limited to the shareholder’s stock plus loans to </a:t>
            </a:r>
            <a:r>
              <a:rPr lang="en-US" dirty="0" smtClean="0"/>
              <a:t>the business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• S corporations cannot have more than 100 shareholders.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63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LIMITED LIABILITY COMPANY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• Whereas the corporation has shareholders and partnerships have partners, the LLC </a:t>
            </a:r>
            <a:r>
              <a:rPr lang="en-US" dirty="0" smtClean="0"/>
              <a:t>has members.</a:t>
            </a:r>
          </a:p>
          <a:p>
            <a:pPr marL="0" indent="0">
              <a:buNone/>
            </a:pPr>
            <a:r>
              <a:rPr lang="en-US" dirty="0"/>
              <a:t>• No shares of stock are issued, and each member owns an interest in the business </a:t>
            </a:r>
            <a:r>
              <a:rPr lang="en-US" dirty="0" smtClean="0"/>
              <a:t>as designated </a:t>
            </a:r>
            <a:r>
              <a:rPr lang="en-US" dirty="0"/>
              <a:t>by the articles of </a:t>
            </a:r>
            <a:r>
              <a:rPr lang="en-US" dirty="0" smtClean="0"/>
              <a:t>organization.</a:t>
            </a:r>
          </a:p>
          <a:p>
            <a:pPr marL="0" indent="0">
              <a:buNone/>
            </a:pPr>
            <a:r>
              <a:rPr lang="en-US" dirty="0"/>
              <a:t>• Liability does not extend beyond the member’s capital contribution to the business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• Members may transfer their interest only with </a:t>
            </a:r>
            <a:r>
              <a:rPr lang="en-US" dirty="0" smtClean="0"/>
              <a:t>the written </a:t>
            </a:r>
            <a:r>
              <a:rPr lang="en-US" dirty="0"/>
              <a:t>consent of </a:t>
            </a:r>
            <a:r>
              <a:rPr lang="en-US" dirty="0" smtClean="0"/>
              <a:t>the remaining </a:t>
            </a:r>
            <a:r>
              <a:rPr lang="en-US" dirty="0"/>
              <a:t>members</a:t>
            </a:r>
            <a:r>
              <a:rPr lang="en-US" dirty="0" smtClean="0"/>
              <a:t>.</a:t>
            </a:r>
          </a:p>
          <a:p>
            <a:r>
              <a:rPr lang="en-US" dirty="0"/>
              <a:t>M</a:t>
            </a:r>
            <a:r>
              <a:rPr lang="en-US" dirty="0" smtClean="0"/>
              <a:t>embers </a:t>
            </a:r>
            <a:r>
              <a:rPr lang="en-US" dirty="0"/>
              <a:t>may elect to designate the firm as a partnership or a corporation</a:t>
            </a:r>
            <a:r>
              <a:rPr lang="en-US" dirty="0" smtClean="0"/>
              <a:t>.</a:t>
            </a:r>
          </a:p>
          <a:p>
            <a:r>
              <a:rPr lang="en-US" dirty="0"/>
              <a:t>standard acceptable term of an LLC is 30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56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of an LLC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partners can add their proportionate shares of </a:t>
            </a:r>
            <a:r>
              <a:rPr lang="en-US" dirty="0" smtClean="0"/>
              <a:t>the LLC </a:t>
            </a:r>
            <a:r>
              <a:rPr lang="en-US" dirty="0"/>
              <a:t>liabilities to their partnership </a:t>
            </a:r>
            <a:r>
              <a:rPr lang="en-US" dirty="0" smtClean="0"/>
              <a:t>interests.</a:t>
            </a:r>
          </a:p>
          <a:p>
            <a:r>
              <a:rPr lang="en-US" dirty="0"/>
              <a:t>States vary on the requirements of taxation but the LLC may have tax advantages </a:t>
            </a:r>
            <a:r>
              <a:rPr lang="en-US" dirty="0" smtClean="0"/>
              <a:t>in most states.</a:t>
            </a:r>
          </a:p>
          <a:p>
            <a:r>
              <a:rPr lang="en-US" dirty="0"/>
              <a:t>One or more (without limit) individuals, corporations, partnerships, trusts, or </a:t>
            </a:r>
            <a:r>
              <a:rPr lang="en-US" dirty="0" smtClean="0"/>
              <a:t>other entities </a:t>
            </a:r>
            <a:r>
              <a:rPr lang="en-US" dirty="0"/>
              <a:t>can join to organize or form an </a:t>
            </a:r>
            <a:r>
              <a:rPr lang="en-US" dirty="0" smtClean="0"/>
              <a:t>LLC(feasibility).</a:t>
            </a:r>
          </a:p>
          <a:p>
            <a:r>
              <a:rPr lang="en-US" dirty="0"/>
              <a:t>Members are allowed to share income, profit, expense, deduction, loss and credit, </a:t>
            </a:r>
            <a:r>
              <a:rPr lang="en-US" dirty="0" smtClean="0"/>
              <a:t>and equity </a:t>
            </a:r>
            <a:r>
              <a:rPr lang="en-US" dirty="0"/>
              <a:t>of the LLC among themselves.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004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DESIGNING THE ORGANIZATION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b="1" i="1" dirty="0"/>
              <a:t>Organization </a:t>
            </a:r>
            <a:r>
              <a:rPr lang="en-US" b="1" i="1" dirty="0" smtClean="0"/>
              <a:t>structure: </a:t>
            </a:r>
            <a:r>
              <a:rPr lang="en-US" dirty="0" smtClean="0"/>
              <a:t>This </a:t>
            </a:r>
            <a:r>
              <a:rPr lang="en-US" dirty="0"/>
              <a:t>defines members’ jobs and the communication and </a:t>
            </a:r>
            <a:r>
              <a:rPr lang="en-US" dirty="0" smtClean="0"/>
              <a:t>relationship these </a:t>
            </a:r>
            <a:r>
              <a:rPr lang="en-US" dirty="0"/>
              <a:t>jobs have with each other. These relationships are depicted in an organization chart.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i="1" dirty="0"/>
              <a:t>Planning, measurement, and evaluation </a:t>
            </a:r>
            <a:r>
              <a:rPr lang="en-US" b="1" i="1" dirty="0" smtClean="0"/>
              <a:t>schemes:</a:t>
            </a:r>
            <a:r>
              <a:rPr lang="en-US" dirty="0" smtClean="0"/>
              <a:t> </a:t>
            </a:r>
            <a:r>
              <a:rPr lang="en-US" dirty="0"/>
              <a:t>All organization activities </a:t>
            </a:r>
            <a:r>
              <a:rPr lang="en-US" dirty="0" smtClean="0"/>
              <a:t>should reflect </a:t>
            </a:r>
            <a:r>
              <a:rPr lang="en-US" dirty="0"/>
              <a:t>the goals and objectives that underlie the venture’s existence. The </a:t>
            </a:r>
            <a:r>
              <a:rPr lang="en-US" dirty="0" smtClean="0"/>
              <a:t>entrepreneur must </a:t>
            </a:r>
            <a:r>
              <a:rPr lang="en-US" dirty="0"/>
              <a:t>spell out how these goals will be achieved (plans), how they will be </a:t>
            </a:r>
            <a:r>
              <a:rPr lang="en-US" dirty="0" smtClean="0"/>
              <a:t>measured, and </a:t>
            </a:r>
            <a:r>
              <a:rPr lang="en-US" dirty="0"/>
              <a:t>how they will be evaluated.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i="1" dirty="0" smtClean="0"/>
              <a:t>Rewards:</a:t>
            </a:r>
            <a:r>
              <a:rPr lang="en-US" dirty="0" smtClean="0"/>
              <a:t> Members </a:t>
            </a:r>
            <a:r>
              <a:rPr lang="en-US" dirty="0"/>
              <a:t>of an organization will require rewards in the form of </a:t>
            </a:r>
            <a:r>
              <a:rPr lang="en-US" dirty="0" smtClean="0"/>
              <a:t>promotions, bonuses</a:t>
            </a:r>
            <a:r>
              <a:rPr lang="en-US" dirty="0"/>
              <a:t>, praise, and so on. The entrepreneur or other key managers will need to </a:t>
            </a:r>
            <a:r>
              <a:rPr lang="en-US" dirty="0" smtClean="0"/>
              <a:t>be responsible </a:t>
            </a:r>
            <a:r>
              <a:rPr lang="en-US" dirty="0"/>
              <a:t>for these rewards.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i="1" dirty="0"/>
              <a:t>Selection </a:t>
            </a:r>
            <a:r>
              <a:rPr lang="en-US" b="1" i="1" dirty="0" smtClean="0"/>
              <a:t>criteria:</a:t>
            </a:r>
            <a:r>
              <a:rPr lang="en-US" dirty="0" smtClean="0"/>
              <a:t> The </a:t>
            </a:r>
            <a:r>
              <a:rPr lang="en-US" dirty="0"/>
              <a:t>entrepreneur will need to determine a set of guidelines </a:t>
            </a:r>
            <a:r>
              <a:rPr lang="en-US" dirty="0" smtClean="0"/>
              <a:t>for selecting </a:t>
            </a:r>
            <a:r>
              <a:rPr lang="en-US" dirty="0"/>
              <a:t>individuals for each position.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i="1" dirty="0" err="1" smtClean="0"/>
              <a:t>Training</a:t>
            </a:r>
            <a:r>
              <a:rPr lang="en-US" dirty="0" err="1" smtClean="0"/>
              <a:t>:Training</a:t>
            </a:r>
            <a:r>
              <a:rPr lang="en-US" dirty="0"/>
              <a:t>, on or off the job, must be specified. This training may be in </a:t>
            </a:r>
            <a:r>
              <a:rPr lang="en-US" dirty="0" smtClean="0"/>
              <a:t>the form </a:t>
            </a:r>
            <a:r>
              <a:rPr lang="en-US" dirty="0"/>
              <a:t>of formal education or learning skills.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0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316" y="500948"/>
            <a:ext cx="4271749" cy="5676015"/>
          </a:xfrm>
        </p:spPr>
      </p:pic>
    </p:spTree>
    <p:extLst>
      <p:ext uri="{BB962C8B-B14F-4D97-AF65-F5344CB8AC3E}">
        <p14:creationId xmlns:p14="http://schemas.microsoft.com/office/powerpoint/2010/main" val="3026128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BUILDING THE MANAGEMENT TEAM AND A </a:t>
            </a:r>
            <a:r>
              <a:rPr lang="en-US" sz="2400" b="1" dirty="0" smtClean="0"/>
              <a:t>SUCCESSFUL ORGANIZATION </a:t>
            </a:r>
            <a:r>
              <a:rPr lang="en-US" sz="2400" b="1" dirty="0"/>
              <a:t>CULTURE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In essence, the team must be able </a:t>
            </a:r>
            <a:r>
              <a:rPr lang="en-US" dirty="0" smtClean="0"/>
              <a:t>to accomplish </a:t>
            </a:r>
            <a:r>
              <a:rPr lang="en-US" b="1" dirty="0"/>
              <a:t>three functions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Execute the business plan.</a:t>
            </a:r>
          </a:p>
          <a:p>
            <a:pPr marL="0" indent="0">
              <a:buNone/>
            </a:pPr>
            <a:r>
              <a:rPr lang="en-US" dirty="0"/>
              <a:t>• Identify fundamental changes in the business as they occur.</a:t>
            </a:r>
          </a:p>
          <a:p>
            <a:pPr marL="0" indent="0">
              <a:buNone/>
            </a:pPr>
            <a:r>
              <a:rPr lang="en-US" dirty="0"/>
              <a:t>• Make adjustments to the plan based on changes in the environment and market </a:t>
            </a:r>
            <a:r>
              <a:rPr lang="en-US" dirty="0" smtClean="0"/>
              <a:t>that will </a:t>
            </a:r>
            <a:r>
              <a:rPr lang="en-US" dirty="0"/>
              <a:t>maintain profitability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Detailed:</a:t>
            </a:r>
          </a:p>
          <a:p>
            <a:r>
              <a:rPr lang="en-US" dirty="0"/>
              <a:t>First, the entrepreneur’s desired culture must match the business strategy outlined in </a:t>
            </a:r>
            <a:r>
              <a:rPr lang="en-US" dirty="0" smtClean="0"/>
              <a:t>the business </a:t>
            </a:r>
            <a:r>
              <a:rPr lang="en-US" dirty="0"/>
              <a:t>plan</a:t>
            </a:r>
            <a:r>
              <a:rPr lang="en-US" dirty="0" smtClean="0"/>
              <a:t>.</a:t>
            </a:r>
          </a:p>
          <a:p>
            <a:r>
              <a:rPr lang="en-US" dirty="0"/>
              <a:t>Second, the leader of the organization must create a workplace where employees </a:t>
            </a:r>
            <a:r>
              <a:rPr lang="en-US" dirty="0" smtClean="0"/>
              <a:t>are motivated </a:t>
            </a:r>
            <a:r>
              <a:rPr lang="en-US" dirty="0"/>
              <a:t>and rewarded for good work</a:t>
            </a:r>
            <a:r>
              <a:rPr lang="en-US" dirty="0" smtClean="0"/>
              <a:t>.</a:t>
            </a:r>
          </a:p>
          <a:p>
            <a:r>
              <a:rPr lang="en-US" dirty="0"/>
              <a:t>Third, the entrepreneur should be flexible enough to try different things</a:t>
            </a:r>
            <a:r>
              <a:rPr lang="en-US" dirty="0" smtClean="0"/>
              <a:t>.</a:t>
            </a:r>
          </a:p>
          <a:p>
            <a:r>
              <a:rPr lang="en-US" dirty="0"/>
              <a:t>Fourth, it is necessary to spend extra time in the hiring process</a:t>
            </a:r>
            <a:r>
              <a:rPr lang="en-US" dirty="0" smtClean="0"/>
              <a:t>.</a:t>
            </a:r>
          </a:p>
          <a:p>
            <a:r>
              <a:rPr lang="en-US" dirty="0"/>
              <a:t>Next, the entrepreneur needs to understand the significance of leadership in the </a:t>
            </a:r>
            <a:r>
              <a:rPr lang="en-US" dirty="0" smtClean="0"/>
              <a:t>organization(Resources).</a:t>
            </a:r>
          </a:p>
          <a:p>
            <a:r>
              <a:rPr lang="en-US" dirty="0"/>
              <a:t>E</a:t>
            </a:r>
            <a:r>
              <a:rPr lang="en-US" dirty="0" smtClean="0"/>
              <a:t>ffective </a:t>
            </a:r>
            <a:r>
              <a:rPr lang="en-US" dirty="0"/>
              <a:t>team and creating a positive organization culture is a </a:t>
            </a:r>
            <a:r>
              <a:rPr lang="en-US" dirty="0" smtClean="0"/>
              <a:t>challenge for </a:t>
            </a:r>
            <a:r>
              <a:rPr lang="en-US" dirty="0"/>
              <a:t>the </a:t>
            </a:r>
            <a:r>
              <a:rPr lang="en-US" dirty="0" smtClean="0"/>
              <a:t>entrepreneur.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927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ROLE OF A BOARD OF DIRECTORS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(1) reviewing operating and </a:t>
            </a:r>
            <a:r>
              <a:rPr lang="en-US" dirty="0" smtClean="0"/>
              <a:t>capital budgets</a:t>
            </a:r>
          </a:p>
          <a:p>
            <a:pPr marL="0" indent="0">
              <a:buNone/>
            </a:pPr>
            <a:r>
              <a:rPr lang="en-US" dirty="0" smtClean="0"/>
              <a:t>(2</a:t>
            </a:r>
            <a:r>
              <a:rPr lang="en-US" dirty="0"/>
              <a:t>) developing longer-term strategic plans for growth and </a:t>
            </a:r>
            <a:r>
              <a:rPr lang="en-US" dirty="0" smtClean="0"/>
              <a:t>expansion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3) </a:t>
            </a:r>
            <a:r>
              <a:rPr lang="en-US" dirty="0" smtClean="0"/>
              <a:t>supporting day-to-day activities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4) resolving conflicts among owners or </a:t>
            </a:r>
            <a:r>
              <a:rPr lang="en-US" dirty="0" smtClean="0"/>
              <a:t>shareholders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(5) ensuring the proper use of </a:t>
            </a:r>
            <a:r>
              <a:rPr lang="en-US" dirty="0" smtClean="0"/>
              <a:t>assets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6) developing a network of information </a:t>
            </a:r>
            <a:r>
              <a:rPr lang="en-US" dirty="0" smtClean="0"/>
              <a:t>sources for </a:t>
            </a:r>
            <a:r>
              <a:rPr lang="en-US" dirty="0"/>
              <a:t>the entrepreneurs. These functions may be a formal part of the organization, with </a:t>
            </a:r>
            <a:r>
              <a:rPr lang="en-US" dirty="0" smtClean="0"/>
              <a:t>responsibilities assigned </a:t>
            </a:r>
            <a:r>
              <a:rPr lang="en-US" dirty="0"/>
              <a:t>to the directors depending on the needs of the new venture.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30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BOARD OF ADVISORS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Identify potential members who share your vision so that they will look out for </a:t>
            </a:r>
            <a:r>
              <a:rPr lang="en-US" dirty="0" smtClean="0"/>
              <a:t>your best </a:t>
            </a:r>
            <a:r>
              <a:rPr lang="en-US" dirty="0"/>
              <a:t>interests.</a:t>
            </a:r>
          </a:p>
          <a:p>
            <a:pPr marL="0" indent="0">
              <a:buNone/>
            </a:pPr>
            <a:r>
              <a:rPr lang="en-US" dirty="0"/>
              <a:t>2. Offer the members </a:t>
            </a:r>
            <a:r>
              <a:rPr lang="en-US" dirty="0" smtClean="0"/>
              <a:t>a equity </a:t>
            </a:r>
            <a:r>
              <a:rPr lang="en-US" dirty="0"/>
              <a:t>so that they will not only </a:t>
            </a:r>
            <a:r>
              <a:rPr lang="en-US" dirty="0" smtClean="0"/>
              <a:t>offer their </a:t>
            </a:r>
            <a:r>
              <a:rPr lang="en-US" dirty="0"/>
              <a:t>expertise but will provide valuable contacts to grow the business.</a:t>
            </a:r>
          </a:p>
          <a:p>
            <a:pPr marL="0" indent="0">
              <a:buNone/>
            </a:pPr>
            <a:r>
              <a:rPr lang="en-US" dirty="0"/>
              <a:t>3. Timing is important when you add or bring in advisors. Use them at </a:t>
            </a:r>
            <a:r>
              <a:rPr lang="en-US" dirty="0" smtClean="0"/>
              <a:t>critical points </a:t>
            </a:r>
            <a:r>
              <a:rPr lang="en-US" dirty="0"/>
              <a:t>in business decision making such as raising capital, entering new </a:t>
            </a:r>
            <a:r>
              <a:rPr lang="en-US" dirty="0" smtClean="0"/>
              <a:t>markets, or </a:t>
            </a:r>
            <a:r>
              <a:rPr lang="en-US" dirty="0"/>
              <a:t>hiring high-level managers.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4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DEVELOPING THE MANAGEMENT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From past examples importance </a:t>
            </a:r>
            <a:r>
              <a:rPr lang="en-US" dirty="0"/>
              <a:t>of </a:t>
            </a:r>
            <a:r>
              <a:rPr lang="en-US" dirty="0" smtClean="0"/>
              <a:t>employees and </a:t>
            </a:r>
            <a:r>
              <a:rPr lang="en-US" dirty="0"/>
              <a:t>their loyalty and commitment to the </a:t>
            </a:r>
            <a:r>
              <a:rPr lang="en-US" dirty="0" smtClean="0"/>
              <a:t>organization is important. </a:t>
            </a:r>
            <a:r>
              <a:rPr lang="en-US" dirty="0"/>
              <a:t>Also significant to </a:t>
            </a:r>
            <a:r>
              <a:rPr lang="en-US" dirty="0" smtClean="0"/>
              <a:t>potential investors </a:t>
            </a:r>
            <a:r>
              <a:rPr lang="en-US" dirty="0"/>
              <a:t>is the management team and its ability and commitment to the new venture.</a:t>
            </a:r>
          </a:p>
          <a:p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assumed that the </a:t>
            </a:r>
            <a:r>
              <a:rPr lang="en-US" dirty="0"/>
              <a:t>management team is prepared to operate the business full time and at a modest salary. </a:t>
            </a:r>
            <a:r>
              <a:rPr lang="en-US" dirty="0" smtClean="0"/>
              <a:t>It is </a:t>
            </a:r>
            <a:r>
              <a:rPr lang="en-US" dirty="0"/>
              <a:t>unacceptable for the entrepreneurs to try to draw a large salary out of the new venture, </a:t>
            </a:r>
            <a:r>
              <a:rPr lang="en-US" dirty="0" smtClean="0"/>
              <a:t>and investors </a:t>
            </a:r>
            <a:r>
              <a:rPr lang="en-US" dirty="0"/>
              <a:t>may perceive any attempt to do so as a lack of psychological commitment to </a:t>
            </a:r>
            <a:r>
              <a:rPr lang="en-US" dirty="0" smtClean="0"/>
              <a:t>the business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addition, the entrepreneur </a:t>
            </a:r>
            <a:r>
              <a:rPr lang="en-US" dirty="0" smtClean="0"/>
              <a:t>should consider </a:t>
            </a:r>
            <a:r>
              <a:rPr lang="en-US" dirty="0"/>
              <a:t>the role of the board of directors and/or a board of advisors in supporting the </a:t>
            </a:r>
            <a:r>
              <a:rPr lang="en-US" dirty="0" smtClean="0"/>
              <a:t>management of </a:t>
            </a:r>
            <a:r>
              <a:rPr lang="en-US" dirty="0"/>
              <a:t>the new venture. At this point, however, the entrepreneur needs to consider </a:t>
            </a:r>
            <a:r>
              <a:rPr lang="en-US" dirty="0" smtClean="0"/>
              <a:t>the alternatives </a:t>
            </a:r>
            <a:r>
              <a:rPr lang="en-US" dirty="0"/>
              <a:t>regarding the legal form of the organization. Each of these forms has </a:t>
            </a:r>
            <a:r>
              <a:rPr lang="en-US" dirty="0" smtClean="0"/>
              <a:t>important implications </a:t>
            </a:r>
            <a:r>
              <a:rPr lang="en-US" dirty="0"/>
              <a:t>for taxes, liability, continuity, and financing the new venture.</a:t>
            </a:r>
          </a:p>
        </p:txBody>
      </p:sp>
    </p:spTree>
    <p:extLst>
      <p:ext uri="{BB962C8B-B14F-4D97-AF65-F5344CB8AC3E}">
        <p14:creationId xmlns:p14="http://schemas.microsoft.com/office/powerpoint/2010/main" val="143566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LEGAL FORMS OF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three basic legal forms </a:t>
            </a:r>
            <a:r>
              <a:rPr lang="en-US" dirty="0" smtClean="0"/>
              <a:t>are </a:t>
            </a:r>
            <a:r>
              <a:rPr lang="en-US" dirty="0"/>
              <a:t>(1) </a:t>
            </a:r>
            <a:r>
              <a:rPr lang="en-US" dirty="0" smtClean="0"/>
              <a:t>proprietorship(one individual),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2) partnership, and (3) corporation, with variations particularly in partnerships </a:t>
            </a:r>
            <a:r>
              <a:rPr lang="en-US" dirty="0" smtClean="0"/>
              <a:t>and corporations(group). The </a:t>
            </a:r>
            <a:r>
              <a:rPr lang="en-US" dirty="0"/>
              <a:t>newest form of business formation is the limited liability </a:t>
            </a:r>
            <a:r>
              <a:rPr lang="en-US" dirty="0" smtClean="0"/>
              <a:t>company (LLC</a:t>
            </a:r>
            <a:r>
              <a:rPr lang="en-US" dirty="0"/>
              <a:t>), which is now possible in all 50 states and the District of Columbia. The </a:t>
            </a:r>
            <a:r>
              <a:rPr lang="en-US" dirty="0" smtClean="0"/>
              <a:t>typical corporation </a:t>
            </a:r>
            <a:r>
              <a:rPr lang="en-US" dirty="0"/>
              <a:t>form is known as a </a:t>
            </a:r>
            <a:r>
              <a:rPr lang="en-US" i="1" dirty="0"/>
              <a:t>C corporation</a:t>
            </a:r>
            <a:r>
              <a:rPr lang="en-US" dirty="0" smtClean="0"/>
              <a:t>.</a:t>
            </a:r>
          </a:p>
          <a:p>
            <a:r>
              <a:rPr lang="en-US" dirty="0"/>
              <a:t>It is very important that the entrepreneur carefully evaluate the pros and cons of </a:t>
            </a:r>
            <a:r>
              <a:rPr lang="en-US" dirty="0" smtClean="0"/>
              <a:t>the various </a:t>
            </a:r>
            <a:r>
              <a:rPr lang="en-US" dirty="0"/>
              <a:t>legal forms of organizing the new venture. This decision should be made before </a:t>
            </a:r>
            <a:r>
              <a:rPr lang="en-US" dirty="0" smtClean="0"/>
              <a:t>the submission </a:t>
            </a:r>
            <a:r>
              <a:rPr lang="en-US" dirty="0"/>
              <a:t>of a business </a:t>
            </a:r>
            <a:r>
              <a:rPr lang="en-US" dirty="0" smtClean="0"/>
              <a:t>plan.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9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2388"/>
            <a:ext cx="10515600" cy="549457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Ownership</a:t>
            </a:r>
            <a:r>
              <a:rPr lang="en-US" dirty="0" smtClean="0"/>
              <a:t> :In </a:t>
            </a:r>
            <a:r>
              <a:rPr lang="en-US" dirty="0"/>
              <a:t>the </a:t>
            </a:r>
            <a:r>
              <a:rPr lang="en-US" i="1" dirty="0"/>
              <a:t>proprietorship</a:t>
            </a:r>
            <a:r>
              <a:rPr lang="en-US" dirty="0"/>
              <a:t>, the owner is the individual who starts the business. He or she has </a:t>
            </a:r>
            <a:r>
              <a:rPr lang="en-US" dirty="0" smtClean="0"/>
              <a:t>full responsibility </a:t>
            </a:r>
            <a:r>
              <a:rPr lang="en-US" dirty="0"/>
              <a:t>for the operations. In a </a:t>
            </a:r>
            <a:r>
              <a:rPr lang="en-US" i="1" dirty="0"/>
              <a:t>partnership</a:t>
            </a:r>
            <a:r>
              <a:rPr lang="en-US" dirty="0"/>
              <a:t>, there may be some general </a:t>
            </a:r>
            <a:r>
              <a:rPr lang="en-US" dirty="0" smtClean="0"/>
              <a:t>partnership owners </a:t>
            </a:r>
            <a:r>
              <a:rPr lang="en-US" dirty="0"/>
              <a:t>and some limited partnership owners. There are also limited liability </a:t>
            </a:r>
            <a:r>
              <a:rPr lang="en-US" dirty="0" smtClean="0"/>
              <a:t>partnerships (LLPs</a:t>
            </a:r>
            <a:r>
              <a:rPr lang="en-US" dirty="0"/>
              <a:t>) in which the partnership is treated as a legal entity. In the </a:t>
            </a:r>
            <a:r>
              <a:rPr lang="en-US" i="1" dirty="0"/>
              <a:t>corporation</a:t>
            </a:r>
            <a:r>
              <a:rPr lang="en-US" dirty="0"/>
              <a:t>, ownership </a:t>
            </a:r>
            <a:r>
              <a:rPr lang="en-US" dirty="0" smtClean="0"/>
              <a:t>is reflected </a:t>
            </a:r>
            <a:r>
              <a:rPr lang="en-US" dirty="0"/>
              <a:t>by ownership of shares of stock. Unlike the S corporation, where the </a:t>
            </a:r>
            <a:r>
              <a:rPr lang="en-US" dirty="0" smtClean="0"/>
              <a:t>maximum number </a:t>
            </a:r>
            <a:r>
              <a:rPr lang="en-US" dirty="0"/>
              <a:t>of shareholders is 100, there is no limit as to the number of shareholders who </a:t>
            </a:r>
            <a:r>
              <a:rPr lang="en-US" dirty="0" smtClean="0"/>
              <a:t>may own </a:t>
            </a:r>
            <a:r>
              <a:rPr lang="en-US" dirty="0"/>
              <a:t>stock in a corporation</a:t>
            </a:r>
            <a:r>
              <a:rPr lang="en-US" dirty="0" smtClean="0"/>
              <a:t>.</a:t>
            </a:r>
          </a:p>
          <a:p>
            <a:r>
              <a:rPr lang="en-US" b="1" dirty="0"/>
              <a:t>Liability of </a:t>
            </a:r>
            <a:r>
              <a:rPr lang="en-US" b="1" dirty="0" smtClean="0"/>
              <a:t>Owners</a:t>
            </a:r>
            <a:r>
              <a:rPr lang="en-US" dirty="0" smtClean="0"/>
              <a:t>: Liability </a:t>
            </a:r>
            <a:r>
              <a:rPr lang="en-US" dirty="0"/>
              <a:t>is one of the most critical reasons for establishing a corporation rather than any </a:t>
            </a:r>
            <a:r>
              <a:rPr lang="en-US" dirty="0" smtClean="0"/>
              <a:t>other form </a:t>
            </a:r>
            <a:r>
              <a:rPr lang="en-US" dirty="0"/>
              <a:t>of business. The proprietor and general partners are liable for all aspects of the </a:t>
            </a:r>
            <a:r>
              <a:rPr lang="en-US" dirty="0" smtClean="0"/>
              <a:t>business. Since </a:t>
            </a:r>
            <a:r>
              <a:rPr lang="en-US" dirty="0"/>
              <a:t>the corporation is an entity or legal “person,” which is taxable and absorbs liability, </a:t>
            </a:r>
            <a:r>
              <a:rPr lang="en-US" dirty="0" smtClean="0"/>
              <a:t>the owners </a:t>
            </a:r>
            <a:r>
              <a:rPr lang="en-US" dirty="0"/>
              <a:t>are liable only for the amount of their investment unless there is </a:t>
            </a:r>
            <a:r>
              <a:rPr lang="en-US" dirty="0" smtClean="0"/>
              <a:t>negligence or fraud </a:t>
            </a:r>
            <a:r>
              <a:rPr lang="en-US" dirty="0" err="1" smtClean="0"/>
              <a:t>involved.Then</a:t>
            </a:r>
            <a:r>
              <a:rPr lang="en-US" dirty="0"/>
              <a:t>, to satisfy any outstanding debts of the </a:t>
            </a:r>
            <a:r>
              <a:rPr lang="en-US" dirty="0" smtClean="0"/>
              <a:t>business may </a:t>
            </a:r>
            <a:r>
              <a:rPr lang="en-US" dirty="0"/>
              <a:t>seize any assets the owners have outside the </a:t>
            </a:r>
            <a:r>
              <a:rPr lang="en-US" dirty="0" smtClean="0"/>
              <a:t>business. In </a:t>
            </a:r>
            <a:r>
              <a:rPr lang="en-US" dirty="0"/>
              <a:t>a partnership, the general partners usually share the amount of personal liability </a:t>
            </a:r>
            <a:r>
              <a:rPr lang="en-US" dirty="0" smtClean="0"/>
              <a:t>equally, regardless </a:t>
            </a:r>
            <a:r>
              <a:rPr lang="en-US" dirty="0"/>
              <a:t>of their capital contributions, unless there is a specific agreement to the contrary</a:t>
            </a:r>
            <a:r>
              <a:rPr lang="en-US" dirty="0" smtClean="0"/>
              <a:t>.</a:t>
            </a:r>
            <a:r>
              <a:rPr lang="en-US" dirty="0"/>
              <a:t> These limited partners </a:t>
            </a:r>
            <a:r>
              <a:rPr lang="en-US" dirty="0" smtClean="0"/>
              <a:t>are liable </a:t>
            </a:r>
            <a:r>
              <a:rPr lang="en-US" dirty="0"/>
              <a:t>for only what they contribute to the partnership.</a:t>
            </a:r>
            <a:endParaRPr lang="en-US" dirty="0" smtClean="0"/>
          </a:p>
          <a:p>
            <a:r>
              <a:rPr lang="en-US" dirty="0" smtClean="0"/>
              <a:t>Table 9.1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70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4149"/>
            <a:ext cx="10515600" cy="5562814"/>
          </a:xfrm>
        </p:spPr>
        <p:txBody>
          <a:bodyPr>
            <a:normAutofit/>
          </a:bodyPr>
          <a:lstStyle/>
          <a:p>
            <a:r>
              <a:rPr lang="en-US" b="1" dirty="0"/>
              <a:t>Costs of Starting a </a:t>
            </a:r>
            <a:r>
              <a:rPr lang="en-US" b="1" dirty="0" smtClean="0"/>
              <a:t>Business</a:t>
            </a:r>
            <a:r>
              <a:rPr lang="en-US" dirty="0" smtClean="0"/>
              <a:t>: The </a:t>
            </a:r>
            <a:r>
              <a:rPr lang="en-US" dirty="0"/>
              <a:t>more complex the organization, the more expensive it is to start. The least expensive </a:t>
            </a:r>
            <a:r>
              <a:rPr lang="en-US" dirty="0" smtClean="0"/>
              <a:t>is the </a:t>
            </a:r>
            <a:r>
              <a:rPr lang="en-US" dirty="0"/>
              <a:t>proprietorship, where the only costs </a:t>
            </a:r>
            <a:r>
              <a:rPr lang="en-US" dirty="0" smtClean="0"/>
              <a:t>may </a:t>
            </a:r>
            <a:r>
              <a:rPr lang="en-US" dirty="0"/>
              <a:t>be for filing for a business or </a:t>
            </a:r>
            <a:r>
              <a:rPr lang="en-US" dirty="0" smtClean="0"/>
              <a:t>trade name</a:t>
            </a:r>
            <a:r>
              <a:rPr lang="en-US" dirty="0"/>
              <a:t>. In a partnership, in addition to </a:t>
            </a:r>
            <a:r>
              <a:rPr lang="en-US" dirty="0" err="1" smtClean="0"/>
              <a:t>filing.This</a:t>
            </a:r>
            <a:r>
              <a:rPr lang="en-US" dirty="0" smtClean="0"/>
              <a:t> </a:t>
            </a:r>
            <a:r>
              <a:rPr lang="en-US" dirty="0"/>
              <a:t>agreement requires legal advice and should explicitly convey all the </a:t>
            </a:r>
            <a:r>
              <a:rPr lang="en-US" dirty="0" smtClean="0"/>
              <a:t>responsibilities, rights</a:t>
            </a:r>
            <a:r>
              <a:rPr lang="en-US" dirty="0"/>
              <a:t>, and duties of the parties involved. A limited partnership may be somewhat more </a:t>
            </a:r>
            <a:r>
              <a:rPr lang="en-US" dirty="0" smtClean="0"/>
              <a:t>complex than </a:t>
            </a:r>
            <a:r>
              <a:rPr lang="en-US" dirty="0"/>
              <a:t>a general partnership because it must comply strictly with </a:t>
            </a:r>
            <a:r>
              <a:rPr lang="en-US" dirty="0" err="1" smtClean="0"/>
              <a:t>requirements.This</a:t>
            </a:r>
            <a:r>
              <a:rPr lang="en-US" dirty="0" smtClean="0"/>
              <a:t> </a:t>
            </a:r>
            <a:r>
              <a:rPr lang="en-US" dirty="0"/>
              <a:t>generally means that before </a:t>
            </a:r>
            <a:r>
              <a:rPr lang="en-US" dirty="0" smtClean="0"/>
              <a:t>the corporation </a:t>
            </a:r>
            <a:r>
              <a:rPr lang="en-US" dirty="0"/>
              <a:t>may be legally formed, the owners are required to (1) register the name </a:t>
            </a:r>
            <a:r>
              <a:rPr lang="en-US" dirty="0" smtClean="0"/>
              <a:t>(2</a:t>
            </a:r>
            <a:r>
              <a:rPr lang="en-US" dirty="0"/>
              <a:t>) meet the state </a:t>
            </a:r>
            <a:r>
              <a:rPr lang="en-US" dirty="0" err="1" smtClean="0"/>
              <a:t>requirements.In</a:t>
            </a:r>
            <a:r>
              <a:rPr lang="en-US" dirty="0" smtClean="0"/>
              <a:t> </a:t>
            </a:r>
            <a:r>
              <a:rPr lang="en-US" dirty="0"/>
              <a:t>complying with these requirements, the corporation </a:t>
            </a:r>
            <a:r>
              <a:rPr lang="en-US" dirty="0" smtClean="0"/>
              <a:t>will likely </a:t>
            </a:r>
            <a:r>
              <a:rPr lang="en-US" dirty="0"/>
              <a:t>incur filing fees, an organization tax, and fees for doing business in each state. </a:t>
            </a:r>
            <a:r>
              <a:rPr lang="en-US" dirty="0" smtClean="0"/>
              <a:t>Legal advice </a:t>
            </a:r>
            <a:r>
              <a:rPr lang="en-US" dirty="0"/>
              <a:t>is necessary to meet all </a:t>
            </a:r>
            <a:r>
              <a:rPr lang="en-US" dirty="0" smtClean="0"/>
              <a:t>the requirements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96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5093"/>
            <a:ext cx="10515600" cy="552187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Continuity of </a:t>
            </a:r>
            <a:r>
              <a:rPr lang="en-US" b="1" dirty="0" smtClean="0"/>
              <a:t>Business</a:t>
            </a:r>
            <a:r>
              <a:rPr lang="en-US" dirty="0" smtClean="0"/>
              <a:t>: One </a:t>
            </a:r>
            <a:r>
              <a:rPr lang="en-US" dirty="0"/>
              <a:t>of the main concerns of a new venture is what happens if one of the entrepreneurs </a:t>
            </a:r>
            <a:r>
              <a:rPr lang="en-US" dirty="0" smtClean="0"/>
              <a:t> </a:t>
            </a:r>
            <a:r>
              <a:rPr lang="en-US" dirty="0"/>
              <a:t>dies or withdraws from the business. Continuity differs </a:t>
            </a:r>
            <a:r>
              <a:rPr lang="en-US" dirty="0" smtClean="0"/>
              <a:t>significantly for </a:t>
            </a:r>
            <a:r>
              <a:rPr lang="en-US" dirty="0"/>
              <a:t>each of the forms of business. In a sole proprietorship, the death of the owner results </a:t>
            </a:r>
            <a:r>
              <a:rPr lang="en-US" dirty="0" smtClean="0"/>
              <a:t>in the </a:t>
            </a:r>
            <a:r>
              <a:rPr lang="en-US" dirty="0" err="1" smtClean="0"/>
              <a:t>termination.In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general partnership</a:t>
            </a:r>
            <a:r>
              <a:rPr lang="en-US" dirty="0"/>
              <a:t>, the death or withdrawal of one of </a:t>
            </a:r>
            <a:r>
              <a:rPr lang="en-US" dirty="0" smtClean="0"/>
              <a:t>the partners </a:t>
            </a:r>
            <a:r>
              <a:rPr lang="en-US" dirty="0"/>
              <a:t>results in termination of the partnership unless the partnership agreement </a:t>
            </a:r>
            <a:r>
              <a:rPr lang="en-US" dirty="0" smtClean="0"/>
              <a:t>stipulates(contract).</a:t>
            </a:r>
            <a:r>
              <a:rPr lang="en-US" dirty="0"/>
              <a:t> It also may be possible to have a member of the deceased partner’s </a:t>
            </a:r>
            <a:r>
              <a:rPr lang="en-US" dirty="0" smtClean="0"/>
              <a:t>family take </a:t>
            </a:r>
            <a:r>
              <a:rPr lang="en-US" dirty="0"/>
              <a:t>over as a partner and share in the profits accordingly. Life insurance owned by </a:t>
            </a:r>
            <a:r>
              <a:rPr lang="en-US" dirty="0" smtClean="0"/>
              <a:t>the partnership </a:t>
            </a:r>
            <a:r>
              <a:rPr lang="en-US" dirty="0"/>
              <a:t>can be valuable protection for the partnership, often providing the funds </a:t>
            </a:r>
            <a:r>
              <a:rPr lang="en-US" dirty="0" smtClean="0"/>
              <a:t>necessary to </a:t>
            </a:r>
            <a:r>
              <a:rPr lang="en-US" dirty="0"/>
              <a:t>buy out the deceased partner’s share</a:t>
            </a:r>
            <a:r>
              <a:rPr lang="en-US" dirty="0" smtClean="0"/>
              <a:t>.</a:t>
            </a:r>
            <a:r>
              <a:rPr lang="en-US" dirty="0"/>
              <a:t> In a </a:t>
            </a:r>
            <a:r>
              <a:rPr lang="en-US" dirty="0">
                <a:solidFill>
                  <a:srgbClr val="FF0000"/>
                </a:solidFill>
              </a:rPr>
              <a:t>limited liability partnership </a:t>
            </a:r>
            <a:r>
              <a:rPr lang="en-US" dirty="0"/>
              <a:t>(LLP), the death or withdrawal of a partner has no </a:t>
            </a:r>
            <a:r>
              <a:rPr lang="en-US" dirty="0" smtClean="0"/>
              <a:t>effect on </a:t>
            </a:r>
            <a:r>
              <a:rPr lang="en-US" dirty="0"/>
              <a:t>the partnership. The deceased or withdrawn partner may be replaced much like </a:t>
            </a:r>
            <a:r>
              <a:rPr lang="en-US" dirty="0" smtClean="0"/>
              <a:t>any employee </a:t>
            </a:r>
            <a:r>
              <a:rPr lang="en-US" dirty="0"/>
              <a:t>of a corporation.</a:t>
            </a:r>
          </a:p>
        </p:txBody>
      </p:sp>
    </p:spTree>
    <p:extLst>
      <p:ext uri="{BB962C8B-B14F-4D97-AF65-F5344CB8AC3E}">
        <p14:creationId xmlns:p14="http://schemas.microsoft.com/office/powerpoint/2010/main" val="1648299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2388"/>
            <a:ext cx="10515600" cy="5494575"/>
          </a:xfrm>
        </p:spPr>
        <p:txBody>
          <a:bodyPr/>
          <a:lstStyle/>
          <a:p>
            <a:r>
              <a:rPr lang="en-US" b="1" dirty="0"/>
              <a:t>Transferability of </a:t>
            </a:r>
            <a:r>
              <a:rPr lang="en-US" b="1" dirty="0" err="1" smtClean="0"/>
              <a:t>Interest</a:t>
            </a:r>
            <a:r>
              <a:rPr lang="en-US" dirty="0" err="1" smtClean="0"/>
              <a:t>:Entrepreneur</a:t>
            </a:r>
            <a:r>
              <a:rPr lang="en-US" dirty="0" smtClean="0"/>
              <a:t>(s</a:t>
            </a:r>
            <a:r>
              <a:rPr lang="en-US" dirty="0"/>
              <a:t>) may prefer to evaluate and assess any new owners </a:t>
            </a:r>
            <a:r>
              <a:rPr lang="en-US" dirty="0" smtClean="0"/>
              <a:t>before giving </a:t>
            </a:r>
            <a:r>
              <a:rPr lang="en-US" dirty="0"/>
              <a:t>them a share of the business. On the other hand, it is also desirable to be able to </a:t>
            </a:r>
            <a:r>
              <a:rPr lang="en-US" dirty="0" smtClean="0"/>
              <a:t>sell one’s </a:t>
            </a:r>
            <a:r>
              <a:rPr lang="en-US" dirty="0"/>
              <a:t>interest whenever one wishes</a:t>
            </a:r>
            <a:r>
              <a:rPr lang="en-US" dirty="0" smtClean="0"/>
              <a:t>.</a:t>
            </a:r>
            <a:r>
              <a:rPr lang="en-US" dirty="0"/>
              <a:t> Limited partners, if existing in a general partnership organization, have </a:t>
            </a:r>
            <a:r>
              <a:rPr lang="en-US" dirty="0" smtClean="0"/>
              <a:t>more flexibility </a:t>
            </a:r>
            <a:r>
              <a:rPr lang="en-US" dirty="0"/>
              <a:t>and may typically sell their interest at any </a:t>
            </a:r>
            <a:r>
              <a:rPr lang="en-US" dirty="0" smtClean="0"/>
              <a:t>time(permission of rest).</a:t>
            </a:r>
          </a:p>
          <a:p>
            <a:r>
              <a:rPr lang="en-US" b="1" dirty="0"/>
              <a:t>Capital </a:t>
            </a:r>
            <a:r>
              <a:rPr lang="en-US" b="1" dirty="0" err="1" smtClean="0"/>
              <a:t>Requirements</a:t>
            </a:r>
            <a:r>
              <a:rPr lang="en-US" dirty="0" err="1" smtClean="0"/>
              <a:t>:</a:t>
            </a:r>
            <a:r>
              <a:rPr lang="en-US" dirty="0" err="1"/>
              <a:t>For</a:t>
            </a:r>
            <a:r>
              <a:rPr lang="en-US" dirty="0"/>
              <a:t> a proprietorship, any new capital can come only from loans by any number </a:t>
            </a:r>
            <a:r>
              <a:rPr lang="en-US" dirty="0" smtClean="0"/>
              <a:t>of sources </a:t>
            </a:r>
            <a:r>
              <a:rPr lang="en-US" dirty="0"/>
              <a:t>or by additional personal contributions by the </a:t>
            </a:r>
            <a:r>
              <a:rPr lang="en-US" dirty="0" err="1" smtClean="0"/>
              <a:t>entrepreneur.Responsibility</a:t>
            </a:r>
            <a:r>
              <a:rPr lang="en-US" dirty="0" smtClean="0"/>
              <a:t> </a:t>
            </a:r>
            <a:r>
              <a:rPr lang="en-US" dirty="0"/>
              <a:t>for payment is in the hands </a:t>
            </a:r>
            <a:r>
              <a:rPr lang="en-US" dirty="0" smtClean="0"/>
              <a:t>of the </a:t>
            </a:r>
            <a:r>
              <a:rPr lang="en-US" dirty="0"/>
              <a:t>entrepreneur, and failure to make </a:t>
            </a:r>
            <a:r>
              <a:rPr lang="en-US" dirty="0" smtClean="0"/>
              <a:t>payments is end to business.</a:t>
            </a:r>
            <a:r>
              <a:rPr lang="en-US" dirty="0"/>
              <a:t> In the partnership, loans may be obtained from </a:t>
            </a:r>
            <a:r>
              <a:rPr lang="en-US" dirty="0" smtClean="0"/>
              <a:t>banks, Additional </a:t>
            </a:r>
            <a:r>
              <a:rPr lang="en-US" dirty="0"/>
              <a:t>funds contributed by each of the partners will </a:t>
            </a:r>
            <a:r>
              <a:rPr lang="en-US" dirty="0" smtClean="0"/>
              <a:t>also require </a:t>
            </a:r>
            <a:r>
              <a:rPr lang="en-US" dirty="0"/>
              <a:t>a new partnership agreement.</a:t>
            </a:r>
          </a:p>
        </p:txBody>
      </p:sp>
    </p:spTree>
    <p:extLst>
      <p:ext uri="{BB962C8B-B14F-4D97-AF65-F5344CB8AC3E}">
        <p14:creationId xmlns:p14="http://schemas.microsoft.com/office/powerpoint/2010/main" val="63373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7922"/>
            <a:ext cx="10515600" cy="539904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Management </a:t>
            </a:r>
            <a:r>
              <a:rPr lang="en-US" b="1" dirty="0" err="1" smtClean="0"/>
              <a:t>Control</a:t>
            </a:r>
            <a:r>
              <a:rPr lang="en-US" dirty="0" err="1" smtClean="0"/>
              <a:t>:In</a:t>
            </a:r>
            <a:r>
              <a:rPr lang="en-US" dirty="0" smtClean="0"/>
              <a:t> </a:t>
            </a:r>
            <a:r>
              <a:rPr lang="en-US" dirty="0"/>
              <a:t>the proprietorship, the entrepreneur has the most control and flexibility in </a:t>
            </a:r>
            <a:r>
              <a:rPr lang="en-US" dirty="0" smtClean="0"/>
              <a:t>making business </a:t>
            </a:r>
            <a:r>
              <a:rPr lang="en-US" dirty="0"/>
              <a:t>decisions. Since the entrepreneur is the single owner of the venture, he or she </a:t>
            </a:r>
            <a:r>
              <a:rPr lang="en-US" dirty="0" smtClean="0"/>
              <a:t>will be </a:t>
            </a:r>
            <a:r>
              <a:rPr lang="en-US" dirty="0"/>
              <a:t>responsible for and have sole authority over all business decisions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Partners be </a:t>
            </a:r>
            <a:r>
              <a:rPr lang="en-US" dirty="0"/>
              <a:t>friendly toward one another and </a:t>
            </a:r>
            <a:r>
              <a:rPr lang="en-US" dirty="0" smtClean="0"/>
              <a:t>that sensitive </a:t>
            </a:r>
            <a:r>
              <a:rPr lang="en-US" dirty="0"/>
              <a:t>decision areas of </a:t>
            </a:r>
            <a:r>
              <a:rPr lang="en-US" dirty="0" smtClean="0"/>
              <a:t>the business </a:t>
            </a:r>
            <a:r>
              <a:rPr lang="en-US" dirty="0"/>
              <a:t>be </a:t>
            </a:r>
            <a:r>
              <a:rPr lang="en-US" dirty="0" smtClean="0"/>
              <a:t>made in </a:t>
            </a:r>
            <a:r>
              <a:rPr lang="en-US" dirty="0"/>
              <a:t>the partnership agreement</a:t>
            </a:r>
            <a:r>
              <a:rPr lang="en-US" dirty="0" smtClean="0"/>
              <a:t>.</a:t>
            </a:r>
            <a:r>
              <a:rPr lang="en-US" dirty="0"/>
              <a:t> Control of day-to-day business in a corporation is in the hands of </a:t>
            </a:r>
            <a:r>
              <a:rPr lang="en-US" dirty="0" err="1" smtClean="0"/>
              <a:t>management.Entrepreneurs</a:t>
            </a:r>
            <a:r>
              <a:rPr lang="en-US" dirty="0" smtClean="0"/>
              <a:t> who are </a:t>
            </a:r>
            <a:r>
              <a:rPr lang="en-US" dirty="0"/>
              <a:t>major stockholders will be managing the day-to-day activities of the business</a:t>
            </a:r>
            <a:r>
              <a:rPr lang="en-US" dirty="0" smtClean="0"/>
              <a:t>.</a:t>
            </a:r>
          </a:p>
          <a:p>
            <a:r>
              <a:rPr lang="en-US" b="1" dirty="0"/>
              <a:t>Distribution of Profits and </a:t>
            </a:r>
            <a:r>
              <a:rPr lang="en-US" b="1" dirty="0" smtClean="0"/>
              <a:t>Losses</a:t>
            </a:r>
            <a:r>
              <a:rPr lang="en-US" dirty="0" smtClean="0"/>
              <a:t>: Proprietors </a:t>
            </a:r>
            <a:r>
              <a:rPr lang="en-US" dirty="0"/>
              <a:t>receive all distributions of profits from the </a:t>
            </a:r>
            <a:r>
              <a:rPr lang="en-US" dirty="0" smtClean="0"/>
              <a:t>business</a:t>
            </a:r>
            <a:r>
              <a:rPr lang="en-US" dirty="0"/>
              <a:t> </a:t>
            </a:r>
            <a:r>
              <a:rPr lang="en-US" dirty="0" smtClean="0"/>
              <a:t>and they are </a:t>
            </a:r>
            <a:r>
              <a:rPr lang="en-US" dirty="0"/>
              <a:t>also personally responsible for all losses</a:t>
            </a:r>
            <a:r>
              <a:rPr lang="en-US" dirty="0" smtClean="0"/>
              <a:t>.</a:t>
            </a:r>
            <a:r>
              <a:rPr lang="en-US" dirty="0"/>
              <a:t> In the partnership, the distribution of profits and losses depends on the </a:t>
            </a:r>
            <a:r>
              <a:rPr lang="en-US" dirty="0" smtClean="0"/>
              <a:t>partnership agreement</a:t>
            </a:r>
            <a:r>
              <a:rPr lang="en-US" dirty="0"/>
              <a:t>. It is likely that the sharing of profits and losses will be a function of the </a:t>
            </a:r>
            <a:r>
              <a:rPr lang="en-US" dirty="0" smtClean="0"/>
              <a:t>partners’ investments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5466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2799</Words>
  <Application>Microsoft Office PowerPoint</Application>
  <PresentationFormat>Widescreen</PresentationFormat>
  <Paragraphs>88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Chap#9</vt:lpstr>
      <vt:lpstr>Content</vt:lpstr>
      <vt:lpstr>DEVELOPING THE MANAGEMENT TEAM</vt:lpstr>
      <vt:lpstr>LEGAL FORMS OF BUSINESS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TAX ATTRIBUTES OF FORMS OF BUSINESS</vt:lpstr>
      <vt:lpstr>PowerPoint Presentation</vt:lpstr>
      <vt:lpstr>THE LIMITED LIABILITY COMPANY VERSUS THE S CORPORATION</vt:lpstr>
      <vt:lpstr>PowerPoint Presentation</vt:lpstr>
      <vt:lpstr>Advantages of an S Corporation</vt:lpstr>
      <vt:lpstr>Disadvantages of an S Corporation</vt:lpstr>
      <vt:lpstr>THE LIMITED LIABILITY COMPANY</vt:lpstr>
      <vt:lpstr>Advantages of an LLC</vt:lpstr>
      <vt:lpstr>DESIGNING THE ORGANIZATION</vt:lpstr>
      <vt:lpstr>BUILDING THE MANAGEMENT TEAM AND A SUCCESSFUL ORGANIZATION CULTURE</vt:lpstr>
      <vt:lpstr>THE ROLE OF A BOARD OF DIRECTORS</vt:lpstr>
      <vt:lpstr>THE BOARD OF ADVISORS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Chap#9</dc:title>
  <dc:creator>Microsoft account</dc:creator>
  <cp:lastModifiedBy>Microsoft account</cp:lastModifiedBy>
  <cp:revision>77</cp:revision>
  <dcterms:created xsi:type="dcterms:W3CDTF">2021-11-30T17:30:12Z</dcterms:created>
  <dcterms:modified xsi:type="dcterms:W3CDTF">2021-12-01T18:32:30Z</dcterms:modified>
</cp:coreProperties>
</file>