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3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CA35-AB9E-4731-A216-082855E7DB9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6406E-5917-4AFB-82DA-7ED4D150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r>
              <a:rPr lang="en-US" baseline="0" dirty="0" smtClean="0"/>
              <a:t> : spreading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406E-5917-4AFB-82DA-7ED4D1508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Intramolecular:</a:t>
            </a:r>
            <a:r>
              <a:rPr lang="en-US" baseline="0" dirty="0" smtClean="0"/>
              <a:t> Existing or acting within molecule,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406E-5917-4AFB-82DA-7ED4D15084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838F-1F01-45E3-8B81-E95EED6FC2F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7AA6-F82C-4F40-A3CB-4D511CDF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24781"/>
          </a:xfrm>
        </p:spPr>
        <p:txBody>
          <a:bodyPr/>
          <a:lstStyle/>
          <a:p>
            <a:r>
              <a:rPr lang="en-US" b="1" dirty="0" smtClean="0"/>
              <a:t>Chap#10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66532"/>
            <a:ext cx="10515600" cy="1146412"/>
          </a:xfrm>
        </p:spPr>
        <p:txBody>
          <a:bodyPr/>
          <a:lstStyle/>
          <a:p>
            <a:r>
              <a:rPr lang="en-US" dirty="0" smtClean="0"/>
              <a:t>                                                 </a:t>
            </a:r>
            <a:r>
              <a:rPr lang="en-US" sz="3600" b="1" dirty="0" smtClean="0">
                <a:solidFill>
                  <a:schemeClr val="tx1"/>
                </a:solidFill>
              </a:rPr>
              <a:t>Component Level Design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8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10.2.4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and collaboration </a:t>
            </a:r>
            <a:r>
              <a:rPr lang="en-US" dirty="0"/>
              <a:t>are essential elements of any object-oriented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communication and </a:t>
            </a:r>
            <a:r>
              <a:rPr lang="en-US" dirty="0"/>
              <a:t>collaboration </a:t>
            </a:r>
            <a:r>
              <a:rPr lang="en-US" dirty="0" smtClean="0"/>
              <a:t>increases the </a:t>
            </a:r>
            <a:r>
              <a:rPr lang="en-US" dirty="0"/>
              <a:t>complexity of the system also increases. And as </a:t>
            </a:r>
            <a:r>
              <a:rPr lang="en-US" dirty="0" smtClean="0"/>
              <a:t>complexity increases</a:t>
            </a:r>
            <a:r>
              <a:rPr lang="en-US" dirty="0"/>
              <a:t>, the difficulty of implementing, testing, and maintaining software grows</a:t>
            </a:r>
            <a:r>
              <a:rPr lang="en-US" dirty="0" smtClean="0"/>
              <a:t>.</a:t>
            </a:r>
          </a:p>
          <a:p>
            <a:r>
              <a:rPr lang="en-US" i="1" dirty="0"/>
              <a:t>Coupling </a:t>
            </a:r>
            <a:r>
              <a:rPr lang="en-US" dirty="0"/>
              <a:t>is a qualitative measure of the degree to which classes are connected </a:t>
            </a:r>
            <a:r>
              <a:rPr lang="en-US" dirty="0" smtClean="0"/>
              <a:t>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0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Content </a:t>
            </a:r>
            <a:r>
              <a:rPr lang="en-US" b="1" dirty="0" smtClean="0"/>
              <a:t>coupling </a:t>
            </a:r>
            <a:r>
              <a:rPr lang="en-US" dirty="0" smtClean="0"/>
              <a:t>data modification this </a:t>
            </a:r>
            <a:r>
              <a:rPr lang="en-US" dirty="0"/>
              <a:t>violates </a:t>
            </a:r>
            <a:r>
              <a:rPr lang="en-US" dirty="0" smtClean="0"/>
              <a:t>information hiding.</a:t>
            </a:r>
          </a:p>
          <a:p>
            <a:r>
              <a:rPr lang="en-US" b="1" dirty="0"/>
              <a:t>Common </a:t>
            </a:r>
            <a:r>
              <a:rPr lang="en-US" b="1" dirty="0" smtClean="0"/>
              <a:t>coupling </a:t>
            </a:r>
            <a:r>
              <a:rPr lang="en-US" dirty="0"/>
              <a:t>uncontrolled error propagation and unforeseen side </a:t>
            </a:r>
            <a:r>
              <a:rPr lang="en-US" dirty="0" smtClean="0"/>
              <a:t>effects when </a:t>
            </a:r>
            <a:r>
              <a:rPr lang="en-US" dirty="0"/>
              <a:t>changes are </a:t>
            </a:r>
            <a:r>
              <a:rPr lang="en-US" dirty="0" smtClean="0"/>
              <a:t>made (Common variable usage)</a:t>
            </a:r>
            <a:endParaRPr lang="en-US" b="1" dirty="0" smtClean="0"/>
          </a:p>
          <a:p>
            <a:r>
              <a:rPr lang="en-US" b="1" dirty="0"/>
              <a:t>Control </a:t>
            </a:r>
            <a:r>
              <a:rPr lang="en-US" b="1" dirty="0" smtClean="0"/>
              <a:t>coupling </a:t>
            </a:r>
            <a:r>
              <a:rPr lang="en-US" dirty="0"/>
              <a:t>The problem with this form of coupling is that an unrelated change in </a:t>
            </a:r>
            <a:r>
              <a:rPr lang="en-US" i="1" dirty="0" smtClean="0"/>
              <a:t>B </a:t>
            </a:r>
            <a:r>
              <a:rPr lang="en-US" dirty="0" smtClean="0"/>
              <a:t>can </a:t>
            </a:r>
            <a:r>
              <a:rPr lang="en-US" dirty="0"/>
              <a:t>result in the necessity to change the meaning of the control flag that </a:t>
            </a:r>
            <a:r>
              <a:rPr lang="en-US" i="1" dirty="0" smtClean="0"/>
              <a:t>A </a:t>
            </a:r>
            <a:r>
              <a:rPr lang="en-US" dirty="0" smtClean="0"/>
              <a:t>passes</a:t>
            </a:r>
            <a:r>
              <a:rPr lang="en-US" dirty="0"/>
              <a:t>. If this is overlooked, an error will result.</a:t>
            </a:r>
            <a:endParaRPr lang="en-US" b="1" dirty="0" smtClean="0"/>
          </a:p>
          <a:p>
            <a:r>
              <a:rPr lang="en-US" b="1" dirty="0"/>
              <a:t>Stamp </a:t>
            </a:r>
            <a:r>
              <a:rPr lang="en-US" b="1" dirty="0" smtClean="0"/>
              <a:t>coupling </a:t>
            </a:r>
            <a:r>
              <a:rPr lang="en-US" dirty="0" smtClean="0"/>
              <a:t>Two classes part of definition </a:t>
            </a:r>
            <a:r>
              <a:rPr lang="en-US" dirty="0"/>
              <a:t>modifying the system becomes more </a:t>
            </a:r>
            <a:r>
              <a:rPr lang="en-US" dirty="0" smtClean="0"/>
              <a:t>complex.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coupling </a:t>
            </a:r>
            <a:r>
              <a:rPr lang="en-US" dirty="0"/>
              <a:t>Occurs when operations pass long strings of data arguments</a:t>
            </a:r>
            <a:r>
              <a:rPr lang="en-US" dirty="0" smtClean="0"/>
              <a:t>.</a:t>
            </a:r>
            <a:r>
              <a:rPr lang="en-US" dirty="0"/>
              <a:t> Testing and </a:t>
            </a:r>
            <a:r>
              <a:rPr lang="en-US" dirty="0" smtClean="0"/>
              <a:t>maintenance are </a:t>
            </a:r>
            <a:r>
              <a:rPr lang="en-US" dirty="0"/>
              <a:t>more difficult.</a:t>
            </a:r>
            <a:endParaRPr lang="en-US" b="1" dirty="0" smtClean="0"/>
          </a:p>
          <a:p>
            <a:r>
              <a:rPr lang="en-US" b="1" dirty="0"/>
              <a:t>Routine call </a:t>
            </a:r>
            <a:r>
              <a:rPr lang="en-US" b="1" dirty="0" smtClean="0"/>
              <a:t>coupling </a:t>
            </a:r>
            <a:r>
              <a:rPr lang="en-US" dirty="0"/>
              <a:t>Occurs when one operation invokes another. </a:t>
            </a:r>
            <a:r>
              <a:rPr lang="en-US" dirty="0" smtClean="0"/>
              <a:t>This level </a:t>
            </a:r>
            <a:r>
              <a:rPr lang="en-US" dirty="0"/>
              <a:t>of coupling is common and is often quite necessary.</a:t>
            </a:r>
            <a:endParaRPr lang="en-US" b="1" dirty="0" smtClean="0"/>
          </a:p>
          <a:p>
            <a:r>
              <a:rPr lang="en-US" b="1" dirty="0"/>
              <a:t>Type use </a:t>
            </a:r>
            <a:r>
              <a:rPr lang="en-US" b="1" dirty="0" smtClean="0"/>
              <a:t>coupling </a:t>
            </a:r>
            <a:r>
              <a:rPr lang="en-US" dirty="0"/>
              <a:t>If the </a:t>
            </a:r>
            <a:r>
              <a:rPr lang="en-US" dirty="0" smtClean="0"/>
              <a:t>type definition </a:t>
            </a:r>
            <a:r>
              <a:rPr lang="en-US" dirty="0"/>
              <a:t>changes, every component that uses the definition must </a:t>
            </a:r>
            <a:r>
              <a:rPr lang="en-US" dirty="0" smtClean="0"/>
              <a:t>also change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/>
              <a:t>Inclusion or import </a:t>
            </a:r>
            <a:r>
              <a:rPr lang="en-US" b="1" dirty="0" smtClean="0"/>
              <a:t>coupling </a:t>
            </a:r>
            <a:r>
              <a:rPr lang="en-US" dirty="0"/>
              <a:t>Occurs when component </a:t>
            </a:r>
            <a:r>
              <a:rPr lang="en-US" b="1" dirty="0"/>
              <a:t>A </a:t>
            </a:r>
            <a:r>
              <a:rPr lang="en-US" dirty="0"/>
              <a:t>imports or </a:t>
            </a:r>
            <a:r>
              <a:rPr lang="en-US" dirty="0" smtClean="0"/>
              <a:t>includes a </a:t>
            </a:r>
            <a:r>
              <a:rPr lang="en-US" dirty="0"/>
              <a:t>package or the content of component </a:t>
            </a:r>
            <a:r>
              <a:rPr lang="en-US" b="1" dirty="0"/>
              <a:t>B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/>
              <a:t>External </a:t>
            </a:r>
            <a:r>
              <a:rPr lang="en-US" b="1" dirty="0" smtClean="0"/>
              <a:t>coupling </a:t>
            </a:r>
            <a:r>
              <a:rPr lang="en-US" dirty="0"/>
              <a:t>Occurs when a component communicates or </a:t>
            </a:r>
            <a:r>
              <a:rPr lang="en-US" dirty="0" smtClean="0"/>
              <a:t>collaborates with </a:t>
            </a:r>
            <a:r>
              <a:rPr lang="en-US" dirty="0"/>
              <a:t>infrastructure </a:t>
            </a:r>
            <a:r>
              <a:rPr lang="en-US" dirty="0" smtClean="0"/>
              <a:t>components </a:t>
            </a:r>
            <a:r>
              <a:rPr lang="en-US" dirty="0"/>
              <a:t>it should be limited to a small number of components </a:t>
            </a:r>
            <a:r>
              <a:rPr lang="en-US" dirty="0" smtClean="0"/>
              <a:t>or classes </a:t>
            </a:r>
            <a:r>
              <a:rPr lang="en-US" dirty="0"/>
              <a:t>within a system.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523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10.3 Conducting Component-Level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1. Identify all design classes that correspond to the problem </a:t>
            </a:r>
            <a:r>
              <a:rPr lang="en-US" b="1" dirty="0" smtClean="0"/>
              <a:t>domain. </a:t>
            </a:r>
            <a:r>
              <a:rPr lang="en-US" dirty="0" smtClean="0"/>
              <a:t>Using </a:t>
            </a:r>
            <a:r>
              <a:rPr lang="en-US" dirty="0"/>
              <a:t>the requirements and architectural model, each analysis class and </a:t>
            </a:r>
            <a:r>
              <a:rPr lang="en-US" dirty="0" smtClean="0"/>
              <a:t>architectural component </a:t>
            </a:r>
            <a:r>
              <a:rPr lang="en-US" dirty="0"/>
              <a:t>is </a:t>
            </a:r>
            <a:r>
              <a:rPr lang="en-US" dirty="0" smtClean="0"/>
              <a:t>elaborated.</a:t>
            </a:r>
          </a:p>
          <a:p>
            <a:r>
              <a:rPr lang="en-US" b="1" dirty="0"/>
              <a:t>Step 2. Identify all design classes that correspond to the </a:t>
            </a:r>
            <a:r>
              <a:rPr lang="en-US" b="1" dirty="0" smtClean="0"/>
              <a:t>infrastructure domain.</a:t>
            </a:r>
            <a:r>
              <a:rPr lang="en-US" dirty="0"/>
              <a:t> classes and components in this category include GUI </a:t>
            </a:r>
            <a:r>
              <a:rPr lang="en-US" dirty="0" smtClean="0"/>
              <a:t>components, </a:t>
            </a:r>
            <a:r>
              <a:rPr lang="en-US" dirty="0"/>
              <a:t>operating system components, and </a:t>
            </a:r>
            <a:r>
              <a:rPr lang="en-US" dirty="0" smtClean="0"/>
              <a:t>object and </a:t>
            </a:r>
            <a:r>
              <a:rPr lang="en-US" dirty="0"/>
              <a:t>data management components</a:t>
            </a:r>
            <a:r>
              <a:rPr lang="en-US" dirty="0" smtClean="0"/>
              <a:t>.</a:t>
            </a:r>
          </a:p>
          <a:p>
            <a:r>
              <a:rPr lang="en-US" b="1" dirty="0"/>
              <a:t>Step 3. Elaborate all design classes that are not acquired as </a:t>
            </a:r>
            <a:r>
              <a:rPr lang="en-US" b="1" dirty="0" smtClean="0"/>
              <a:t>reusable components.</a:t>
            </a:r>
            <a:r>
              <a:rPr lang="en-US" dirty="0"/>
              <a:t> Elaboration requires that all interfaces, attributes, and </a:t>
            </a:r>
            <a:r>
              <a:rPr lang="en-US" dirty="0" smtClean="0"/>
              <a:t>operations </a:t>
            </a:r>
            <a:r>
              <a:rPr lang="en-US" dirty="0"/>
              <a:t>necessary to implement the class be described in detail</a:t>
            </a:r>
            <a:r>
              <a:rPr lang="en-US" dirty="0" smtClean="0"/>
              <a:t>.</a:t>
            </a:r>
          </a:p>
          <a:p>
            <a:r>
              <a:rPr lang="en-US" b="1" dirty="0"/>
              <a:t>Step 3a. </a:t>
            </a:r>
            <a:r>
              <a:rPr lang="en-US" b="1" dirty="0" smtClean="0"/>
              <a:t>Specify </a:t>
            </a:r>
            <a:r>
              <a:rPr lang="en-US" b="1" dirty="0"/>
              <a:t>message details when classes or components </a:t>
            </a:r>
            <a:r>
              <a:rPr lang="en-US" b="1" dirty="0" smtClean="0"/>
              <a:t>collaborate( </a:t>
            </a:r>
            <a:r>
              <a:rPr lang="en-US" dirty="0" smtClean="0"/>
              <a:t>Message Formatting </a:t>
            </a:r>
            <a:r>
              <a:rPr lang="en-US" b="1" dirty="0" smtClean="0"/>
              <a:t>).</a:t>
            </a:r>
          </a:p>
          <a:p>
            <a:r>
              <a:rPr lang="en-US" b="1" dirty="0"/>
              <a:t>Step 3b. Identify appropriate interfaces for each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3c. Elaborate attributes and define data types and data </a:t>
            </a:r>
            <a:r>
              <a:rPr lang="en-US" b="1" dirty="0" smtClean="0"/>
              <a:t>structures required </a:t>
            </a:r>
            <a:r>
              <a:rPr lang="en-US" b="1" dirty="0"/>
              <a:t>to implement them</a:t>
            </a:r>
            <a:r>
              <a:rPr lang="en-US" b="1" dirty="0" smtClean="0"/>
              <a:t>.</a:t>
            </a:r>
          </a:p>
          <a:p>
            <a:r>
              <a:rPr lang="en-US" b="1" dirty="0"/>
              <a:t>Step 3d. Describe processing flow within each operation in detail</a:t>
            </a:r>
            <a:r>
              <a:rPr lang="en-US" b="1" dirty="0" smtClean="0"/>
              <a:t>.</a:t>
            </a:r>
          </a:p>
          <a:p>
            <a:r>
              <a:rPr lang="en-US" b="1" dirty="0"/>
              <a:t>Step 4. Describe </a:t>
            </a:r>
            <a:r>
              <a:rPr lang="en-US" b="1" dirty="0" smtClean="0"/>
              <a:t>persistent(long time usage) </a:t>
            </a:r>
            <a:r>
              <a:rPr lang="en-US" b="1" dirty="0"/>
              <a:t>data sources (databases and files) and </a:t>
            </a:r>
            <a:r>
              <a:rPr lang="en-US" b="1" dirty="0" smtClean="0"/>
              <a:t>identify the </a:t>
            </a:r>
            <a:r>
              <a:rPr lang="en-US" b="1" dirty="0"/>
              <a:t>classes required to manage them</a:t>
            </a:r>
            <a:r>
              <a:rPr lang="en-US" b="1" dirty="0" smtClean="0"/>
              <a:t>.</a:t>
            </a:r>
          </a:p>
          <a:p>
            <a:r>
              <a:rPr lang="en-US" b="1" dirty="0"/>
              <a:t>Step 5. Develop and elaborate behavioral representations for a class </a:t>
            </a:r>
            <a:r>
              <a:rPr lang="en-US" b="1" dirty="0" smtClean="0"/>
              <a:t>or component.</a:t>
            </a:r>
          </a:p>
          <a:p>
            <a:r>
              <a:rPr lang="en-US" b="1" dirty="0"/>
              <a:t>Step 6. Elaborate deployment diagrams to provide additional </a:t>
            </a:r>
            <a:r>
              <a:rPr lang="en-US" b="1" dirty="0" smtClean="0"/>
              <a:t>implementation detail.</a:t>
            </a:r>
          </a:p>
          <a:p>
            <a:r>
              <a:rPr lang="en-US" b="1" dirty="0"/>
              <a:t>Step 7. Refactor every component-level design representation and </a:t>
            </a:r>
            <a:r>
              <a:rPr lang="en-US" b="1" dirty="0" smtClean="0"/>
              <a:t>always consider </a:t>
            </a:r>
            <a:r>
              <a:rPr lang="en-US" b="1" dirty="0"/>
              <a:t>alternatives.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10.4 COMPONENT-LEVEL DESIGN FOR WEBAPPS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WebApp</a:t>
            </a:r>
            <a:r>
              <a:rPr lang="en-US" dirty="0"/>
              <a:t> component is (1) a well-defined </a:t>
            </a:r>
            <a:r>
              <a:rPr lang="en-US" dirty="0" smtClean="0"/>
              <a:t>cohesive function </a:t>
            </a:r>
            <a:r>
              <a:rPr lang="en-US" dirty="0"/>
              <a:t>that manipulates content or provides computational or data processing </a:t>
            </a:r>
            <a:r>
              <a:rPr lang="en-US" dirty="0" smtClean="0"/>
              <a:t>for an </a:t>
            </a:r>
            <a:r>
              <a:rPr lang="en-US" dirty="0"/>
              <a:t>end user or (2) a cohesive package of content and functionality that provides </a:t>
            </a:r>
            <a:r>
              <a:rPr lang="en-US" dirty="0" smtClean="0"/>
              <a:t>the </a:t>
            </a:r>
            <a:r>
              <a:rPr lang="en-US" dirty="0"/>
              <a:t>end user with some required capability. Therefore, component-level design </a:t>
            </a:r>
            <a:r>
              <a:rPr lang="en-US" dirty="0" smtClean="0"/>
              <a:t>for </a:t>
            </a:r>
            <a:r>
              <a:rPr lang="en-US" dirty="0" err="1" smtClean="0"/>
              <a:t>WebApps</a:t>
            </a:r>
            <a:r>
              <a:rPr lang="en-US" dirty="0" smtClean="0"/>
              <a:t> </a:t>
            </a:r>
            <a:r>
              <a:rPr lang="en-US" dirty="0"/>
              <a:t>often incorporates elements of content design and functional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10.4.1 Content Design at the Component </a:t>
            </a:r>
            <a:r>
              <a:rPr lang="en-US" b="1" dirty="0" smtClean="0"/>
              <a:t>Level</a:t>
            </a:r>
          </a:p>
          <a:p>
            <a:r>
              <a:rPr lang="en-US" dirty="0"/>
              <a:t>Content design at the component level focuses on content objects and </a:t>
            </a:r>
            <a:r>
              <a:rPr lang="en-US" dirty="0" smtClean="0"/>
              <a:t>the manner </a:t>
            </a:r>
            <a:r>
              <a:rPr lang="en-US" dirty="0"/>
              <a:t>in which they may be packaged for presentation to a </a:t>
            </a:r>
            <a:r>
              <a:rPr lang="en-US" dirty="0" err="1"/>
              <a:t>WebApp</a:t>
            </a:r>
            <a:r>
              <a:rPr lang="en-US" dirty="0"/>
              <a:t> end user</a:t>
            </a:r>
            <a:r>
              <a:rPr lang="en-US" dirty="0" smtClean="0"/>
              <a:t>.</a:t>
            </a:r>
          </a:p>
          <a:p>
            <a:r>
              <a:rPr lang="en-US" dirty="0"/>
              <a:t>The formality of content design at the component level should be tuned to </a:t>
            </a:r>
            <a:r>
              <a:rPr lang="en-US" dirty="0" smtClean="0"/>
              <a:t>the characteristics </a:t>
            </a:r>
            <a:r>
              <a:rPr lang="en-US" dirty="0"/>
              <a:t>of the </a:t>
            </a:r>
            <a:r>
              <a:rPr lang="en-US" dirty="0" err="1"/>
              <a:t>WebApp</a:t>
            </a:r>
            <a:r>
              <a:rPr lang="en-US" dirty="0"/>
              <a:t> to be built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and complexity </a:t>
            </a:r>
            <a:r>
              <a:rPr lang="en-US" dirty="0" smtClean="0"/>
              <a:t>grows</a:t>
            </a:r>
            <a:r>
              <a:rPr lang="en-US" dirty="0"/>
              <a:t>, it may be necessary to organize content in a way that allows easier </a:t>
            </a:r>
            <a:r>
              <a:rPr lang="en-US" dirty="0" smtClean="0"/>
              <a:t>reference and </a:t>
            </a:r>
            <a:r>
              <a:rPr lang="en-US" dirty="0"/>
              <a:t>design </a:t>
            </a:r>
            <a:r>
              <a:rPr lang="en-US" dirty="0" smtClean="0"/>
              <a:t>manipulation.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content is highly </a:t>
            </a:r>
            <a:r>
              <a:rPr lang="en-US" dirty="0" smtClean="0"/>
              <a:t>dynamic , </a:t>
            </a:r>
            <a:r>
              <a:rPr lang="en-US" dirty="0"/>
              <a:t>it becomes important to establish a clear structural </a:t>
            </a:r>
            <a:r>
              <a:rPr lang="en-US" dirty="0" smtClean="0"/>
              <a:t>model that </a:t>
            </a:r>
            <a:r>
              <a:rPr lang="en-US" dirty="0"/>
              <a:t>incorporates content components.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24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460310"/>
            <a:ext cx="10657764" cy="47166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10.4.2 </a:t>
            </a:r>
            <a:r>
              <a:rPr lang="en-US" b="1" dirty="0"/>
              <a:t>Functional </a:t>
            </a:r>
            <a:r>
              <a:rPr lang="en-US" b="1" dirty="0"/>
              <a:t>D</a:t>
            </a:r>
            <a:r>
              <a:rPr lang="en-US" b="1" dirty="0" smtClean="0"/>
              <a:t>esign </a:t>
            </a:r>
            <a:r>
              <a:rPr lang="en-US" b="1" dirty="0"/>
              <a:t>at the Component </a:t>
            </a:r>
            <a:r>
              <a:rPr lang="en-US" b="1" dirty="0" smtClean="0"/>
              <a:t>Level</a:t>
            </a:r>
          </a:p>
          <a:p>
            <a:r>
              <a:rPr lang="en-US" dirty="0"/>
              <a:t>Modern Web applications deliver increasingly sophisticated processing </a:t>
            </a:r>
            <a:r>
              <a:rPr lang="en-US" dirty="0" smtClean="0"/>
              <a:t>functions that </a:t>
            </a:r>
            <a:r>
              <a:rPr lang="en-US" dirty="0"/>
              <a:t>(1) perform localized processing to generate content and navigation </a:t>
            </a:r>
            <a:r>
              <a:rPr lang="en-US" dirty="0" smtClean="0"/>
              <a:t>capability in </a:t>
            </a:r>
            <a:r>
              <a:rPr lang="en-US" dirty="0"/>
              <a:t>a dynamic fashion, (2) provide computation or data processing capability that </a:t>
            </a:r>
            <a:r>
              <a:rPr lang="en-US" dirty="0" smtClean="0"/>
              <a:t>is appropriate </a:t>
            </a:r>
            <a:r>
              <a:rPr lang="en-US" dirty="0"/>
              <a:t>for the </a:t>
            </a:r>
            <a:r>
              <a:rPr lang="en-US" dirty="0" err="1"/>
              <a:t>WebApp’s</a:t>
            </a:r>
            <a:r>
              <a:rPr lang="en-US" dirty="0"/>
              <a:t> business domain, (3) provide sophisticated </a:t>
            </a:r>
            <a:r>
              <a:rPr lang="en-US" dirty="0" smtClean="0"/>
              <a:t>database query </a:t>
            </a:r>
            <a:r>
              <a:rPr lang="en-US" dirty="0"/>
              <a:t>and access, or (4) establish data interfaces with external corporate systems</a:t>
            </a:r>
            <a:r>
              <a:rPr lang="en-US" dirty="0" smtClean="0"/>
              <a:t>.</a:t>
            </a:r>
          </a:p>
          <a:p>
            <a:r>
              <a:rPr lang="en-US" dirty="0" err="1"/>
              <a:t>WebApp</a:t>
            </a:r>
            <a:r>
              <a:rPr lang="en-US" dirty="0"/>
              <a:t> functionality is delivered as a series of components developed in </a:t>
            </a:r>
            <a:r>
              <a:rPr lang="en-US" dirty="0" smtClean="0"/>
              <a:t>parallel with </a:t>
            </a:r>
            <a:r>
              <a:rPr lang="en-US" dirty="0"/>
              <a:t>the information architecture to ensure that they are consistent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xamining </a:t>
            </a:r>
            <a:r>
              <a:rPr lang="en-US" dirty="0"/>
              <a:t>how functionality affects the user’s interaction </a:t>
            </a:r>
            <a:r>
              <a:rPr lang="en-US" dirty="0" smtClean="0"/>
              <a:t>with the </a:t>
            </a:r>
            <a:r>
              <a:rPr lang="en-US" dirty="0"/>
              <a:t>application, the information that is presented, and the user tasks that </a:t>
            </a:r>
            <a:r>
              <a:rPr lang="en-US" dirty="0" smtClean="0"/>
              <a:t>are conducted.</a:t>
            </a:r>
          </a:p>
          <a:p>
            <a:r>
              <a:rPr lang="en-US" dirty="0" err="1"/>
              <a:t>WebApp</a:t>
            </a:r>
            <a:r>
              <a:rPr lang="en-US" dirty="0"/>
              <a:t> content and functionality are combined </a:t>
            </a:r>
            <a:r>
              <a:rPr lang="en-US" dirty="0" smtClean="0"/>
              <a:t>to create </a:t>
            </a:r>
            <a:r>
              <a:rPr lang="en-US" dirty="0"/>
              <a:t>a functional architecture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functional architecture </a:t>
            </a:r>
            <a:r>
              <a:rPr lang="en-US" dirty="0"/>
              <a:t>is a representation of </a:t>
            </a:r>
            <a:r>
              <a:rPr lang="en-US" dirty="0" smtClean="0"/>
              <a:t>the functional </a:t>
            </a:r>
            <a:r>
              <a:rPr lang="en-US" dirty="0"/>
              <a:t>domain of the </a:t>
            </a:r>
            <a:r>
              <a:rPr lang="en-US" dirty="0" err="1"/>
              <a:t>WebApp</a:t>
            </a:r>
            <a:r>
              <a:rPr lang="en-US" dirty="0"/>
              <a:t> and describes the key functional components </a:t>
            </a:r>
            <a:r>
              <a:rPr lang="en-US" dirty="0" smtClean="0"/>
              <a:t>in the </a:t>
            </a:r>
            <a:r>
              <a:rPr lang="en-US" dirty="0" err="1"/>
              <a:t>WebApp</a:t>
            </a:r>
            <a:r>
              <a:rPr lang="en-US" dirty="0"/>
              <a:t> and how these components interact with each other.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093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10.5 DESIGNING TRADITIONAL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traditional software component implements an element of processing that addresses a </a:t>
            </a:r>
            <a:r>
              <a:rPr lang="en-US" dirty="0" smtClean="0"/>
              <a:t>function or sub-function </a:t>
            </a:r>
            <a:r>
              <a:rPr lang="en-US" dirty="0"/>
              <a:t>in the problem domain or some capability in the infrastructure domain. Often </a:t>
            </a:r>
            <a:r>
              <a:rPr lang="en-US" dirty="0" smtClean="0"/>
              <a:t>called modules</a:t>
            </a:r>
            <a:r>
              <a:rPr lang="en-US" dirty="0"/>
              <a:t>, procedures, or subroutines, traditional components do not encapsulate data in the </a:t>
            </a:r>
            <a:r>
              <a:rPr lang="en-US" dirty="0" smtClean="0"/>
              <a:t>same way </a:t>
            </a:r>
            <a:r>
              <a:rPr lang="en-US" dirty="0"/>
              <a:t>that object-oriented components do.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constructs are sequence, condition, and repetition. </a:t>
            </a:r>
            <a:r>
              <a:rPr lang="en-US" i="1" dirty="0"/>
              <a:t>Sequence </a:t>
            </a:r>
            <a:r>
              <a:rPr lang="en-US" dirty="0" smtClean="0"/>
              <a:t>implements processing </a:t>
            </a:r>
            <a:r>
              <a:rPr lang="en-US" dirty="0"/>
              <a:t>steps that are essential in the specification of any algorithm. </a:t>
            </a:r>
            <a:r>
              <a:rPr lang="en-US" i="1" dirty="0" smtClean="0"/>
              <a:t>Condition </a:t>
            </a:r>
            <a:r>
              <a:rPr lang="en-US" dirty="0" smtClean="0"/>
              <a:t>provides </a:t>
            </a:r>
            <a:r>
              <a:rPr lang="en-US" dirty="0"/>
              <a:t>the facility for selected processing based on some logical occurrence, </a:t>
            </a:r>
            <a:r>
              <a:rPr lang="en-US" dirty="0" smtClean="0"/>
              <a:t>and </a:t>
            </a:r>
            <a:r>
              <a:rPr lang="en-US" i="1" dirty="0" smtClean="0"/>
              <a:t>repetition </a:t>
            </a:r>
            <a:r>
              <a:rPr lang="en-US" dirty="0"/>
              <a:t>allows for looping. These three constructs are fundamental to </a:t>
            </a:r>
            <a:r>
              <a:rPr lang="en-US" i="1" dirty="0" smtClean="0"/>
              <a:t>structured programming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important component-level design </a:t>
            </a:r>
            <a:r>
              <a:rPr lang="en-US" dirty="0" smtClean="0"/>
              <a:t>technique(Simple approach).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5" y="846161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10.5.1 Graphical Design </a:t>
            </a:r>
            <a:r>
              <a:rPr lang="en-US" b="1" dirty="0" smtClean="0"/>
              <a:t>Notation</a:t>
            </a:r>
          </a:p>
          <a:p>
            <a:r>
              <a:rPr lang="en-US" dirty="0"/>
              <a:t>”A picture is worth a thousand </a:t>
            </a:r>
            <a:r>
              <a:rPr lang="en-US" dirty="0" smtClean="0"/>
              <a:t>words”</a:t>
            </a:r>
          </a:p>
          <a:p>
            <a:r>
              <a:rPr lang="en-US" dirty="0"/>
              <a:t>UML activity diagram or the flowchart, provide useful pictorial patterns that </a:t>
            </a:r>
            <a:r>
              <a:rPr lang="en-US" dirty="0" smtClean="0"/>
              <a:t>readily depict </a:t>
            </a:r>
            <a:r>
              <a:rPr lang="en-US" dirty="0"/>
              <a:t>procedural detail. However, if graphical tools are misused, the wrong </a:t>
            </a:r>
            <a:r>
              <a:rPr lang="en-US" dirty="0" smtClean="0"/>
              <a:t>picture may </a:t>
            </a:r>
            <a:r>
              <a:rPr lang="en-US" dirty="0"/>
              <a:t>lead to the wrong software</a:t>
            </a:r>
            <a:r>
              <a:rPr lang="en-US" dirty="0" smtClean="0"/>
              <a:t>.</a:t>
            </a:r>
          </a:p>
          <a:p>
            <a:r>
              <a:rPr lang="en-US" dirty="0"/>
              <a:t>The activity diagram allows you to represent sequence, condition, and </a:t>
            </a:r>
            <a:r>
              <a:rPr lang="en-US" dirty="0" smtClean="0"/>
              <a:t>repetition—all </a:t>
            </a:r>
            <a:r>
              <a:rPr lang="en-US" dirty="0"/>
              <a:t>elements of structured </a:t>
            </a:r>
            <a:r>
              <a:rPr lang="en-US" dirty="0" smtClean="0"/>
              <a:t>programming.</a:t>
            </a:r>
          </a:p>
          <a:p>
            <a:r>
              <a:rPr lang="en-US" dirty="0"/>
              <a:t>A flowchart, </a:t>
            </a:r>
            <a:r>
              <a:rPr lang="en-US" dirty="0" smtClean="0"/>
              <a:t>like an </a:t>
            </a:r>
            <a:r>
              <a:rPr lang="en-US" dirty="0"/>
              <a:t>activity diagram, is quite simple pictorially. A box is used to indicate a </a:t>
            </a:r>
            <a:r>
              <a:rPr lang="en-US" dirty="0" smtClean="0"/>
              <a:t>processing step</a:t>
            </a:r>
            <a:r>
              <a:rPr lang="en-US" dirty="0"/>
              <a:t>. A diamond represents a logical condition, and arrows show the </a:t>
            </a:r>
            <a:r>
              <a:rPr lang="en-US" dirty="0" smtClean="0"/>
              <a:t>flow of </a:t>
            </a:r>
            <a:r>
              <a:rPr lang="en-US" dirty="0"/>
              <a:t>control.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29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10.5.2 Tabular Design </a:t>
            </a:r>
            <a:r>
              <a:rPr lang="en-US" b="1" dirty="0" smtClean="0"/>
              <a:t>Notation</a:t>
            </a:r>
          </a:p>
          <a:p>
            <a:r>
              <a:rPr lang="en-US" dirty="0"/>
              <a:t>Use a decision </a:t>
            </a:r>
            <a:r>
              <a:rPr lang="en-US" dirty="0" smtClean="0"/>
              <a:t>table when </a:t>
            </a:r>
            <a:r>
              <a:rPr lang="en-US" dirty="0"/>
              <a:t>a complex set </a:t>
            </a:r>
            <a:r>
              <a:rPr lang="en-US" dirty="0" smtClean="0"/>
              <a:t>of conditions </a:t>
            </a:r>
            <a:r>
              <a:rPr lang="en-US" dirty="0"/>
              <a:t>and </a:t>
            </a:r>
            <a:r>
              <a:rPr lang="en-US" dirty="0" smtClean="0"/>
              <a:t>actions are </a:t>
            </a:r>
            <a:r>
              <a:rPr lang="en-US" dirty="0"/>
              <a:t>encountered </a:t>
            </a:r>
            <a:r>
              <a:rPr lang="en-US" dirty="0" smtClean="0"/>
              <a:t>within a component</a:t>
            </a:r>
            <a:r>
              <a:rPr lang="en-US" i="1" dirty="0" smtClean="0"/>
              <a:t>.</a:t>
            </a:r>
          </a:p>
          <a:p>
            <a:r>
              <a:rPr lang="en-US" i="1" dirty="0"/>
              <a:t>Decision tables </a:t>
            </a:r>
            <a:r>
              <a:rPr lang="en-US" dirty="0" smtClean="0"/>
              <a:t>provide </a:t>
            </a:r>
            <a:r>
              <a:rPr lang="en-US" dirty="0"/>
              <a:t>a notation that translates actions and </a:t>
            </a:r>
            <a:r>
              <a:rPr lang="en-US" dirty="0" smtClean="0"/>
              <a:t>conditions (described </a:t>
            </a:r>
            <a:r>
              <a:rPr lang="en-US" dirty="0"/>
              <a:t>in a processing narrative or a use case) into a tabular </a:t>
            </a:r>
            <a:r>
              <a:rPr lang="en-US" dirty="0" smtClean="0"/>
              <a:t>form.</a:t>
            </a:r>
          </a:p>
          <a:p>
            <a:r>
              <a:rPr lang="en-US" dirty="0" smtClean="0"/>
              <a:t>Table </a:t>
            </a:r>
            <a:r>
              <a:rPr lang="en-US" dirty="0"/>
              <a:t>is divided into four sections. The upper left-hand quadrant contains a </a:t>
            </a:r>
            <a:r>
              <a:rPr lang="en-US" dirty="0" smtClean="0"/>
              <a:t>list of </a:t>
            </a:r>
            <a:r>
              <a:rPr lang="en-US" dirty="0"/>
              <a:t>all conditions. The lower left-hand quadrant contains a list of all actions that </a:t>
            </a:r>
            <a:r>
              <a:rPr lang="en-US" dirty="0" smtClean="0"/>
              <a:t>are possible </a:t>
            </a:r>
            <a:r>
              <a:rPr lang="en-US" dirty="0"/>
              <a:t>based on combinations of conditions. The right-hand quadrants form </a:t>
            </a:r>
            <a:r>
              <a:rPr lang="en-US" dirty="0" smtClean="0"/>
              <a:t>a matrix </a:t>
            </a:r>
            <a:r>
              <a:rPr lang="en-US" dirty="0"/>
              <a:t>that indicates condition combinations and the corresponding actions </a:t>
            </a:r>
            <a:r>
              <a:rPr lang="en-US" dirty="0" smtClean="0"/>
              <a:t>that will </a:t>
            </a:r>
            <a:r>
              <a:rPr lang="en-US" dirty="0"/>
              <a:t>occur for a specific combination. Therefore, each column of the matrix may </a:t>
            </a:r>
            <a:r>
              <a:rPr lang="en-US" dirty="0" smtClean="0"/>
              <a:t>be interpreted </a:t>
            </a:r>
            <a:r>
              <a:rPr lang="en-US" dirty="0"/>
              <a:t>as a </a:t>
            </a:r>
            <a:r>
              <a:rPr lang="en-US" i="1" dirty="0"/>
              <a:t>processing rule.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080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steps are applied to develop a </a:t>
            </a:r>
            <a:r>
              <a:rPr lang="en-US" dirty="0" smtClean="0"/>
              <a:t>decision table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List all actions that can be associated with a specific procedure (or component).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List all conditions (or decisions made) during execution of the procedure.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Associate specific sets of conditions with specific actions, eliminating </a:t>
            </a:r>
            <a:r>
              <a:rPr lang="en-US" dirty="0" smtClean="0"/>
              <a:t>impossible combinations </a:t>
            </a:r>
            <a:r>
              <a:rPr lang="en-US" dirty="0"/>
              <a:t>of conditions; alternatively, develop every possible </a:t>
            </a:r>
            <a:r>
              <a:rPr lang="en-US" dirty="0" smtClean="0"/>
              <a:t>permutation of </a:t>
            </a:r>
            <a:r>
              <a:rPr lang="en-US" dirty="0"/>
              <a:t>conditions.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Define rules by indicating what actions occur for a set of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56" y="477672"/>
            <a:ext cx="6508100" cy="5699291"/>
          </a:xfrm>
        </p:spPr>
      </p:pic>
    </p:spTree>
    <p:extLst>
      <p:ext uri="{BB962C8B-B14F-4D97-AF65-F5344CB8AC3E}">
        <p14:creationId xmlns:p14="http://schemas.microsoft.com/office/powerpoint/2010/main" val="304937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10.5.3 Program Design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 design language </a:t>
            </a:r>
            <a:r>
              <a:rPr lang="en-US" dirty="0"/>
              <a:t>(PDL), also called </a:t>
            </a:r>
            <a:r>
              <a:rPr lang="en-US" i="1" dirty="0"/>
              <a:t>structured English </a:t>
            </a:r>
            <a:r>
              <a:rPr lang="en-US" dirty="0"/>
              <a:t>or </a:t>
            </a:r>
            <a:r>
              <a:rPr lang="en-US" i="1" dirty="0" err="1"/>
              <a:t>pseudocode</a:t>
            </a:r>
            <a:r>
              <a:rPr lang="en-US" i="1" dirty="0"/>
              <a:t>, </a:t>
            </a:r>
            <a:r>
              <a:rPr lang="en-US" dirty="0" smtClean="0"/>
              <a:t>incorporates the </a:t>
            </a:r>
            <a:r>
              <a:rPr lang="en-US" dirty="0"/>
              <a:t>logical structure of a programming language with the free-form </a:t>
            </a:r>
            <a:r>
              <a:rPr lang="en-US" dirty="0" smtClean="0"/>
              <a:t>expressive ability </a:t>
            </a:r>
            <a:r>
              <a:rPr lang="en-US" dirty="0"/>
              <a:t>of a natural </a:t>
            </a:r>
            <a:r>
              <a:rPr lang="en-US" dirty="0" smtClean="0"/>
              <a:t>language.</a:t>
            </a:r>
          </a:p>
          <a:p>
            <a:r>
              <a:rPr lang="en-US" dirty="0"/>
              <a:t>A basic PDL syntax should include constructs for component definition, </a:t>
            </a:r>
            <a:r>
              <a:rPr lang="en-US" dirty="0" smtClean="0"/>
              <a:t>interface description</a:t>
            </a:r>
            <a:r>
              <a:rPr lang="en-US" dirty="0"/>
              <a:t>, data declaration, block structuring, condition constructs, repetition </a:t>
            </a:r>
            <a:r>
              <a:rPr lang="en-US" dirty="0" err="1" smtClean="0"/>
              <a:t>constructs,and</a:t>
            </a:r>
            <a:r>
              <a:rPr lang="en-US" dirty="0" smtClean="0"/>
              <a:t> </a:t>
            </a:r>
            <a:r>
              <a:rPr lang="en-US" dirty="0"/>
              <a:t>input-output (I/O) constructs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PDL </a:t>
            </a:r>
            <a:r>
              <a:rPr lang="en-US" dirty="0"/>
              <a:t>provides an elaboration of the </a:t>
            </a:r>
            <a:r>
              <a:rPr lang="en-US" dirty="0" smtClean="0"/>
              <a:t>procedural design </a:t>
            </a:r>
            <a:r>
              <a:rPr lang="en-US" dirty="0"/>
              <a:t>for an early </a:t>
            </a:r>
            <a:r>
              <a:rPr lang="en-US" dirty="0" smtClean="0"/>
              <a:t>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7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10.6 COMPONENT-BASED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Component-based software engineering </a:t>
            </a:r>
            <a:r>
              <a:rPr lang="en-US" dirty="0"/>
              <a:t>(CBSE) is a process that emphasizes </a:t>
            </a:r>
            <a:r>
              <a:rPr lang="en-US" dirty="0" smtClean="0"/>
              <a:t>the design </a:t>
            </a:r>
            <a:r>
              <a:rPr lang="en-US" dirty="0"/>
              <a:t>and construction of computer-based systems using reusable </a:t>
            </a:r>
            <a:r>
              <a:rPr lang="en-US" dirty="0" smtClean="0"/>
              <a:t>software “components.”</a:t>
            </a:r>
          </a:p>
          <a:p>
            <a:r>
              <a:rPr lang="en-US" dirty="0"/>
              <a:t>cost- and time-effective </a:t>
            </a:r>
            <a:r>
              <a:rPr lang="en-US" dirty="0" smtClean="0"/>
              <a:t>manner</a:t>
            </a:r>
          </a:p>
          <a:p>
            <a:pPr marL="0" indent="0">
              <a:buNone/>
            </a:pPr>
            <a:r>
              <a:rPr lang="en-US" b="1" dirty="0"/>
              <a:t>10.6.1 Domain </a:t>
            </a:r>
            <a:r>
              <a:rPr lang="en-US" b="1" dirty="0" smtClean="0"/>
              <a:t>Engineering</a:t>
            </a:r>
          </a:p>
          <a:p>
            <a:r>
              <a:rPr lang="en-US" dirty="0"/>
              <a:t>Domain engineering includes three major </a:t>
            </a:r>
            <a:r>
              <a:rPr lang="en-US" dirty="0" smtClean="0"/>
              <a:t>activities—analysis</a:t>
            </a:r>
            <a:r>
              <a:rPr lang="en-US" dirty="0"/>
              <a:t>, construction, and </a:t>
            </a:r>
            <a:r>
              <a:rPr lang="en-US" dirty="0" smtClean="0"/>
              <a:t>dissemination.</a:t>
            </a:r>
          </a:p>
          <a:p>
            <a:r>
              <a:rPr lang="en-US" dirty="0"/>
              <a:t>The overall goal is to establish mechanisms </a:t>
            </a:r>
            <a:r>
              <a:rPr lang="en-US" dirty="0" smtClean="0"/>
              <a:t>that enable </a:t>
            </a:r>
            <a:r>
              <a:rPr lang="en-US" dirty="0"/>
              <a:t>software engineers to share these </a:t>
            </a:r>
            <a:r>
              <a:rPr lang="en-US" dirty="0" smtClean="0"/>
              <a:t>components.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04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approach to </a:t>
            </a:r>
            <a:r>
              <a:rPr lang="en-US" i="1" dirty="0"/>
              <a:t>domain analysis </a:t>
            </a:r>
            <a:r>
              <a:rPr lang="en-US" dirty="0"/>
              <a:t>is often characterized within the </a:t>
            </a:r>
            <a:r>
              <a:rPr lang="en-US" dirty="0" smtClean="0"/>
              <a:t>context of </a:t>
            </a:r>
            <a:r>
              <a:rPr lang="en-US" dirty="0"/>
              <a:t>object-oriented software engineering. The steps in the process are defined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Define the domain to be investigated.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Categorize the items extracted from the domain.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Collect a representative sample of applications in the </a:t>
            </a:r>
            <a:r>
              <a:rPr lang="en-US" dirty="0" smtClean="0"/>
              <a:t>domain.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dirty="0"/>
              <a:t>Analyze each application in the sample and define analysis classes.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Develop a requirements model for the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10.6.2 Component Qualification, Adaptation, and Composition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 </a:t>
            </a:r>
            <a:r>
              <a:rPr lang="en-US" b="1" dirty="0" smtClean="0"/>
              <a:t>Qualification: </a:t>
            </a:r>
            <a:r>
              <a:rPr lang="en-US" dirty="0" smtClean="0"/>
              <a:t>Component </a:t>
            </a:r>
            <a:r>
              <a:rPr lang="en-US" dirty="0"/>
              <a:t>qualification ensures that a </a:t>
            </a:r>
            <a:r>
              <a:rPr lang="en-US" dirty="0" smtClean="0"/>
              <a:t>candidate component </a:t>
            </a:r>
            <a:r>
              <a:rPr lang="en-US" dirty="0"/>
              <a:t>will perform the function required, will properly “fit” into the </a:t>
            </a:r>
            <a:r>
              <a:rPr lang="en-US" dirty="0" smtClean="0"/>
              <a:t>architectural style.</a:t>
            </a:r>
            <a:endParaRPr lang="en-US" b="1" dirty="0" smtClean="0"/>
          </a:p>
          <a:p>
            <a:r>
              <a:rPr lang="en-US" b="1" dirty="0"/>
              <a:t>Component </a:t>
            </a:r>
            <a:r>
              <a:rPr lang="en-US" b="1" dirty="0" err="1" smtClean="0"/>
              <a:t>Adaptation:</a:t>
            </a:r>
            <a:r>
              <a:rPr lang="en-US" dirty="0" err="1"/>
              <a:t>In</a:t>
            </a:r>
            <a:r>
              <a:rPr lang="en-US" dirty="0"/>
              <a:t> an ideal setting, domain engineering creates a </a:t>
            </a:r>
            <a:r>
              <a:rPr lang="en-US" dirty="0" smtClean="0"/>
              <a:t>library of </a:t>
            </a:r>
            <a:r>
              <a:rPr lang="en-US" dirty="0"/>
              <a:t>components that can be easily integrated into an application architecture.</a:t>
            </a:r>
            <a:endParaRPr lang="en-US" b="1" dirty="0" smtClean="0"/>
          </a:p>
          <a:p>
            <a:r>
              <a:rPr lang="en-US" b="1" dirty="0"/>
              <a:t>Component </a:t>
            </a:r>
            <a:r>
              <a:rPr lang="en-US" b="1" dirty="0" smtClean="0"/>
              <a:t>Composition: </a:t>
            </a:r>
            <a:r>
              <a:rPr lang="en-US" dirty="0" smtClean="0"/>
              <a:t>The </a:t>
            </a:r>
            <a:r>
              <a:rPr lang="en-US" dirty="0"/>
              <a:t>component composition task assembles </a:t>
            </a:r>
            <a:r>
              <a:rPr lang="en-US" dirty="0" smtClean="0"/>
              <a:t>qualified, adapted</a:t>
            </a:r>
            <a:r>
              <a:rPr lang="en-US" dirty="0"/>
              <a:t>, and engineered components to populate the architecture </a:t>
            </a:r>
            <a:r>
              <a:rPr lang="en-US" dirty="0" smtClean="0"/>
              <a:t>established for </a:t>
            </a:r>
            <a:r>
              <a:rPr lang="en-US" dirty="0"/>
              <a:t>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10.6.3 Analysis and Design for Reuse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data. </a:t>
            </a:r>
            <a:r>
              <a:rPr lang="en-US" dirty="0"/>
              <a:t>The application domain should be investigated and </a:t>
            </a:r>
            <a:r>
              <a:rPr lang="en-US" dirty="0" smtClean="0"/>
              <a:t>standard global </a:t>
            </a:r>
            <a:r>
              <a:rPr lang="en-US" dirty="0"/>
              <a:t>data structures </a:t>
            </a:r>
            <a:r>
              <a:rPr lang="en-US" dirty="0" smtClean="0"/>
              <a:t>should be identified</a:t>
            </a:r>
            <a:r>
              <a:rPr lang="en-US" dirty="0"/>
              <a:t>. All design components can then be characterized to make use </a:t>
            </a:r>
            <a:r>
              <a:rPr lang="en-US" dirty="0" smtClean="0"/>
              <a:t>of these </a:t>
            </a:r>
            <a:r>
              <a:rPr lang="en-US" dirty="0"/>
              <a:t>standard data structures.</a:t>
            </a:r>
          </a:p>
          <a:p>
            <a:r>
              <a:rPr lang="en-US" b="1" dirty="0"/>
              <a:t>Standard interface </a:t>
            </a:r>
            <a:r>
              <a:rPr lang="en-US" b="1" dirty="0" smtClean="0"/>
              <a:t>protocols. </a:t>
            </a:r>
            <a:r>
              <a:rPr lang="en-US" dirty="0" smtClean="0"/>
              <a:t>Three levels of interface </a:t>
            </a:r>
            <a:r>
              <a:rPr lang="en-US" dirty="0"/>
              <a:t>protocol should </a:t>
            </a:r>
            <a:r>
              <a:rPr lang="en-US" dirty="0" smtClean="0"/>
              <a:t>be established</a:t>
            </a:r>
            <a:r>
              <a:rPr lang="en-US" dirty="0"/>
              <a:t>: the nature of intramodular interfaces, the design of </a:t>
            </a:r>
            <a:r>
              <a:rPr lang="en-US" dirty="0" smtClean="0"/>
              <a:t>external technical </a:t>
            </a:r>
            <a:r>
              <a:rPr lang="en-US" dirty="0"/>
              <a:t>(nonhuman) interfaces, and the human-computer interface.</a:t>
            </a:r>
          </a:p>
          <a:p>
            <a:r>
              <a:rPr lang="en-US" b="1" dirty="0"/>
              <a:t>Program templates. </a:t>
            </a:r>
            <a:r>
              <a:rPr lang="en-US" dirty="0"/>
              <a:t>An architectural style </a:t>
            </a:r>
            <a:r>
              <a:rPr lang="en-US" dirty="0" smtClean="0"/>
              <a:t>is </a:t>
            </a:r>
            <a:r>
              <a:rPr lang="en-US" dirty="0"/>
              <a:t>chosen and </a:t>
            </a:r>
            <a:r>
              <a:rPr lang="en-US" dirty="0" smtClean="0"/>
              <a:t>can serve </a:t>
            </a:r>
            <a:r>
              <a:rPr lang="en-US" dirty="0"/>
              <a:t>as a template for the architectural design of a new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3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10.6.4 Classifying and Retrieving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reuse </a:t>
            </a:r>
            <a:r>
              <a:rPr lang="en-US" dirty="0"/>
              <a:t>environment exhibits the following characteristics:</a:t>
            </a:r>
          </a:p>
          <a:p>
            <a:pPr marL="0" indent="0">
              <a:buNone/>
            </a:pPr>
            <a:r>
              <a:rPr lang="en-US" dirty="0"/>
              <a:t>• A component database capable of storing software components and the </a:t>
            </a:r>
            <a:r>
              <a:rPr lang="en-US" dirty="0" smtClean="0"/>
              <a:t>classification information </a:t>
            </a:r>
            <a:r>
              <a:rPr lang="en-US" dirty="0"/>
              <a:t>necessary to retrieve them.</a:t>
            </a:r>
          </a:p>
          <a:p>
            <a:pPr marL="0" indent="0">
              <a:buNone/>
            </a:pPr>
            <a:r>
              <a:rPr lang="en-US" dirty="0"/>
              <a:t>• A library management system that provides access to the database.</a:t>
            </a:r>
          </a:p>
          <a:p>
            <a:pPr marL="0" indent="0">
              <a:buNone/>
            </a:pPr>
            <a:r>
              <a:rPr lang="en-US" dirty="0"/>
              <a:t>• A software component retrieval system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enables </a:t>
            </a:r>
            <a:r>
              <a:rPr lang="en-US" dirty="0"/>
              <a:t>a client application to retrieve components and services from </a:t>
            </a:r>
            <a:r>
              <a:rPr lang="en-US" dirty="0" smtClean="0"/>
              <a:t>the library </a:t>
            </a:r>
            <a:r>
              <a:rPr lang="en-US" dirty="0"/>
              <a:t>server.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that support the integration of reused components into </a:t>
            </a:r>
            <a:r>
              <a:rPr lang="en-US"/>
              <a:t>a </a:t>
            </a:r>
            <a:r>
              <a:rPr lang="en-US" smtClean="0"/>
              <a:t>new design </a:t>
            </a:r>
            <a:r>
              <a:rPr lang="en-US"/>
              <a:t>or </a:t>
            </a:r>
            <a:r>
              <a:rPr lang="en-US" smtClean="0"/>
              <a:t>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Component?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“. . . a modular, deployable, and replaceable part of a system that </a:t>
            </a:r>
            <a:r>
              <a:rPr lang="en-US" dirty="0" smtClean="0"/>
              <a:t>encapsulates implementation </a:t>
            </a:r>
            <a:r>
              <a:rPr lang="en-US" dirty="0"/>
              <a:t>and exposes a set of interfaces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Components </a:t>
            </a:r>
            <a:r>
              <a:rPr lang="en-US" dirty="0"/>
              <a:t>populate the software </a:t>
            </a:r>
            <a:r>
              <a:rPr lang="en-US" dirty="0" smtClean="0"/>
              <a:t>architecture and</a:t>
            </a:r>
            <a:r>
              <a:rPr lang="en-US" dirty="0"/>
              <a:t>, as a consequence, play a role in achieving the objectives and requirements </a:t>
            </a:r>
            <a:r>
              <a:rPr lang="en-US" dirty="0" smtClean="0"/>
              <a:t>of the </a:t>
            </a:r>
            <a:r>
              <a:rPr lang="en-US" dirty="0"/>
              <a:t>system to be built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ommunicate </a:t>
            </a:r>
            <a:r>
              <a:rPr lang="en-US" dirty="0"/>
              <a:t>and collaborate with other components and </a:t>
            </a:r>
            <a:r>
              <a:rPr lang="en-US" dirty="0" smtClean="0"/>
              <a:t>with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10.1.1 An Object-Oriented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 </a:t>
            </a:r>
            <a:r>
              <a:rPr lang="en-US" dirty="0"/>
              <a:t>contains a </a:t>
            </a:r>
            <a:r>
              <a:rPr lang="en-US" dirty="0" smtClean="0"/>
              <a:t>set of </a:t>
            </a:r>
            <a:r>
              <a:rPr lang="en-US" dirty="0"/>
              <a:t>collaborating </a:t>
            </a:r>
            <a:r>
              <a:rPr lang="en-US" dirty="0" smtClean="0"/>
              <a:t>classes.</a:t>
            </a:r>
          </a:p>
          <a:p>
            <a:r>
              <a:rPr lang="en-US" dirty="0"/>
              <a:t>Each class within a component has been fully </a:t>
            </a:r>
            <a:r>
              <a:rPr lang="en-US" dirty="0" smtClean="0"/>
              <a:t>elaborated to </a:t>
            </a:r>
            <a:r>
              <a:rPr lang="en-US" dirty="0"/>
              <a:t>include all attributes and operations that are relevant to its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To accomplish </a:t>
            </a:r>
            <a:r>
              <a:rPr lang="en-US" dirty="0" smtClean="0"/>
              <a:t>this, you </a:t>
            </a:r>
            <a:r>
              <a:rPr lang="en-US" dirty="0"/>
              <a:t>begin with the requirements model and elaborate analysis classes (for </a:t>
            </a:r>
            <a:r>
              <a:rPr lang="en-US" dirty="0" smtClean="0"/>
              <a:t>components that </a:t>
            </a:r>
            <a:r>
              <a:rPr lang="en-US" dirty="0"/>
              <a:t>relate to the problem domain) and infrastructure classes (for </a:t>
            </a:r>
            <a:r>
              <a:rPr lang="en-US" dirty="0" smtClean="0"/>
              <a:t>components that </a:t>
            </a:r>
            <a:r>
              <a:rPr lang="en-US" dirty="0"/>
              <a:t>provide support services for the problem domain</a:t>
            </a:r>
            <a:r>
              <a:rPr lang="en-US" dirty="0" smtClean="0"/>
              <a:t>).</a:t>
            </a:r>
          </a:p>
          <a:p>
            <a:r>
              <a:rPr lang="en-US" dirty="0"/>
              <a:t>During requirements engineering, an </a:t>
            </a:r>
            <a:r>
              <a:rPr lang="en-US" dirty="0" smtClean="0"/>
              <a:t>analysis class </a:t>
            </a:r>
            <a:r>
              <a:rPr lang="en-US" dirty="0"/>
              <a:t>called </a:t>
            </a:r>
            <a:r>
              <a:rPr lang="en-US" b="1" dirty="0" err="1"/>
              <a:t>PrintJob</a:t>
            </a:r>
            <a:r>
              <a:rPr lang="en-US" b="1" dirty="0"/>
              <a:t> </a:t>
            </a:r>
            <a:r>
              <a:rPr lang="en-US" dirty="0"/>
              <a:t>was derived. The attributes and operations defined </a:t>
            </a:r>
            <a:r>
              <a:rPr lang="en-US" dirty="0" smtClean="0"/>
              <a:t>during analysis.</a:t>
            </a:r>
            <a:r>
              <a:rPr lang="en-US" b="1" dirty="0"/>
              <a:t> </a:t>
            </a:r>
            <a:r>
              <a:rPr lang="en-US" b="1" dirty="0" err="1"/>
              <a:t>PrintJob</a:t>
            </a:r>
            <a:r>
              <a:rPr lang="en-US" b="1" dirty="0"/>
              <a:t> </a:t>
            </a:r>
            <a:r>
              <a:rPr lang="en-US" dirty="0"/>
              <a:t>has two interfaces, </a:t>
            </a:r>
            <a:r>
              <a:rPr lang="en-US" i="1" dirty="0" err="1"/>
              <a:t>computeJob</a:t>
            </a:r>
            <a:r>
              <a:rPr lang="en-US" i="1" dirty="0"/>
              <a:t>, </a:t>
            </a:r>
            <a:r>
              <a:rPr lang="en-US" dirty="0"/>
              <a:t>which provides job costing capability, </a:t>
            </a:r>
            <a:r>
              <a:rPr lang="en-US" dirty="0" smtClean="0"/>
              <a:t>and </a:t>
            </a:r>
            <a:r>
              <a:rPr lang="en-US" i="1" dirty="0" err="1" smtClean="0"/>
              <a:t>initiateJob</a:t>
            </a:r>
            <a:r>
              <a:rPr lang="en-US" i="1" dirty="0"/>
              <a:t>, </a:t>
            </a:r>
            <a:r>
              <a:rPr lang="en-US" dirty="0"/>
              <a:t>which passes the job along to the production </a:t>
            </a:r>
            <a:r>
              <a:rPr lang="en-US" dirty="0" smtClean="0"/>
              <a:t>facility.</a:t>
            </a:r>
          </a:p>
          <a:p>
            <a:r>
              <a:rPr lang="en-US" b="1" dirty="0" err="1"/>
              <a:t>PricingTable</a:t>
            </a:r>
            <a:r>
              <a:rPr lang="en-US" b="1" dirty="0"/>
              <a:t> </a:t>
            </a:r>
            <a:r>
              <a:rPr lang="en-US" dirty="0"/>
              <a:t>component that contains job pricing information. The </a:t>
            </a:r>
            <a:r>
              <a:rPr lang="en-US" i="1" dirty="0" err="1"/>
              <a:t>checkPriority</a:t>
            </a:r>
            <a:r>
              <a:rPr lang="en-US" i="1" dirty="0" smtClean="0"/>
              <a:t>() </a:t>
            </a:r>
            <a:r>
              <a:rPr lang="en-US" dirty="0" smtClean="0"/>
              <a:t>operation might </a:t>
            </a:r>
            <a:r>
              <a:rPr lang="en-US" dirty="0"/>
              <a:t>collaborate with a </a:t>
            </a:r>
            <a:r>
              <a:rPr lang="en-US" b="1" dirty="0" err="1"/>
              <a:t>JobQueue</a:t>
            </a:r>
            <a:r>
              <a:rPr lang="en-US" b="1" dirty="0"/>
              <a:t> </a:t>
            </a:r>
            <a:r>
              <a:rPr lang="en-US" dirty="0" smtClean="0"/>
              <a:t>component to </a:t>
            </a:r>
            <a:r>
              <a:rPr lang="en-US" dirty="0"/>
              <a:t>determine the types and priorities of jobs currently awaiting production.</a:t>
            </a:r>
          </a:p>
        </p:txBody>
      </p:sp>
    </p:spTree>
    <p:extLst>
      <p:ext uri="{BB962C8B-B14F-4D97-AF65-F5344CB8AC3E}">
        <p14:creationId xmlns:p14="http://schemas.microsoft.com/office/powerpoint/2010/main" val="114538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10.1.2 The Traditional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traditional component, also called a </a:t>
            </a:r>
            <a:r>
              <a:rPr lang="en-US" i="1" dirty="0" smtClean="0"/>
              <a:t>module, </a:t>
            </a:r>
            <a:r>
              <a:rPr lang="en-US" dirty="0" smtClean="0"/>
              <a:t>resides </a:t>
            </a:r>
            <a:r>
              <a:rPr lang="en-US" dirty="0"/>
              <a:t>within the software architecture and serves one of three important roles: (1) </a:t>
            </a:r>
            <a:r>
              <a:rPr lang="en-US" dirty="0" smtClean="0"/>
              <a:t>a </a:t>
            </a:r>
            <a:r>
              <a:rPr lang="en-US" i="1" dirty="0" smtClean="0"/>
              <a:t>control </a:t>
            </a:r>
            <a:r>
              <a:rPr lang="en-US" i="1" dirty="0"/>
              <a:t>component </a:t>
            </a:r>
            <a:r>
              <a:rPr lang="en-US" dirty="0"/>
              <a:t>that coordinates the invocation of all other problem domain components</a:t>
            </a:r>
            <a:r>
              <a:rPr lang="en-US" dirty="0" smtClean="0"/>
              <a:t>,(</a:t>
            </a:r>
            <a:r>
              <a:rPr lang="en-US" dirty="0"/>
              <a:t>2) a </a:t>
            </a:r>
            <a:r>
              <a:rPr lang="en-US" i="1" dirty="0"/>
              <a:t>problem domain component </a:t>
            </a:r>
            <a:r>
              <a:rPr lang="en-US" dirty="0"/>
              <a:t>that implements a complete or partial </a:t>
            </a:r>
            <a:r>
              <a:rPr lang="en-US" dirty="0" smtClean="0"/>
              <a:t>function that </a:t>
            </a:r>
            <a:r>
              <a:rPr lang="en-US" dirty="0"/>
              <a:t>is required by the customer, or (3) an </a:t>
            </a:r>
            <a:r>
              <a:rPr lang="en-US" i="1" dirty="0"/>
              <a:t>infrastructure component </a:t>
            </a:r>
            <a:r>
              <a:rPr lang="en-US" dirty="0"/>
              <a:t>that </a:t>
            </a:r>
            <a:r>
              <a:rPr lang="en-US" dirty="0" smtClean="0"/>
              <a:t>is responsible </a:t>
            </a:r>
            <a:r>
              <a:rPr lang="en-US" dirty="0"/>
              <a:t>for functions that support the processing required in the problem domain.</a:t>
            </a:r>
          </a:p>
        </p:txBody>
      </p:sp>
    </p:spTree>
    <p:extLst>
      <p:ext uri="{BB962C8B-B14F-4D97-AF65-F5344CB8AC3E}">
        <p14:creationId xmlns:p14="http://schemas.microsoft.com/office/powerpoint/2010/main" val="175881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10.1.3 A Process-Related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engineering community has emphasized </a:t>
            </a:r>
            <a:r>
              <a:rPr lang="en-US" dirty="0" smtClean="0"/>
              <a:t>the need </a:t>
            </a:r>
            <a:r>
              <a:rPr lang="en-US" dirty="0"/>
              <a:t>to build systems </a:t>
            </a:r>
            <a:r>
              <a:rPr lang="en-US" dirty="0" smtClean="0"/>
              <a:t>that make use </a:t>
            </a:r>
            <a:r>
              <a:rPr lang="en-US" dirty="0"/>
              <a:t>of existing software components or design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 </a:t>
            </a:r>
            <a:r>
              <a:rPr lang="en-US" dirty="0"/>
              <a:t>architecture is developed, you </a:t>
            </a:r>
            <a:r>
              <a:rPr lang="en-US" dirty="0" smtClean="0"/>
              <a:t>choose components </a:t>
            </a:r>
            <a:r>
              <a:rPr lang="en-US" dirty="0"/>
              <a:t>or design patterns from the catalog and use them to populate the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</a:t>
            </a:r>
            <a:r>
              <a:rPr lang="en-US" dirty="0"/>
              <a:t>have been created with reusability in </a:t>
            </a:r>
            <a:r>
              <a:rPr lang="en-US" dirty="0" smtClean="0"/>
              <a:t>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10.2 Designing Class-Based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detailed description of the </a:t>
            </a:r>
            <a:r>
              <a:rPr lang="en-US" dirty="0" smtClean="0"/>
              <a:t>attributes, operations</a:t>
            </a:r>
            <a:r>
              <a:rPr lang="en-US" dirty="0"/>
              <a:t>, and interfaces used by these classes is the design detail required as </a:t>
            </a:r>
            <a:r>
              <a:rPr lang="en-US" dirty="0" smtClean="0"/>
              <a:t>a precursor </a:t>
            </a:r>
            <a:r>
              <a:rPr lang="en-US" dirty="0"/>
              <a:t>to the construction activity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10.2.1 Basic Design </a:t>
            </a:r>
            <a:r>
              <a:rPr lang="en-US" b="1" dirty="0" smtClean="0"/>
              <a:t>Principles</a:t>
            </a:r>
          </a:p>
          <a:p>
            <a:r>
              <a:rPr lang="en-US" b="1" dirty="0"/>
              <a:t>The Open-Closed Principle (OCP). </a:t>
            </a:r>
            <a:r>
              <a:rPr lang="en-US" i="1" dirty="0"/>
              <a:t>“A module </a:t>
            </a:r>
            <a:r>
              <a:rPr lang="en-US" i="1" dirty="0" smtClean="0"/>
              <a:t>should </a:t>
            </a:r>
            <a:r>
              <a:rPr lang="en-US" i="1" dirty="0"/>
              <a:t>be </a:t>
            </a:r>
            <a:r>
              <a:rPr lang="en-US" i="1" dirty="0" smtClean="0"/>
              <a:t>open for </a:t>
            </a:r>
            <a:r>
              <a:rPr lang="en-US" i="1" dirty="0"/>
              <a:t>extension but closed for modification</a:t>
            </a:r>
            <a:r>
              <a:rPr lang="en-US" i="1" dirty="0" smtClean="0"/>
              <a:t>”</a:t>
            </a:r>
          </a:p>
          <a:p>
            <a:r>
              <a:rPr lang="en-US" b="1" dirty="0"/>
              <a:t>The </a:t>
            </a:r>
            <a:r>
              <a:rPr lang="en-US" b="1" dirty="0" err="1"/>
              <a:t>Liskov</a:t>
            </a:r>
            <a:r>
              <a:rPr lang="en-US" b="1" dirty="0"/>
              <a:t> Substitution Principle (LSP). </a:t>
            </a:r>
            <a:r>
              <a:rPr lang="en-US" i="1" dirty="0"/>
              <a:t>“Subclasses should be substitutable </a:t>
            </a:r>
            <a:r>
              <a:rPr lang="en-US" i="1" dirty="0" smtClean="0"/>
              <a:t>for their </a:t>
            </a:r>
            <a:r>
              <a:rPr lang="en-US" i="1" dirty="0"/>
              <a:t>base classes</a:t>
            </a:r>
            <a:r>
              <a:rPr lang="en-US" i="1" dirty="0" smtClean="0"/>
              <a:t>”(Conditions true for both)</a:t>
            </a:r>
          </a:p>
          <a:p>
            <a:r>
              <a:rPr lang="en-US" b="1" dirty="0"/>
              <a:t>Dependency Inversion Principle (DIP). </a:t>
            </a:r>
            <a:r>
              <a:rPr lang="en-US" i="1" dirty="0"/>
              <a:t>“Depend on </a:t>
            </a:r>
            <a:r>
              <a:rPr lang="en-US" i="1" dirty="0" smtClean="0"/>
              <a:t>abstractions(summarization). </a:t>
            </a:r>
            <a:r>
              <a:rPr lang="en-US" i="1" dirty="0"/>
              <a:t>Do not </a:t>
            </a:r>
            <a:r>
              <a:rPr lang="en-US" i="1" dirty="0" smtClean="0"/>
              <a:t>depend on concretions(Detailed reality)</a:t>
            </a:r>
          </a:p>
          <a:p>
            <a:r>
              <a:rPr lang="en-US" b="1" dirty="0"/>
              <a:t>The Interface Segregation Principle (ISP). </a:t>
            </a:r>
            <a:r>
              <a:rPr lang="en-US" i="1" dirty="0"/>
              <a:t>“Many client-specific </a:t>
            </a:r>
            <a:r>
              <a:rPr lang="en-US" i="1" dirty="0" smtClean="0"/>
              <a:t>interfaces are </a:t>
            </a:r>
            <a:r>
              <a:rPr lang="en-US" i="1" dirty="0"/>
              <a:t>better than one general purpose interface</a:t>
            </a:r>
            <a:r>
              <a:rPr lang="en-US" i="1" dirty="0" smtClean="0"/>
              <a:t>”</a:t>
            </a:r>
          </a:p>
          <a:p>
            <a:r>
              <a:rPr lang="en-US" b="1" dirty="0"/>
              <a:t>The Release Reuse Equivalency Principle (REP). </a:t>
            </a:r>
            <a:r>
              <a:rPr lang="en-US" i="1" dirty="0"/>
              <a:t>“The granule of reuse is </a:t>
            </a:r>
            <a:r>
              <a:rPr lang="en-US" i="1" dirty="0" smtClean="0"/>
              <a:t>the granule </a:t>
            </a:r>
            <a:r>
              <a:rPr lang="en-US" i="1" dirty="0"/>
              <a:t>of release</a:t>
            </a:r>
            <a:r>
              <a:rPr lang="en-US" i="1" dirty="0" smtClean="0"/>
              <a:t>”</a:t>
            </a:r>
          </a:p>
          <a:p>
            <a:r>
              <a:rPr lang="en-US" b="1" dirty="0"/>
              <a:t>The Common Closure Principle (CCP). </a:t>
            </a:r>
            <a:r>
              <a:rPr lang="en-US" i="1" dirty="0"/>
              <a:t>“Classes that change together </a:t>
            </a:r>
            <a:r>
              <a:rPr lang="en-US" i="1" dirty="0" smtClean="0"/>
              <a:t>belong together</a:t>
            </a:r>
            <a:r>
              <a:rPr lang="en-US" i="1" dirty="0"/>
              <a:t>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10.2.2 Component-Level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Components: </a:t>
            </a:r>
            <a:r>
              <a:rPr lang="en-US" dirty="0" smtClean="0"/>
              <a:t>Naming </a:t>
            </a:r>
            <a:r>
              <a:rPr lang="en-US" dirty="0"/>
              <a:t>conventions should be established for components that </a:t>
            </a:r>
            <a:r>
              <a:rPr lang="en-US" dirty="0" smtClean="0"/>
              <a:t>are specified </a:t>
            </a:r>
            <a:r>
              <a:rPr lang="en-US" dirty="0"/>
              <a:t>as part of the architectural model and then refined and elaborated as </a:t>
            </a:r>
            <a:r>
              <a:rPr lang="en-US" dirty="0" smtClean="0"/>
              <a:t>part of </a:t>
            </a:r>
            <a:r>
              <a:rPr lang="en-US" dirty="0"/>
              <a:t>the component-level model.</a:t>
            </a:r>
            <a:endParaRPr lang="en-US" b="1" dirty="0" smtClean="0"/>
          </a:p>
          <a:p>
            <a:r>
              <a:rPr lang="en-US" b="1" dirty="0" smtClean="0"/>
              <a:t>Interfaces: </a:t>
            </a:r>
            <a:r>
              <a:rPr lang="en-US" dirty="0" smtClean="0"/>
              <a:t>Interfaces </a:t>
            </a:r>
            <a:r>
              <a:rPr lang="en-US" dirty="0"/>
              <a:t>provide important information about communication </a:t>
            </a:r>
            <a:r>
              <a:rPr lang="en-US" dirty="0" smtClean="0"/>
              <a:t>and collaboration. Formal </a:t>
            </a:r>
            <a:r>
              <a:rPr lang="en-US" dirty="0"/>
              <a:t>UML box and dashed arrow </a:t>
            </a:r>
            <a:r>
              <a:rPr lang="en-US" dirty="0" smtClean="0"/>
              <a:t>approach,</a:t>
            </a:r>
            <a:r>
              <a:rPr lang="en-US" dirty="0"/>
              <a:t> </a:t>
            </a:r>
            <a:r>
              <a:rPr lang="en-US" dirty="0" smtClean="0"/>
              <a:t>consistency and relevant.</a:t>
            </a:r>
            <a:endParaRPr lang="en-US" b="1" dirty="0" smtClean="0"/>
          </a:p>
          <a:p>
            <a:r>
              <a:rPr lang="en-US" b="1" dirty="0"/>
              <a:t>Dependencies and </a:t>
            </a:r>
            <a:r>
              <a:rPr lang="en-US" b="1" dirty="0" smtClean="0"/>
              <a:t>Inheritance: </a:t>
            </a:r>
            <a:r>
              <a:rPr lang="en-US" dirty="0" smtClean="0"/>
              <a:t>For </a:t>
            </a:r>
            <a:r>
              <a:rPr lang="en-US" dirty="0"/>
              <a:t>improved readability, it is a good </a:t>
            </a:r>
            <a:r>
              <a:rPr lang="en-US" dirty="0" smtClean="0"/>
              <a:t>idea to </a:t>
            </a:r>
            <a:r>
              <a:rPr lang="en-US" dirty="0"/>
              <a:t>model dependencies from left to right and inheritance from bottom (</a:t>
            </a:r>
            <a:r>
              <a:rPr lang="en-US" dirty="0" smtClean="0"/>
              <a:t>derived classes</a:t>
            </a:r>
            <a:r>
              <a:rPr lang="en-US" dirty="0"/>
              <a:t>) to top (base classes).</a:t>
            </a:r>
          </a:p>
        </p:txBody>
      </p:sp>
    </p:spTree>
    <p:extLst>
      <p:ext uri="{BB962C8B-B14F-4D97-AF65-F5344CB8AC3E}">
        <p14:creationId xmlns:p14="http://schemas.microsoft.com/office/powerpoint/2010/main" val="89685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10.2.3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Cohesion </a:t>
            </a:r>
            <a:r>
              <a:rPr lang="en-US" dirty="0"/>
              <a:t>implies that a component or class encapsulates only attributes and operations </a:t>
            </a:r>
            <a:r>
              <a:rPr lang="en-US" dirty="0" smtClean="0"/>
              <a:t>that are </a:t>
            </a:r>
            <a:r>
              <a:rPr lang="en-US" dirty="0"/>
              <a:t>closely related to one another and to the class or component itself</a:t>
            </a:r>
            <a:r>
              <a:rPr lang="en-US" dirty="0" smtClean="0"/>
              <a:t>.</a:t>
            </a:r>
          </a:p>
          <a:p>
            <a:r>
              <a:rPr lang="en-US" b="1" dirty="0"/>
              <a:t>Functional.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level of cohesion </a:t>
            </a:r>
            <a:r>
              <a:rPr lang="en-US" dirty="0" smtClean="0"/>
              <a:t>occurs when </a:t>
            </a:r>
            <a:r>
              <a:rPr lang="en-US" dirty="0"/>
              <a:t>a component performs a targeted computation and then returns </a:t>
            </a:r>
            <a:r>
              <a:rPr lang="en-US" dirty="0" smtClean="0"/>
              <a:t>a result</a:t>
            </a:r>
            <a:r>
              <a:rPr lang="en-US" dirty="0"/>
              <a:t>.</a:t>
            </a:r>
          </a:p>
          <a:p>
            <a:r>
              <a:rPr lang="en-US" b="1" dirty="0"/>
              <a:t>Layer. </a:t>
            </a:r>
            <a:r>
              <a:rPr lang="en-US" dirty="0"/>
              <a:t>Exhibited by packages, components, and classes, this type of </a:t>
            </a:r>
            <a:r>
              <a:rPr lang="en-US" dirty="0" smtClean="0"/>
              <a:t>cohesion occurs </a:t>
            </a:r>
            <a:r>
              <a:rPr lang="en-US" dirty="0"/>
              <a:t>when a higher layer accesses the services of a lower </a:t>
            </a:r>
            <a:r>
              <a:rPr lang="en-US" dirty="0" smtClean="0"/>
              <a:t>layer, but </a:t>
            </a:r>
            <a:r>
              <a:rPr lang="en-US" dirty="0"/>
              <a:t>lower layers do not access higher layers. </a:t>
            </a:r>
            <a:endParaRPr lang="en-US" dirty="0" smtClean="0"/>
          </a:p>
          <a:p>
            <a:r>
              <a:rPr lang="en-US" b="1" dirty="0" smtClean="0"/>
              <a:t>Communicational</a:t>
            </a:r>
            <a:r>
              <a:rPr lang="en-US" b="1" dirty="0"/>
              <a:t>. </a:t>
            </a:r>
            <a:r>
              <a:rPr lang="en-US" dirty="0"/>
              <a:t>All operations that access the same data are </a:t>
            </a:r>
            <a:r>
              <a:rPr lang="en-US" dirty="0" smtClean="0"/>
              <a:t>defined within </a:t>
            </a:r>
            <a:r>
              <a:rPr lang="en-US" dirty="0"/>
              <a:t>one class. In general, such classes focus solely on the data in </a:t>
            </a:r>
            <a:r>
              <a:rPr lang="en-US" dirty="0" smtClean="0"/>
              <a:t>question, accessing </a:t>
            </a:r>
            <a:r>
              <a:rPr lang="en-US" dirty="0"/>
              <a:t>and storing it.</a:t>
            </a:r>
          </a:p>
        </p:txBody>
      </p:sp>
    </p:spTree>
    <p:extLst>
      <p:ext uri="{BB962C8B-B14F-4D97-AF65-F5344CB8AC3E}">
        <p14:creationId xmlns:p14="http://schemas.microsoft.com/office/powerpoint/2010/main" val="332024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2447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Chap#10</vt:lpstr>
      <vt:lpstr>PowerPoint Presentation</vt:lpstr>
      <vt:lpstr>What is Component?</vt:lpstr>
      <vt:lpstr>10.1.1 An Object-Oriented View</vt:lpstr>
      <vt:lpstr>10.1.2 The Traditional View</vt:lpstr>
      <vt:lpstr>10.1.3 A Process-Related View</vt:lpstr>
      <vt:lpstr>10.2 Designing Class-Based Components</vt:lpstr>
      <vt:lpstr>10.2.2 Component-Level Design Guidelines</vt:lpstr>
      <vt:lpstr>10.2.3 Cohesion</vt:lpstr>
      <vt:lpstr>10.2.4 Coupling</vt:lpstr>
      <vt:lpstr>Continue…</vt:lpstr>
      <vt:lpstr>10.3 Conducting Component-Level Design</vt:lpstr>
      <vt:lpstr>Continue…</vt:lpstr>
      <vt:lpstr>10.4 COMPONENT-LEVEL DESIGN FOR WEBAPPS</vt:lpstr>
      <vt:lpstr>Continue…</vt:lpstr>
      <vt:lpstr>10.5 DESIGNING TRADITIONAL COMPONENTS</vt:lpstr>
      <vt:lpstr>PowerPoint Presentation</vt:lpstr>
      <vt:lpstr>PowerPoint Presentation</vt:lpstr>
      <vt:lpstr>PowerPoint Presentation</vt:lpstr>
      <vt:lpstr>10.5.3 Program Design Language</vt:lpstr>
      <vt:lpstr>10.6 COMPONENT-BASED DEVELOPMENT</vt:lpstr>
      <vt:lpstr>Continue…</vt:lpstr>
      <vt:lpstr>10.6.2 Component Qualification, Adaptation, and Composition</vt:lpstr>
      <vt:lpstr>10.6.3 Analysis and Design for Reuse</vt:lpstr>
      <vt:lpstr>10.6.4 Classifying and Retrieving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Chap#10</dc:title>
  <dc:creator>Microsoft account</dc:creator>
  <cp:lastModifiedBy>Microsoft account</cp:lastModifiedBy>
  <cp:revision>78</cp:revision>
  <dcterms:created xsi:type="dcterms:W3CDTF">2021-10-27T17:00:16Z</dcterms:created>
  <dcterms:modified xsi:type="dcterms:W3CDTF">2021-10-28T20:09:29Z</dcterms:modified>
</cp:coreProperties>
</file>