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66C4-99AE-4603-BC09-EE2920B5A874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52E8-AC8B-4805-A7D8-59D5DBFE0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1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Chap#11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User Interface Design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762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11.3.3 Analysis of Display </a:t>
            </a:r>
            <a:r>
              <a:rPr lang="en-US" b="1" dirty="0" smtClean="0"/>
              <a:t>Content</a:t>
            </a:r>
          </a:p>
          <a:p>
            <a:r>
              <a:rPr lang="en-US" dirty="0"/>
              <a:t>The user tasks identified </a:t>
            </a:r>
            <a:r>
              <a:rPr lang="en-US" dirty="0" smtClean="0"/>
              <a:t>lead </a:t>
            </a:r>
            <a:r>
              <a:rPr lang="en-US" dirty="0"/>
              <a:t>to the presentation of a variety </a:t>
            </a:r>
            <a:r>
              <a:rPr lang="en-US" dirty="0" smtClean="0"/>
              <a:t>of different </a:t>
            </a:r>
            <a:r>
              <a:rPr lang="en-US" dirty="0"/>
              <a:t>types of content. For modern applications, display content can range </a:t>
            </a:r>
            <a:r>
              <a:rPr lang="en-US" dirty="0" smtClean="0"/>
              <a:t>from character-based </a:t>
            </a:r>
            <a:r>
              <a:rPr lang="en-US" dirty="0"/>
              <a:t>reports (e.g., a spreadsheet), graphical displays (e.g., a </a:t>
            </a:r>
            <a:r>
              <a:rPr lang="en-US" dirty="0" smtClean="0"/>
              <a:t>histogram, a </a:t>
            </a:r>
            <a:r>
              <a:rPr lang="en-US" dirty="0"/>
              <a:t>3-D model, a picture of a person), or specialized information (e.g., audio or </a:t>
            </a:r>
            <a:r>
              <a:rPr lang="en-US" dirty="0" smtClean="0"/>
              <a:t>video files</a:t>
            </a:r>
            <a:r>
              <a:rPr lang="en-US" dirty="0"/>
              <a:t>). The analysis modeling techniques discussed </a:t>
            </a:r>
            <a:r>
              <a:rPr lang="en-US" dirty="0" smtClean="0"/>
              <a:t>identify the output </a:t>
            </a:r>
            <a:r>
              <a:rPr lang="en-US" dirty="0"/>
              <a:t>data objects that are produced by an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11.3.4 Analysis of the Work </a:t>
            </a:r>
            <a:r>
              <a:rPr lang="en-US" b="1" dirty="0" smtClean="0"/>
              <a:t>Environment</a:t>
            </a:r>
          </a:p>
          <a:p>
            <a:r>
              <a:rPr lang="en-US" dirty="0"/>
              <a:t>People do not perform their work in isolation. They are influenced by the activity </a:t>
            </a:r>
            <a:r>
              <a:rPr lang="en-US" dirty="0" smtClean="0"/>
              <a:t>around them</a:t>
            </a:r>
            <a:r>
              <a:rPr lang="en-US" dirty="0"/>
              <a:t>, the physical characteristics of the workplace, the type of equipment they are </a:t>
            </a:r>
            <a:r>
              <a:rPr lang="en-US" dirty="0" smtClean="0"/>
              <a:t>using, and </a:t>
            </a:r>
            <a:r>
              <a:rPr lang="en-US" dirty="0"/>
              <a:t>the work relationships they have with other people. If the products you design </a:t>
            </a:r>
            <a:r>
              <a:rPr lang="en-US"/>
              <a:t>do </a:t>
            </a:r>
            <a:r>
              <a:rPr lang="en-US" smtClean="0"/>
              <a:t>not fit </a:t>
            </a:r>
            <a:r>
              <a:rPr lang="en-US" dirty="0"/>
              <a:t>into the environment, they may be difficult or frustrating </a:t>
            </a:r>
            <a:r>
              <a:rPr lang="en-US"/>
              <a:t>to </a:t>
            </a:r>
            <a:r>
              <a:rPr lang="en-US" smtClean="0"/>
              <a:t>use.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498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14" y="1241946"/>
            <a:ext cx="6310551" cy="4921369"/>
          </a:xfrm>
        </p:spPr>
      </p:pic>
    </p:spTree>
    <p:extLst>
      <p:ext uri="{BB962C8B-B14F-4D97-AF65-F5344CB8AC3E}">
        <p14:creationId xmlns:p14="http://schemas.microsoft.com/office/powerpoint/2010/main" val="90594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GOLDEN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his book on interface design, Theo Mandel [Man97] coins three </a:t>
            </a:r>
            <a:r>
              <a:rPr lang="en-US" i="1" dirty="0"/>
              <a:t>golden rules: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Place the user in control.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Reduce the user’s memory load.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Make the interface consistent</a:t>
            </a:r>
            <a:r>
              <a:rPr lang="en-US" dirty="0" smtClean="0"/>
              <a:t>.</a:t>
            </a:r>
          </a:p>
          <a:p>
            <a:r>
              <a:rPr lang="en-US" dirty="0"/>
              <a:t>These golden rules actually form the basis for a set of user interface design </a:t>
            </a:r>
            <a:r>
              <a:rPr lang="en-US" dirty="0" smtClean="0"/>
              <a:t>principles that </a:t>
            </a:r>
            <a:r>
              <a:rPr lang="en-US" dirty="0"/>
              <a:t>guide this important aspect of software design.</a:t>
            </a:r>
          </a:p>
        </p:txBody>
      </p:sp>
    </p:spTree>
    <p:extLst>
      <p:ext uri="{BB962C8B-B14F-4D97-AF65-F5344CB8AC3E}">
        <p14:creationId xmlns:p14="http://schemas.microsoft.com/office/powerpoint/2010/main" val="163586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11.1.1 Place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1"/>
            <a:ext cx="10515600" cy="46620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End-user </a:t>
            </a:r>
            <a:r>
              <a:rPr lang="en-US" dirty="0"/>
              <a:t>was asked about the </a:t>
            </a:r>
            <a:r>
              <a:rPr lang="en-US" dirty="0" smtClean="0"/>
              <a:t>attributes</a:t>
            </a:r>
          </a:p>
          <a:p>
            <a:r>
              <a:rPr lang="en-US" dirty="0"/>
              <a:t>wanted a </a:t>
            </a:r>
            <a:r>
              <a:rPr lang="en-US" dirty="0" smtClean="0"/>
              <a:t>system that </a:t>
            </a:r>
            <a:r>
              <a:rPr lang="en-US" dirty="0"/>
              <a:t>reacted to her </a:t>
            </a:r>
            <a:r>
              <a:rPr lang="en-US" dirty="0" smtClean="0"/>
              <a:t>needs</a:t>
            </a:r>
          </a:p>
          <a:p>
            <a:r>
              <a:rPr lang="en-US" dirty="0"/>
              <a:t>simplify the mode of </a:t>
            </a:r>
            <a:r>
              <a:rPr lang="en-US" dirty="0" smtClean="0"/>
              <a:t>interaction</a:t>
            </a:r>
          </a:p>
          <a:p>
            <a:r>
              <a:rPr lang="en-US" dirty="0"/>
              <a:t>Define interaction modes in a way that does not force a user into </a:t>
            </a:r>
            <a:r>
              <a:rPr lang="en-US" dirty="0" smtClean="0"/>
              <a:t>unnecessary or </a:t>
            </a:r>
            <a:r>
              <a:rPr lang="en-US" dirty="0"/>
              <a:t>undesired </a:t>
            </a:r>
            <a:r>
              <a:rPr lang="en-US" dirty="0" smtClean="0"/>
              <a:t>actions.</a:t>
            </a:r>
          </a:p>
          <a:p>
            <a:r>
              <a:rPr lang="en-US" dirty="0"/>
              <a:t>Provide for flexible </a:t>
            </a:r>
            <a:r>
              <a:rPr lang="en-US" dirty="0" smtClean="0"/>
              <a:t>interaction(Choice of interaction)</a:t>
            </a:r>
          </a:p>
          <a:p>
            <a:r>
              <a:rPr lang="en-US" dirty="0"/>
              <a:t>Allow user interaction to be interruptible and </a:t>
            </a:r>
            <a:r>
              <a:rPr lang="en-US" dirty="0" smtClean="0"/>
              <a:t>undoable</a:t>
            </a:r>
          </a:p>
          <a:p>
            <a:r>
              <a:rPr lang="en-US" dirty="0"/>
              <a:t>Streamline interaction as skill levels advance and allow the interaction </a:t>
            </a:r>
            <a:r>
              <a:rPr lang="en-US" dirty="0" smtClean="0"/>
              <a:t>to be </a:t>
            </a:r>
            <a:r>
              <a:rPr lang="en-US" dirty="0"/>
              <a:t>customized</a:t>
            </a:r>
            <a:r>
              <a:rPr lang="en-US" dirty="0" smtClean="0"/>
              <a:t>.</a:t>
            </a:r>
          </a:p>
          <a:p>
            <a:r>
              <a:rPr lang="en-US" dirty="0"/>
              <a:t>Hide technical internals from the casual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Design for direct interaction with objects that appear on the screen(Control)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8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11.1.2 Reduce the User’s Memory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</a:t>
            </a:r>
            <a:r>
              <a:rPr lang="en-US" dirty="0"/>
              <a:t>demand on short-term </a:t>
            </a:r>
            <a:r>
              <a:rPr lang="en-US" dirty="0" smtClean="0"/>
              <a:t>memory (remember)</a:t>
            </a:r>
          </a:p>
          <a:p>
            <a:r>
              <a:rPr lang="en-US" dirty="0" smtClean="0"/>
              <a:t>Establish </a:t>
            </a:r>
            <a:r>
              <a:rPr lang="en-US" dirty="0"/>
              <a:t>meaningful </a:t>
            </a:r>
            <a:r>
              <a:rPr lang="en-US" dirty="0" smtClean="0"/>
              <a:t>defaults (reset option)</a:t>
            </a:r>
          </a:p>
          <a:p>
            <a:r>
              <a:rPr lang="en-US" dirty="0"/>
              <a:t>Define shortcuts that are </a:t>
            </a:r>
            <a:r>
              <a:rPr lang="en-US" dirty="0" smtClean="0"/>
              <a:t>intuitive (if stuck utilize)</a:t>
            </a:r>
          </a:p>
          <a:p>
            <a:r>
              <a:rPr lang="en-US" dirty="0"/>
              <a:t>The visual layout of the interface should be based on a </a:t>
            </a:r>
            <a:r>
              <a:rPr lang="en-US" dirty="0" smtClean="0"/>
              <a:t>real-world metaphor.</a:t>
            </a:r>
          </a:p>
          <a:p>
            <a:r>
              <a:rPr lang="en-US" dirty="0"/>
              <a:t>Disclose information in a progressive fashion</a:t>
            </a:r>
          </a:p>
        </p:txBody>
      </p:sp>
    </p:spTree>
    <p:extLst>
      <p:ext uri="{BB962C8B-B14F-4D97-AF65-F5344CB8AC3E}">
        <p14:creationId xmlns:p14="http://schemas.microsoft.com/office/powerpoint/2010/main" val="184148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11.1.3 Make the Interface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interface should present and acquire information in a consistent fashion. </a:t>
            </a:r>
            <a:r>
              <a:rPr lang="en-US" dirty="0" smtClean="0"/>
              <a:t>This implies </a:t>
            </a:r>
            <a:r>
              <a:rPr lang="en-US" dirty="0"/>
              <a:t>that (1) all visual information is organized according to design rules that </a:t>
            </a:r>
            <a:r>
              <a:rPr lang="en-US" dirty="0" smtClean="0"/>
              <a:t>are maintained </a:t>
            </a:r>
            <a:r>
              <a:rPr lang="en-US" dirty="0"/>
              <a:t>throughout all screen displays, (2) input mechanisms are </a:t>
            </a:r>
            <a:r>
              <a:rPr lang="en-US" dirty="0" smtClean="0"/>
              <a:t>constrained to </a:t>
            </a:r>
            <a:r>
              <a:rPr lang="en-US" dirty="0"/>
              <a:t>a limited set that is used consistently throughout the application, and (3) </a:t>
            </a:r>
            <a:r>
              <a:rPr lang="en-US" dirty="0" smtClean="0"/>
              <a:t>mechanisms for </a:t>
            </a:r>
            <a:r>
              <a:rPr lang="en-US" dirty="0"/>
              <a:t>navigating from task to task are consistently defined and implemented</a:t>
            </a:r>
            <a:r>
              <a:rPr lang="en-US" dirty="0" smtClean="0"/>
              <a:t>.</a:t>
            </a:r>
          </a:p>
          <a:p>
            <a:r>
              <a:rPr lang="en-US" dirty="0"/>
              <a:t>Allow the user to put the current task into a meaningful context</a:t>
            </a:r>
            <a:r>
              <a:rPr lang="en-US" dirty="0" smtClean="0"/>
              <a:t>.</a:t>
            </a:r>
          </a:p>
          <a:p>
            <a:r>
              <a:rPr lang="en-US" dirty="0"/>
              <a:t>Maintain consistency across a family of </a:t>
            </a:r>
            <a:r>
              <a:rPr lang="en-US" dirty="0" smtClean="0"/>
              <a:t>applications(</a:t>
            </a:r>
            <a:r>
              <a:rPr lang="en-US" dirty="0"/>
              <a:t>same design rules</a:t>
            </a:r>
            <a:r>
              <a:rPr lang="en-US" dirty="0" smtClean="0"/>
              <a:t>)</a:t>
            </a:r>
          </a:p>
          <a:p>
            <a:r>
              <a:rPr lang="en-US" dirty="0"/>
              <a:t>If past interactive models have created user expectations, do not </a:t>
            </a:r>
            <a:r>
              <a:rPr lang="en-US" dirty="0" smtClean="0"/>
              <a:t>make changes </a:t>
            </a:r>
            <a:r>
              <a:rPr lang="en-US" dirty="0"/>
              <a:t>unless there is a compelling reason to do so.</a:t>
            </a:r>
          </a:p>
        </p:txBody>
      </p:sp>
    </p:spTree>
    <p:extLst>
      <p:ext uri="{BB962C8B-B14F-4D97-AF65-F5344CB8AC3E}">
        <p14:creationId xmlns:p14="http://schemas.microsoft.com/office/powerpoint/2010/main" val="200965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11.2 USER INTERFACE ANALYSIS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overall process for analyzing and designing a user interface begins with </a:t>
            </a:r>
            <a:r>
              <a:rPr lang="en-US" dirty="0" smtClean="0"/>
              <a:t>the creation </a:t>
            </a:r>
            <a:r>
              <a:rPr lang="en-US" dirty="0"/>
              <a:t>of different models of system </a:t>
            </a:r>
            <a:r>
              <a:rPr lang="en-US" dirty="0" smtClean="0"/>
              <a:t>function. </a:t>
            </a:r>
          </a:p>
          <a:p>
            <a:r>
              <a:rPr lang="en-US" dirty="0" smtClean="0"/>
              <a:t>You begin </a:t>
            </a:r>
            <a:r>
              <a:rPr lang="en-US" dirty="0"/>
              <a:t>by </a:t>
            </a:r>
            <a:r>
              <a:rPr lang="en-US" dirty="0" smtClean="0"/>
              <a:t>dealing with human- </a:t>
            </a:r>
            <a:r>
              <a:rPr lang="en-US" dirty="0"/>
              <a:t>and computer-oriented tasks that are required </a:t>
            </a:r>
            <a:r>
              <a:rPr lang="en-US" dirty="0" smtClean="0"/>
              <a:t>to achieve </a:t>
            </a:r>
            <a:r>
              <a:rPr lang="en-US" dirty="0"/>
              <a:t>system function and then considering the design issues that apply to </a:t>
            </a:r>
            <a:r>
              <a:rPr lang="en-US" dirty="0" smtClean="0"/>
              <a:t>all interface </a:t>
            </a:r>
            <a:r>
              <a:rPr lang="en-US" dirty="0"/>
              <a:t>designs. </a:t>
            </a:r>
            <a:endParaRPr lang="en-US" dirty="0" smtClean="0"/>
          </a:p>
          <a:p>
            <a:r>
              <a:rPr lang="en-US" dirty="0" smtClean="0"/>
              <a:t>Tools </a:t>
            </a:r>
            <a:r>
              <a:rPr lang="en-US" dirty="0"/>
              <a:t>are used to prototype and ultimately implement the </a:t>
            </a:r>
            <a:r>
              <a:rPr lang="en-US" dirty="0" smtClean="0"/>
              <a:t>design model</a:t>
            </a:r>
            <a:r>
              <a:rPr lang="en-US" dirty="0"/>
              <a:t>, and the result is evaluated by end users for quality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11.2.1 Interface Analysis and Design </a:t>
            </a:r>
            <a:r>
              <a:rPr lang="en-US" b="1" dirty="0" smtClean="0"/>
              <a:t>Models</a:t>
            </a:r>
          </a:p>
          <a:p>
            <a:r>
              <a:rPr lang="en-US" dirty="0"/>
              <a:t>Four different models come into play when a user interface is to be analyzed and </a:t>
            </a:r>
            <a:r>
              <a:rPr lang="en-US" dirty="0" smtClean="0"/>
              <a:t>designed are </a:t>
            </a:r>
            <a:r>
              <a:rPr lang="en-US" i="1" dirty="0"/>
              <a:t>user </a:t>
            </a:r>
            <a:r>
              <a:rPr lang="en-US" i="1" dirty="0" smtClean="0"/>
              <a:t>model,</a:t>
            </a:r>
            <a:r>
              <a:rPr lang="en-US" i="1" dirty="0"/>
              <a:t> design </a:t>
            </a:r>
            <a:r>
              <a:rPr lang="en-US" i="1" dirty="0" smtClean="0"/>
              <a:t>model,</a:t>
            </a:r>
            <a:r>
              <a:rPr lang="en-US" i="1" dirty="0"/>
              <a:t> system </a:t>
            </a:r>
            <a:r>
              <a:rPr lang="en-US" i="1" dirty="0" smtClean="0"/>
              <a:t>perception(</a:t>
            </a:r>
            <a:r>
              <a:rPr lang="en-US" dirty="0"/>
              <a:t>image of the system that </a:t>
            </a:r>
            <a:r>
              <a:rPr lang="en-US" dirty="0" smtClean="0"/>
              <a:t>end users </a:t>
            </a:r>
            <a:r>
              <a:rPr lang="en-US" dirty="0"/>
              <a:t>carry in their heads</a:t>
            </a:r>
            <a:r>
              <a:rPr lang="en-US" i="1" dirty="0" smtClean="0"/>
              <a:t>) and </a:t>
            </a:r>
            <a:r>
              <a:rPr lang="en-US" i="1" dirty="0"/>
              <a:t>implementation </a:t>
            </a:r>
            <a:r>
              <a:rPr lang="en-US" i="1" dirty="0" smtClean="0"/>
              <a:t>model(</a:t>
            </a:r>
            <a:r>
              <a:rPr lang="en-US" dirty="0"/>
              <a:t>interface syntax </a:t>
            </a:r>
            <a:r>
              <a:rPr lang="en-US" dirty="0" smtClean="0"/>
              <a:t>and semantics</a:t>
            </a:r>
            <a:r>
              <a:rPr lang="en-US" i="1" dirty="0" smtClean="0"/>
              <a:t>).</a:t>
            </a:r>
          </a:p>
          <a:p>
            <a:r>
              <a:rPr lang="en-US" dirty="0" smtClean="0"/>
              <a:t>In addition</a:t>
            </a:r>
            <a:r>
              <a:rPr lang="en-US" dirty="0"/>
              <a:t>, users can be categorized </a:t>
            </a:r>
            <a:r>
              <a:rPr lang="en-US" dirty="0" smtClean="0"/>
              <a:t>as: </a:t>
            </a:r>
            <a:r>
              <a:rPr lang="en-US" i="1" dirty="0" smtClean="0"/>
              <a:t>Novices (</a:t>
            </a:r>
            <a:r>
              <a:rPr lang="en-US" dirty="0"/>
              <a:t>little semantic </a:t>
            </a:r>
            <a:r>
              <a:rPr lang="en-US" dirty="0" smtClean="0"/>
              <a:t>knowledge of </a:t>
            </a:r>
            <a:r>
              <a:rPr lang="en-US" dirty="0"/>
              <a:t>the application or computer usage in </a:t>
            </a:r>
            <a:r>
              <a:rPr lang="en-US" dirty="0" smtClean="0"/>
              <a:t>general</a:t>
            </a:r>
            <a:r>
              <a:rPr lang="en-US" i="1" dirty="0" smtClean="0"/>
              <a:t>),</a:t>
            </a:r>
            <a:r>
              <a:rPr lang="en-US" i="1" dirty="0"/>
              <a:t> </a:t>
            </a:r>
            <a:r>
              <a:rPr lang="en-US" i="1" dirty="0" smtClean="0"/>
              <a:t>Knowledgeable, </a:t>
            </a:r>
            <a:r>
              <a:rPr lang="en-US" i="1" dirty="0"/>
              <a:t>intermittent </a:t>
            </a:r>
            <a:r>
              <a:rPr lang="en-US" i="1" dirty="0" smtClean="0"/>
              <a:t>users(</a:t>
            </a:r>
            <a:r>
              <a:rPr lang="en-US" dirty="0"/>
              <a:t>Reasonable semantic knowledge</a:t>
            </a:r>
            <a:r>
              <a:rPr lang="en-US" i="1" dirty="0" smtClean="0"/>
              <a:t>), </a:t>
            </a:r>
            <a:r>
              <a:rPr lang="en-US" i="1" dirty="0"/>
              <a:t>Knowledgeable, frequent </a:t>
            </a:r>
            <a:r>
              <a:rPr lang="en-US" i="1" dirty="0" smtClean="0"/>
              <a:t>users(</a:t>
            </a:r>
            <a:r>
              <a:rPr lang="en-US" dirty="0"/>
              <a:t>Good semantic and syntactic knowledge</a:t>
            </a:r>
            <a:r>
              <a:rPr lang="en-US" i="1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972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11.2.2 The </a:t>
            </a:r>
            <a:r>
              <a:rPr lang="en-US" b="1" dirty="0" smtClean="0"/>
              <a:t>Process</a:t>
            </a:r>
          </a:p>
          <a:p>
            <a:r>
              <a:rPr lang="en-US" dirty="0"/>
              <a:t>The analysis and design process for user interfaces is iterative and can be </a:t>
            </a:r>
            <a:r>
              <a:rPr lang="en-US" dirty="0" smtClean="0"/>
              <a:t>represented using </a:t>
            </a:r>
            <a:r>
              <a:rPr lang="en-US" dirty="0"/>
              <a:t>a spiral </a:t>
            </a:r>
            <a:r>
              <a:rPr lang="en-US" dirty="0" smtClean="0"/>
              <a:t>model.</a:t>
            </a:r>
          </a:p>
          <a:p>
            <a:r>
              <a:rPr lang="en-US" dirty="0"/>
              <a:t>four distinct framework activities </a:t>
            </a:r>
            <a:r>
              <a:rPr lang="en-US" dirty="0" smtClean="0"/>
              <a:t>(1</a:t>
            </a:r>
            <a:r>
              <a:rPr lang="en-US" dirty="0"/>
              <a:t>) </a:t>
            </a:r>
            <a:r>
              <a:rPr lang="en-US" dirty="0" smtClean="0"/>
              <a:t>interface analysis </a:t>
            </a:r>
            <a:r>
              <a:rPr lang="en-US" dirty="0"/>
              <a:t>and modeling, (2) interface design, (3) interface construction, and (4) </a:t>
            </a:r>
            <a:r>
              <a:rPr lang="en-US" dirty="0" smtClean="0"/>
              <a:t>interface validation.</a:t>
            </a:r>
          </a:p>
          <a:p>
            <a:r>
              <a:rPr lang="en-US" i="1" dirty="0"/>
              <a:t>Interface analysis </a:t>
            </a:r>
            <a:r>
              <a:rPr lang="en-US" dirty="0"/>
              <a:t>focuses on the profile of the users who will interact with </a:t>
            </a:r>
            <a:r>
              <a:rPr lang="en-US" dirty="0" smtClean="0"/>
              <a:t>the system.</a:t>
            </a:r>
          </a:p>
          <a:p>
            <a:r>
              <a:rPr lang="en-US" dirty="0"/>
              <a:t>The goal of </a:t>
            </a:r>
            <a:r>
              <a:rPr lang="en-US" i="1" dirty="0"/>
              <a:t>interface design </a:t>
            </a:r>
            <a:r>
              <a:rPr lang="en-US" dirty="0"/>
              <a:t>is to define a set of interface objects and </a:t>
            </a:r>
            <a:r>
              <a:rPr lang="en-US" dirty="0" smtClean="0"/>
              <a:t>actions.</a:t>
            </a:r>
          </a:p>
          <a:p>
            <a:r>
              <a:rPr lang="en-US" i="1" dirty="0"/>
              <a:t>Interface construction </a:t>
            </a:r>
            <a:r>
              <a:rPr lang="en-US" dirty="0"/>
              <a:t>normally begins with the creation of a prototype that </a:t>
            </a:r>
            <a:r>
              <a:rPr lang="en-US" dirty="0" smtClean="0"/>
              <a:t>enables usage </a:t>
            </a:r>
            <a:r>
              <a:rPr lang="en-US" dirty="0"/>
              <a:t>scenarios to be evaluated</a:t>
            </a:r>
            <a:r>
              <a:rPr lang="en-US" dirty="0" smtClean="0"/>
              <a:t>.</a:t>
            </a:r>
          </a:p>
          <a:p>
            <a:r>
              <a:rPr lang="en-US" i="1" dirty="0"/>
              <a:t>Interface validation </a:t>
            </a:r>
            <a:r>
              <a:rPr lang="en-US" dirty="0"/>
              <a:t>focuses on </a:t>
            </a:r>
            <a:r>
              <a:rPr lang="en-US" dirty="0" smtClean="0"/>
              <a:t>the </a:t>
            </a:r>
            <a:r>
              <a:rPr lang="en-US" dirty="0"/>
              <a:t>ability of the interface to implement </a:t>
            </a:r>
            <a:r>
              <a:rPr lang="en-US" dirty="0" smtClean="0"/>
              <a:t>every user </a:t>
            </a:r>
            <a:r>
              <a:rPr lang="en-US" dirty="0"/>
              <a:t>task </a:t>
            </a:r>
            <a:r>
              <a:rPr lang="en-US" dirty="0" smtClean="0"/>
              <a:t>correctly,</a:t>
            </a:r>
            <a:r>
              <a:rPr lang="en-US" dirty="0"/>
              <a:t> easy to </a:t>
            </a:r>
            <a:r>
              <a:rPr lang="en-US" dirty="0" smtClean="0"/>
              <a:t>use, easy to learn and </a:t>
            </a:r>
            <a:r>
              <a:rPr lang="en-US" dirty="0"/>
              <a:t>users’ acceptance of the </a:t>
            </a:r>
            <a:r>
              <a:rPr lang="en-US" dirty="0" smtClean="0"/>
              <a:t>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844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11.3 INTERFACE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</a:t>
            </a:r>
            <a:r>
              <a:rPr lang="en-US" dirty="0" smtClean="0"/>
              <a:t>problem before </a:t>
            </a:r>
            <a:r>
              <a:rPr lang="en-US" dirty="0"/>
              <a:t>you attempt to </a:t>
            </a:r>
            <a:r>
              <a:rPr lang="en-US" dirty="0" smtClean="0"/>
              <a:t>design </a:t>
            </a:r>
            <a:r>
              <a:rPr lang="en-US" dirty="0"/>
              <a:t>a </a:t>
            </a:r>
            <a:r>
              <a:rPr lang="en-US" dirty="0" smtClean="0"/>
              <a:t>solution</a:t>
            </a:r>
            <a:r>
              <a:rPr lang="en-US" i="1" dirty="0" smtClean="0"/>
              <a:t>,</a:t>
            </a:r>
            <a:r>
              <a:rPr lang="en-US" dirty="0"/>
              <a:t> </a:t>
            </a:r>
            <a:r>
              <a:rPr lang="en-US" dirty="0" smtClean="0"/>
              <a:t>interact,</a:t>
            </a:r>
            <a:r>
              <a:rPr lang="en-US" dirty="0"/>
              <a:t> </a:t>
            </a:r>
            <a:r>
              <a:rPr lang="en-US" dirty="0" smtClean="0"/>
              <a:t>perform,</a:t>
            </a:r>
            <a:r>
              <a:rPr lang="en-US" dirty="0"/>
              <a:t> </a:t>
            </a:r>
            <a:r>
              <a:rPr lang="en-US" dirty="0" smtClean="0"/>
              <a:t>content,</a:t>
            </a:r>
            <a:r>
              <a:rPr lang="en-US" dirty="0"/>
              <a:t> </a:t>
            </a:r>
            <a:r>
              <a:rPr lang="en-US" dirty="0" smtClean="0"/>
              <a:t>environment.</a:t>
            </a:r>
          </a:p>
          <a:p>
            <a:pPr marL="0" indent="0">
              <a:buNone/>
            </a:pPr>
            <a:r>
              <a:rPr lang="en-US" b="1" dirty="0"/>
              <a:t>11.3.1 </a:t>
            </a:r>
            <a:r>
              <a:rPr lang="en-US" b="1" dirty="0" smtClean="0"/>
              <a:t>User Analysis: </a:t>
            </a:r>
            <a:r>
              <a:rPr lang="en-US" dirty="0"/>
              <a:t>User </a:t>
            </a:r>
            <a:r>
              <a:rPr lang="en-US" dirty="0" smtClean="0"/>
              <a:t>Interviews,</a:t>
            </a:r>
            <a:r>
              <a:rPr lang="en-US" dirty="0"/>
              <a:t> Sales </a:t>
            </a:r>
            <a:r>
              <a:rPr lang="en-US" dirty="0" smtClean="0"/>
              <a:t>input,</a:t>
            </a:r>
            <a:r>
              <a:rPr lang="en-US" dirty="0"/>
              <a:t> Marketing </a:t>
            </a:r>
            <a:r>
              <a:rPr lang="en-US" dirty="0" smtClean="0"/>
              <a:t>input,</a:t>
            </a:r>
            <a:r>
              <a:rPr lang="en-US" dirty="0"/>
              <a:t> Support </a:t>
            </a:r>
            <a:r>
              <a:rPr lang="en-US" dirty="0" smtClean="0"/>
              <a:t>input.</a:t>
            </a:r>
          </a:p>
          <a:p>
            <a:pPr marL="0" indent="0">
              <a:buNone/>
            </a:pPr>
            <a:r>
              <a:rPr lang="en-US" b="1" dirty="0"/>
              <a:t>11.3.2 Task </a:t>
            </a:r>
            <a:r>
              <a:rPr lang="en-US" b="1" dirty="0" smtClean="0"/>
              <a:t>Analysis </a:t>
            </a:r>
            <a:r>
              <a:rPr lang="en-US" b="1" dirty="0"/>
              <a:t>and </a:t>
            </a:r>
            <a:r>
              <a:rPr lang="en-US" b="1" dirty="0" smtClean="0"/>
              <a:t>Modeling: </a:t>
            </a:r>
            <a:r>
              <a:rPr lang="en-US" dirty="0" smtClean="0"/>
              <a:t>Use cases(actor interacts </a:t>
            </a:r>
            <a:r>
              <a:rPr lang="en-US" dirty="0"/>
              <a:t>with a </a:t>
            </a:r>
            <a:r>
              <a:rPr lang="en-US" dirty="0" smtClean="0"/>
              <a:t>system),</a:t>
            </a:r>
            <a:r>
              <a:rPr lang="en-US" b="1" dirty="0"/>
              <a:t> </a:t>
            </a:r>
            <a:r>
              <a:rPr lang="en-US" dirty="0"/>
              <a:t>Task </a:t>
            </a:r>
            <a:r>
              <a:rPr lang="en-US" dirty="0" smtClean="0"/>
              <a:t>elaboration(</a:t>
            </a:r>
            <a:r>
              <a:rPr lang="en-US" dirty="0"/>
              <a:t>discussed stepwise elaboration</a:t>
            </a:r>
            <a:r>
              <a:rPr lang="en-US" dirty="0" smtClean="0"/>
              <a:t>),</a:t>
            </a:r>
            <a:r>
              <a:rPr lang="en-US" dirty="0"/>
              <a:t> Object </a:t>
            </a:r>
            <a:r>
              <a:rPr lang="en-US" dirty="0" smtClean="0"/>
              <a:t>elaboration(</a:t>
            </a:r>
            <a:r>
              <a:rPr lang="en-US" dirty="0"/>
              <a:t>extract the physical objects that are used by the interior designer</a:t>
            </a:r>
            <a:r>
              <a:rPr lang="en-US" dirty="0" smtClean="0"/>
              <a:t>),</a:t>
            </a:r>
            <a:r>
              <a:rPr lang="en-US" b="1" dirty="0"/>
              <a:t> Workflow </a:t>
            </a:r>
            <a:r>
              <a:rPr lang="en-US" b="1" dirty="0" smtClean="0"/>
              <a:t>analysis(</a:t>
            </a:r>
            <a:r>
              <a:rPr lang="en-US" dirty="0"/>
              <a:t>understand how a work process is completed</a:t>
            </a:r>
            <a:r>
              <a:rPr lang="en-US" b="1" dirty="0" smtClean="0"/>
              <a:t>),</a:t>
            </a:r>
            <a:r>
              <a:rPr lang="en-US" b="1" dirty="0"/>
              <a:t> Hierarchical </a:t>
            </a:r>
            <a:r>
              <a:rPr lang="en-US" b="1" dirty="0" smtClean="0"/>
              <a:t>representation(</a:t>
            </a:r>
            <a:r>
              <a:rPr lang="en-US" dirty="0"/>
              <a:t>process of elaboration occurs as you begin </a:t>
            </a:r>
            <a:r>
              <a:rPr lang="en-US" dirty="0" smtClean="0"/>
              <a:t>to analyze </a:t>
            </a:r>
            <a:r>
              <a:rPr lang="en-US" dirty="0"/>
              <a:t>the interface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8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883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Chap#11</vt:lpstr>
      <vt:lpstr>Outline</vt:lpstr>
      <vt:lpstr>THE GOLDEN RULES</vt:lpstr>
      <vt:lpstr>11.1.1 Place the User in Control</vt:lpstr>
      <vt:lpstr>11.1.2 Reduce the User’s Memory Load</vt:lpstr>
      <vt:lpstr>11.1.3 Make the Interface Consistent</vt:lpstr>
      <vt:lpstr>11.2 USER INTERFACE ANALYSIS AND DESIGN</vt:lpstr>
      <vt:lpstr>PowerPoint Presentation</vt:lpstr>
      <vt:lpstr>11.3 INTERFACE ANALYSIS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Chap#11</dc:title>
  <dc:creator>Microsoft account</dc:creator>
  <cp:lastModifiedBy>Microsoft account</cp:lastModifiedBy>
  <cp:revision>31</cp:revision>
  <dcterms:created xsi:type="dcterms:W3CDTF">2021-11-03T18:06:08Z</dcterms:created>
  <dcterms:modified xsi:type="dcterms:W3CDTF">2021-11-03T20:11:50Z</dcterms:modified>
</cp:coreProperties>
</file>