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741" autoAdjust="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8239E1-2626-4610-B958-237E6E6764E2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8D2A01-9C16-4438-958C-913D52C11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419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Miscellaneous:</a:t>
            </a:r>
            <a:r>
              <a:rPr lang="en-US" baseline="0" dirty="0" smtClean="0"/>
              <a:t> diverse things occur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D2A01-9C16-4438-958C-913D52C11A3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5747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Reliable : same results on</a:t>
            </a:r>
            <a:r>
              <a:rPr lang="en-US" baseline="0" dirty="0" smtClean="0"/>
              <a:t> successive trials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D2A01-9C16-4438-958C-913D52C11A3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519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C10A9-A79E-4A1F-A6A4-EFE6B5C813BC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F3E5-DA24-4A6A-BB63-DC9E2D21D4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605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C10A9-A79E-4A1F-A6A4-EFE6B5C813BC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F3E5-DA24-4A6A-BB63-DC9E2D21D4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003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C10A9-A79E-4A1F-A6A4-EFE6B5C813BC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F3E5-DA24-4A6A-BB63-DC9E2D21D4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0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C10A9-A79E-4A1F-A6A4-EFE6B5C813BC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F3E5-DA24-4A6A-BB63-DC9E2D21D4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369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C10A9-A79E-4A1F-A6A4-EFE6B5C813BC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F3E5-DA24-4A6A-BB63-DC9E2D21D4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240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C10A9-A79E-4A1F-A6A4-EFE6B5C813BC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F3E5-DA24-4A6A-BB63-DC9E2D21D4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227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C10A9-A79E-4A1F-A6A4-EFE6B5C813BC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F3E5-DA24-4A6A-BB63-DC9E2D21D4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913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C10A9-A79E-4A1F-A6A4-EFE6B5C813BC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F3E5-DA24-4A6A-BB63-DC9E2D21D4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995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C10A9-A79E-4A1F-A6A4-EFE6B5C813BC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F3E5-DA24-4A6A-BB63-DC9E2D21D4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904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C10A9-A79E-4A1F-A6A4-EFE6B5C813BC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F3E5-DA24-4A6A-BB63-DC9E2D21D4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133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C10A9-A79E-4A1F-A6A4-EFE6B5C813BC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F3E5-DA24-4A6A-BB63-DC9E2D21D4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62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EC10A9-A79E-4A1F-A6A4-EFE6B5C813BC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8AF3E5-DA24-4A6A-BB63-DC9E2D21D4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004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1088053"/>
          </a:xfrm>
        </p:spPr>
        <p:txBody>
          <a:bodyPr/>
          <a:lstStyle/>
          <a:p>
            <a:r>
              <a:rPr lang="en-US" b="1" dirty="0" smtClean="0"/>
              <a:t>Chap#16</a:t>
            </a:r>
            <a:endParaRPr 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138985"/>
            <a:ext cx="10515600" cy="1228299"/>
          </a:xfrm>
        </p:spPr>
        <p:txBody>
          <a:bodyPr/>
          <a:lstStyle/>
          <a:p>
            <a:r>
              <a:rPr lang="en-US" dirty="0" smtClean="0"/>
              <a:t>                                                  </a:t>
            </a:r>
            <a:r>
              <a:rPr lang="en-US" sz="3200" b="1" dirty="0" smtClean="0">
                <a:solidFill>
                  <a:schemeClr val="tx1"/>
                </a:solidFill>
              </a:rPr>
              <a:t>Software Quality Assurance</a:t>
            </a:r>
            <a:endParaRPr lang="en-US" sz="3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21463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Although hundreds of different problems are uncovered, all can </a:t>
            </a:r>
            <a:r>
              <a:rPr lang="en-US" dirty="0" smtClean="0"/>
              <a:t>be tracked </a:t>
            </a:r>
            <a:r>
              <a:rPr lang="en-US" dirty="0"/>
              <a:t>to one (or more) of the following causes:</a:t>
            </a:r>
          </a:p>
          <a:p>
            <a:pPr marL="0" indent="0">
              <a:buNone/>
            </a:pPr>
            <a:r>
              <a:rPr lang="en-US" dirty="0"/>
              <a:t>• Incomplete or erroneous specifications (IES)</a:t>
            </a:r>
          </a:p>
          <a:p>
            <a:pPr marL="0" indent="0">
              <a:buNone/>
            </a:pPr>
            <a:r>
              <a:rPr lang="en-US" dirty="0"/>
              <a:t>• Misinterpretation of customer communication (MCC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/>
              <a:t>• Intentional deviation from specifications (IDS)</a:t>
            </a:r>
          </a:p>
          <a:p>
            <a:pPr marL="0" indent="0">
              <a:buNone/>
            </a:pPr>
            <a:r>
              <a:rPr lang="en-US" dirty="0"/>
              <a:t>• Violation of programming standards (VPS)</a:t>
            </a:r>
          </a:p>
          <a:p>
            <a:pPr marL="0" indent="0">
              <a:buNone/>
            </a:pPr>
            <a:r>
              <a:rPr lang="en-US" dirty="0"/>
              <a:t>• Error in data representation (EDR)</a:t>
            </a:r>
          </a:p>
          <a:p>
            <a:pPr marL="0" indent="0">
              <a:buNone/>
            </a:pPr>
            <a:r>
              <a:rPr lang="en-US" dirty="0"/>
              <a:t>• Inconsistent component interface (ICI)</a:t>
            </a:r>
          </a:p>
          <a:p>
            <a:pPr marL="0" indent="0">
              <a:buNone/>
            </a:pPr>
            <a:r>
              <a:rPr lang="en-US" dirty="0"/>
              <a:t>• Error in design logic (EDL)</a:t>
            </a:r>
          </a:p>
          <a:p>
            <a:pPr marL="0" indent="0">
              <a:buNone/>
            </a:pPr>
            <a:r>
              <a:rPr lang="en-US" dirty="0"/>
              <a:t>• Incomplete or erroneous testing (IET)</a:t>
            </a:r>
          </a:p>
          <a:p>
            <a:pPr marL="0" indent="0">
              <a:buNone/>
            </a:pPr>
            <a:r>
              <a:rPr lang="en-US" dirty="0"/>
              <a:t>• Inaccurate or incomplete documentation (IID)</a:t>
            </a:r>
          </a:p>
          <a:p>
            <a:pPr marL="0" indent="0">
              <a:buNone/>
            </a:pPr>
            <a:r>
              <a:rPr lang="en-US" dirty="0"/>
              <a:t>• Error in programming language translation of design (PLT)</a:t>
            </a:r>
          </a:p>
          <a:p>
            <a:pPr marL="0" indent="0">
              <a:buNone/>
            </a:pPr>
            <a:r>
              <a:rPr lang="en-US" dirty="0"/>
              <a:t>• Ambiguous or inconsistent human/computer interface (HCI)</a:t>
            </a:r>
          </a:p>
          <a:p>
            <a:pPr marL="0" indent="0">
              <a:buNone/>
            </a:pPr>
            <a:r>
              <a:rPr lang="en-US" dirty="0"/>
              <a:t>• Miscellaneous (MIS)</a:t>
            </a:r>
          </a:p>
        </p:txBody>
      </p:sp>
    </p:spTree>
    <p:extLst>
      <p:ext uri="{BB962C8B-B14F-4D97-AF65-F5344CB8AC3E}">
        <p14:creationId xmlns:p14="http://schemas.microsoft.com/office/powerpoint/2010/main" val="21400165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16.5.2 Six Sigma for Software Engineering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5249" y="1406769"/>
            <a:ext cx="10678551" cy="4770194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Six Sigma </a:t>
            </a:r>
            <a:r>
              <a:rPr lang="en-US" dirty="0" smtClean="0"/>
              <a:t>strategy “is </a:t>
            </a:r>
            <a:r>
              <a:rPr lang="en-US" dirty="0"/>
              <a:t>a </a:t>
            </a:r>
            <a:r>
              <a:rPr lang="en-US" dirty="0" smtClean="0"/>
              <a:t>rigorous(strict) </a:t>
            </a:r>
            <a:r>
              <a:rPr lang="en-US" dirty="0"/>
              <a:t>and disciplined methodology that uses data and statistical analysis </a:t>
            </a:r>
            <a:r>
              <a:rPr lang="en-US" dirty="0" smtClean="0"/>
              <a:t>to measure </a:t>
            </a:r>
            <a:r>
              <a:rPr lang="en-US" dirty="0"/>
              <a:t>and improve a company’s operational performance by identifying and </a:t>
            </a:r>
            <a:r>
              <a:rPr lang="en-US" dirty="0" smtClean="0"/>
              <a:t>eliminating defects</a:t>
            </a:r>
            <a:r>
              <a:rPr lang="en-US" dirty="0"/>
              <a:t>’ in manufacturing and service-related processes</a:t>
            </a:r>
            <a:r>
              <a:rPr lang="en-US" dirty="0" smtClean="0"/>
              <a:t>”.</a:t>
            </a:r>
          </a:p>
          <a:p>
            <a:pPr marL="0" indent="0">
              <a:buNone/>
            </a:pPr>
            <a:r>
              <a:rPr lang="en-US" dirty="0"/>
              <a:t>The Six Sigma </a:t>
            </a:r>
            <a:r>
              <a:rPr lang="en-US" dirty="0" smtClean="0"/>
              <a:t>methodology defines </a:t>
            </a:r>
            <a:r>
              <a:rPr lang="en-US" dirty="0"/>
              <a:t>three core steps:</a:t>
            </a:r>
          </a:p>
          <a:p>
            <a:pPr marL="0" indent="0">
              <a:buNone/>
            </a:pPr>
            <a:r>
              <a:rPr lang="en-US" dirty="0"/>
              <a:t>• </a:t>
            </a:r>
            <a:r>
              <a:rPr lang="en-US" i="1" dirty="0">
                <a:solidFill>
                  <a:srgbClr val="FF0000"/>
                </a:solidFill>
              </a:rPr>
              <a:t>Define</a:t>
            </a:r>
            <a:r>
              <a:rPr lang="en-US" i="1" dirty="0"/>
              <a:t> </a:t>
            </a:r>
            <a:r>
              <a:rPr lang="en-US" dirty="0"/>
              <a:t>customer requirements and deliverables and project goals via </a:t>
            </a:r>
            <a:r>
              <a:rPr lang="en-US" dirty="0" smtClean="0"/>
              <a:t>well-defined methods </a:t>
            </a:r>
            <a:r>
              <a:rPr lang="en-US" dirty="0"/>
              <a:t>of customer communication.</a:t>
            </a:r>
          </a:p>
          <a:p>
            <a:pPr marL="0" indent="0">
              <a:buNone/>
            </a:pPr>
            <a:r>
              <a:rPr lang="en-US" dirty="0"/>
              <a:t>• </a:t>
            </a:r>
            <a:r>
              <a:rPr lang="en-US" i="1" dirty="0">
                <a:solidFill>
                  <a:srgbClr val="FF0000"/>
                </a:solidFill>
              </a:rPr>
              <a:t>Measure</a:t>
            </a:r>
            <a:r>
              <a:rPr lang="en-US" i="1" dirty="0"/>
              <a:t> </a:t>
            </a:r>
            <a:r>
              <a:rPr lang="en-US" dirty="0"/>
              <a:t>the existing process and its output to determine current </a:t>
            </a:r>
            <a:r>
              <a:rPr lang="en-US" dirty="0" smtClean="0"/>
              <a:t>quality performance </a:t>
            </a:r>
            <a:r>
              <a:rPr lang="en-US" dirty="0"/>
              <a:t>(collect defect metrics).</a:t>
            </a:r>
          </a:p>
          <a:p>
            <a:pPr marL="0" indent="0">
              <a:buNone/>
            </a:pPr>
            <a:r>
              <a:rPr lang="en-US" dirty="0"/>
              <a:t>• </a:t>
            </a:r>
            <a:r>
              <a:rPr lang="en-US" i="1" dirty="0">
                <a:solidFill>
                  <a:srgbClr val="FF0000"/>
                </a:solidFill>
              </a:rPr>
              <a:t>Analyze</a:t>
            </a:r>
            <a:r>
              <a:rPr lang="en-US" i="1" dirty="0"/>
              <a:t> </a:t>
            </a:r>
            <a:r>
              <a:rPr lang="en-US" dirty="0"/>
              <a:t>defect metrics and determine the vital few causes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/>
              <a:t>If an existing software process is in place, but improvement is required, Six </a:t>
            </a:r>
            <a:r>
              <a:rPr lang="en-US" dirty="0" smtClean="0"/>
              <a:t>Sigma suggests </a:t>
            </a:r>
            <a:r>
              <a:rPr lang="en-US" dirty="0"/>
              <a:t>two additional steps:</a:t>
            </a:r>
          </a:p>
          <a:p>
            <a:pPr marL="0" indent="0">
              <a:buNone/>
            </a:pPr>
            <a:r>
              <a:rPr lang="en-US" dirty="0"/>
              <a:t>• </a:t>
            </a:r>
            <a:r>
              <a:rPr lang="en-US" i="1" dirty="0">
                <a:solidFill>
                  <a:srgbClr val="FF0000"/>
                </a:solidFill>
              </a:rPr>
              <a:t>Improve</a:t>
            </a:r>
            <a:r>
              <a:rPr lang="en-US" i="1" dirty="0"/>
              <a:t> </a:t>
            </a:r>
            <a:r>
              <a:rPr lang="en-US" dirty="0"/>
              <a:t>the process by eliminating the root causes of defects.</a:t>
            </a:r>
          </a:p>
          <a:p>
            <a:pPr marL="0" indent="0">
              <a:buNone/>
            </a:pPr>
            <a:r>
              <a:rPr lang="en-US" dirty="0"/>
              <a:t>• </a:t>
            </a:r>
            <a:r>
              <a:rPr lang="en-US" i="1" dirty="0">
                <a:solidFill>
                  <a:srgbClr val="FF0000"/>
                </a:solidFill>
              </a:rPr>
              <a:t>Control </a:t>
            </a:r>
            <a:r>
              <a:rPr lang="en-US" dirty="0"/>
              <a:t>the process to ensure that future work does not reintroduce </a:t>
            </a:r>
            <a:r>
              <a:rPr lang="en-US" dirty="0" smtClean="0"/>
              <a:t>the causes </a:t>
            </a:r>
            <a:r>
              <a:rPr lang="en-US" dirty="0"/>
              <a:t>of defects</a:t>
            </a:r>
            <a:r>
              <a:rPr lang="en-US" dirty="0" smtClean="0"/>
              <a:t>.</a:t>
            </a:r>
          </a:p>
          <a:p>
            <a:r>
              <a:rPr lang="en-US" dirty="0"/>
              <a:t>These core and additional steps are sometimes referred to as the </a:t>
            </a:r>
            <a:r>
              <a:rPr lang="en-US" b="1" dirty="0"/>
              <a:t>DMAIC</a:t>
            </a:r>
            <a:r>
              <a:rPr lang="en-US" dirty="0"/>
              <a:t> (</a:t>
            </a:r>
            <a:r>
              <a:rPr lang="en-US" dirty="0" smtClean="0"/>
              <a:t>define, measure</a:t>
            </a:r>
            <a:r>
              <a:rPr lang="en-US" dirty="0"/>
              <a:t>, analyze, improve, and control) method.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33650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15926"/>
            <a:ext cx="10515600" cy="5361037"/>
          </a:xfrm>
        </p:spPr>
        <p:txBody>
          <a:bodyPr>
            <a:normAutofit/>
          </a:bodyPr>
          <a:lstStyle/>
          <a:p>
            <a:r>
              <a:rPr lang="en-US" dirty="0"/>
              <a:t>If an organization is developing a software process (rather than improving </a:t>
            </a:r>
            <a:r>
              <a:rPr lang="en-US" dirty="0" smtClean="0"/>
              <a:t>an existing </a:t>
            </a:r>
            <a:r>
              <a:rPr lang="en-US" dirty="0"/>
              <a:t>process), the core steps are augmented as follows:</a:t>
            </a:r>
          </a:p>
          <a:p>
            <a:pPr marL="0" indent="0">
              <a:buNone/>
            </a:pPr>
            <a:r>
              <a:rPr lang="en-US" dirty="0"/>
              <a:t>• </a:t>
            </a:r>
            <a:r>
              <a:rPr lang="en-US" i="1" dirty="0">
                <a:solidFill>
                  <a:srgbClr val="FF0000"/>
                </a:solidFill>
              </a:rPr>
              <a:t>Design</a:t>
            </a:r>
            <a:r>
              <a:rPr lang="en-US" i="1" dirty="0"/>
              <a:t> </a:t>
            </a:r>
            <a:r>
              <a:rPr lang="en-US" dirty="0"/>
              <a:t>the process to (1) avoid the root causes of defects and (2) to </a:t>
            </a:r>
            <a:r>
              <a:rPr lang="en-US" dirty="0" smtClean="0"/>
              <a:t>meet customer </a:t>
            </a:r>
            <a:r>
              <a:rPr lang="en-US" dirty="0"/>
              <a:t>requirements.</a:t>
            </a:r>
          </a:p>
          <a:p>
            <a:pPr marL="0" indent="0">
              <a:buNone/>
            </a:pPr>
            <a:r>
              <a:rPr lang="en-US" dirty="0"/>
              <a:t>• </a:t>
            </a:r>
            <a:r>
              <a:rPr lang="en-US" i="1" dirty="0">
                <a:solidFill>
                  <a:srgbClr val="FF0000"/>
                </a:solidFill>
              </a:rPr>
              <a:t>Verify</a:t>
            </a:r>
            <a:r>
              <a:rPr lang="en-US" i="1" dirty="0"/>
              <a:t> </a:t>
            </a:r>
            <a:r>
              <a:rPr lang="en-US" dirty="0"/>
              <a:t>that the process model will, in fact, avoid defects and meet </a:t>
            </a:r>
            <a:r>
              <a:rPr lang="en-US" dirty="0" smtClean="0"/>
              <a:t>customer requirements</a:t>
            </a:r>
            <a:r>
              <a:rPr lang="en-US" dirty="0"/>
              <a:t>.</a:t>
            </a:r>
          </a:p>
          <a:p>
            <a:r>
              <a:rPr lang="en-US" dirty="0"/>
              <a:t>This variation is sometimes called the </a:t>
            </a:r>
            <a:r>
              <a:rPr lang="en-US" b="1" dirty="0"/>
              <a:t>DMADV</a:t>
            </a:r>
            <a:r>
              <a:rPr lang="en-US" dirty="0"/>
              <a:t> (define, measure, analyze, </a:t>
            </a:r>
            <a:r>
              <a:rPr lang="en-US" dirty="0" smtClean="0"/>
              <a:t>design, and </a:t>
            </a:r>
            <a:r>
              <a:rPr lang="en-US" dirty="0"/>
              <a:t>verify) method.</a:t>
            </a:r>
          </a:p>
        </p:txBody>
      </p:sp>
    </p:spTree>
    <p:extLst>
      <p:ext uri="{BB962C8B-B14F-4D97-AF65-F5344CB8AC3E}">
        <p14:creationId xmlns:p14="http://schemas.microsoft.com/office/powerpoint/2010/main" val="4915311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16.6 SOFTWARE RELIABILITY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i="1" dirty="0"/>
              <a:t>Software reliability </a:t>
            </a:r>
            <a:r>
              <a:rPr lang="en-US" dirty="0"/>
              <a:t>is </a:t>
            </a:r>
            <a:r>
              <a:rPr lang="en-US" dirty="0" smtClean="0"/>
              <a:t>defined in </a:t>
            </a:r>
            <a:r>
              <a:rPr lang="en-US" dirty="0"/>
              <a:t>statistical terms as “the probability of failure-free operation of a computer </a:t>
            </a:r>
            <a:r>
              <a:rPr lang="en-US" dirty="0" smtClean="0"/>
              <a:t>program in </a:t>
            </a:r>
            <a:r>
              <a:rPr lang="en-US" dirty="0"/>
              <a:t>a specified environment </a:t>
            </a:r>
            <a:r>
              <a:rPr lang="en-US" dirty="0" smtClean="0"/>
              <a:t>for </a:t>
            </a:r>
            <a:r>
              <a:rPr lang="en-US" dirty="0"/>
              <a:t>a specified time</a:t>
            </a:r>
            <a:r>
              <a:rPr lang="en-US" dirty="0" smtClean="0"/>
              <a:t>”</a:t>
            </a:r>
          </a:p>
          <a:p>
            <a:pPr marL="0" indent="0">
              <a:buNone/>
            </a:pPr>
            <a:r>
              <a:rPr lang="en-US" b="1" dirty="0"/>
              <a:t>16.6.1 Measures of Reliability and </a:t>
            </a:r>
            <a:r>
              <a:rPr lang="en-US" b="1" dirty="0" smtClean="0"/>
              <a:t>Availability</a:t>
            </a:r>
          </a:p>
          <a:p>
            <a:r>
              <a:rPr lang="en-US" dirty="0"/>
              <a:t>Software </a:t>
            </a:r>
            <a:r>
              <a:rPr lang="en-US" dirty="0" smtClean="0"/>
              <a:t>reliability problems </a:t>
            </a:r>
            <a:r>
              <a:rPr lang="en-US" dirty="0"/>
              <a:t>can </a:t>
            </a:r>
            <a:r>
              <a:rPr lang="en-US" dirty="0" smtClean="0"/>
              <a:t>almost always </a:t>
            </a:r>
            <a:r>
              <a:rPr lang="en-US" dirty="0"/>
              <a:t>be </a:t>
            </a:r>
            <a:r>
              <a:rPr lang="en-US" dirty="0" smtClean="0"/>
              <a:t>traced to </a:t>
            </a:r>
            <a:r>
              <a:rPr lang="en-US" dirty="0"/>
              <a:t>defects in design </a:t>
            </a:r>
            <a:r>
              <a:rPr lang="en-US" dirty="0" smtClean="0"/>
              <a:t>or implementation.</a:t>
            </a:r>
          </a:p>
          <a:p>
            <a:r>
              <a:rPr lang="en-US" dirty="0"/>
              <a:t>If we consider a computer-based system, a simple measure of reliability is </a:t>
            </a:r>
            <a:r>
              <a:rPr lang="en-US" i="1" dirty="0" smtClean="0"/>
              <a:t>meantime-between-failure </a:t>
            </a:r>
            <a:r>
              <a:rPr lang="en-US" b="1" dirty="0"/>
              <a:t>(MTBF</a:t>
            </a:r>
            <a:r>
              <a:rPr lang="en-US" b="1" dirty="0" smtClean="0"/>
              <a:t>): </a:t>
            </a:r>
            <a:r>
              <a:rPr lang="en-US" dirty="0" smtClean="0"/>
              <a:t>MTBF=MTTF+MTTR where </a:t>
            </a:r>
            <a:r>
              <a:rPr lang="en-US" dirty="0"/>
              <a:t>the acronyms MTTF and MTTR are </a:t>
            </a:r>
            <a:r>
              <a:rPr lang="en-US" i="1" dirty="0"/>
              <a:t>mean-time-to-failure </a:t>
            </a:r>
            <a:r>
              <a:rPr lang="en-US" dirty="0"/>
              <a:t>and </a:t>
            </a:r>
            <a:r>
              <a:rPr lang="en-US" i="1" dirty="0" smtClean="0"/>
              <a:t>mean-time-to repair.</a:t>
            </a:r>
          </a:p>
          <a:p>
            <a:r>
              <a:rPr lang="en-US" i="1" dirty="0"/>
              <a:t>Software availability </a:t>
            </a:r>
            <a:r>
              <a:rPr lang="en-US" dirty="0"/>
              <a:t>is the probability that a program is operating according </a:t>
            </a:r>
            <a:r>
              <a:rPr lang="en-US" dirty="0" smtClean="0"/>
              <a:t>to requirements </a:t>
            </a:r>
            <a:r>
              <a:rPr lang="en-US" dirty="0"/>
              <a:t>at a given point in time and is defined </a:t>
            </a:r>
            <a:r>
              <a:rPr lang="en-US" dirty="0" smtClean="0"/>
              <a:t>as </a:t>
            </a:r>
            <a:r>
              <a:rPr lang="en-US" b="1" dirty="0" smtClean="0"/>
              <a:t>Availability=</a:t>
            </a:r>
            <a:r>
              <a:rPr lang="en-US" dirty="0" smtClean="0"/>
              <a:t>(MTTF/(MTTF+MTTR)) * 100%</a:t>
            </a:r>
          </a:p>
          <a:p>
            <a:r>
              <a:rPr lang="en-US" dirty="0"/>
              <a:t>MTBF reliability measure is equally sensitive to MTTF and MTTR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684396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31520"/>
            <a:ext cx="10515600" cy="5445443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16.6.2 Software </a:t>
            </a:r>
            <a:r>
              <a:rPr lang="en-US" b="1" dirty="0" smtClean="0"/>
              <a:t>Safety</a:t>
            </a:r>
          </a:p>
          <a:p>
            <a:r>
              <a:rPr lang="en-US" i="1" dirty="0"/>
              <a:t>Software safety </a:t>
            </a:r>
            <a:r>
              <a:rPr lang="en-US" dirty="0"/>
              <a:t>is a software quality assurance activity that focuses on the </a:t>
            </a:r>
            <a:r>
              <a:rPr lang="en-US" dirty="0" smtClean="0"/>
              <a:t>identification and </a:t>
            </a:r>
            <a:r>
              <a:rPr lang="en-US" dirty="0"/>
              <a:t>assessment of potential hazards that may affect software negatively and cause </a:t>
            </a:r>
            <a:r>
              <a:rPr lang="en-US" dirty="0" smtClean="0"/>
              <a:t>an entire </a:t>
            </a:r>
            <a:r>
              <a:rPr lang="en-US" dirty="0"/>
              <a:t>system to fail. If hazards can be identified early in the software process, </a:t>
            </a:r>
            <a:r>
              <a:rPr lang="en-US" dirty="0" smtClean="0"/>
              <a:t>software design </a:t>
            </a:r>
            <a:r>
              <a:rPr lang="en-US" dirty="0"/>
              <a:t>features can be specified that will either eliminate or control potential hazards.</a:t>
            </a:r>
            <a:endParaRPr lang="en-US" dirty="0" smtClean="0"/>
          </a:p>
          <a:p>
            <a:r>
              <a:rPr lang="en-US" dirty="0"/>
              <a:t>(1) causes uncontrolled acceleration that cannot be stopped, (2) does </a:t>
            </a:r>
            <a:r>
              <a:rPr lang="en-US" dirty="0" smtClean="0"/>
              <a:t>not respond </a:t>
            </a:r>
            <a:r>
              <a:rPr lang="en-US" dirty="0"/>
              <a:t>to depression of brake pedal (by turning off), (3) does not engage </a:t>
            </a:r>
            <a:r>
              <a:rPr lang="en-US" dirty="0" smtClean="0"/>
              <a:t>when switch </a:t>
            </a:r>
            <a:r>
              <a:rPr lang="en-US" dirty="0"/>
              <a:t>is activated, and (4) slowly loses or gains speed.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475039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16.7 THE ISO 9000 QUALITY </a:t>
            </a:r>
            <a:r>
              <a:rPr lang="en-US" b="1" dirty="0" smtClean="0"/>
              <a:t>STANDARDS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 </a:t>
            </a:r>
            <a:r>
              <a:rPr lang="en-US" i="1" dirty="0"/>
              <a:t>quality assurance system </a:t>
            </a:r>
            <a:r>
              <a:rPr lang="en-US" dirty="0"/>
              <a:t>may be defined as the organizational structure, </a:t>
            </a:r>
            <a:r>
              <a:rPr lang="en-US" dirty="0" smtClean="0"/>
              <a:t>responsibilities, procedures</a:t>
            </a:r>
            <a:r>
              <a:rPr lang="en-US" dirty="0"/>
              <a:t>, processes, and resources for implementing quality </a:t>
            </a:r>
            <a:r>
              <a:rPr lang="en-US" dirty="0" smtClean="0"/>
              <a:t>management.</a:t>
            </a:r>
          </a:p>
          <a:p>
            <a:r>
              <a:rPr lang="en-US" dirty="0"/>
              <a:t>satisfy customer expectations by meeting their </a:t>
            </a:r>
            <a:r>
              <a:rPr lang="en-US" dirty="0" smtClean="0"/>
              <a:t>specifications</a:t>
            </a:r>
          </a:p>
          <a:p>
            <a:r>
              <a:rPr lang="en-US" dirty="0"/>
              <a:t>ISO </a:t>
            </a:r>
            <a:r>
              <a:rPr lang="en-US" dirty="0" smtClean="0"/>
              <a:t>9000 describes </a:t>
            </a:r>
            <a:r>
              <a:rPr lang="en-US" dirty="0"/>
              <a:t>quality assurance elements in generic terms that can be applied to </a:t>
            </a:r>
            <a:r>
              <a:rPr lang="en-US" dirty="0" smtClean="0"/>
              <a:t>any business </a:t>
            </a:r>
            <a:r>
              <a:rPr lang="en-US" dirty="0"/>
              <a:t>regardless of the products or services offered</a:t>
            </a:r>
            <a:r>
              <a:rPr lang="en-US" dirty="0" smtClean="0"/>
              <a:t>.</a:t>
            </a:r>
          </a:p>
          <a:p>
            <a:r>
              <a:rPr lang="en-US" dirty="0"/>
              <a:t>To become registered to one of the quality assurance system models contained in </a:t>
            </a:r>
            <a:r>
              <a:rPr lang="en-US" dirty="0" smtClean="0"/>
              <a:t>ISO 9000 need be on quality to meet standard.</a:t>
            </a:r>
            <a:r>
              <a:rPr lang="en-US" dirty="0"/>
              <a:t> Upon successful </a:t>
            </a:r>
            <a:r>
              <a:rPr lang="en-US" dirty="0" smtClean="0"/>
              <a:t>registration, a </a:t>
            </a:r>
            <a:r>
              <a:rPr lang="en-US" dirty="0"/>
              <a:t>company is issued a certificate from a registration </a:t>
            </a:r>
            <a:r>
              <a:rPr lang="en-US" dirty="0" smtClean="0"/>
              <a:t>body.</a:t>
            </a:r>
          </a:p>
          <a:p>
            <a:r>
              <a:rPr lang="en-US" dirty="0"/>
              <a:t>address </a:t>
            </a:r>
            <a:r>
              <a:rPr lang="en-US" dirty="0" smtClean="0"/>
              <a:t>topics,</a:t>
            </a:r>
            <a:r>
              <a:rPr lang="en-US" dirty="0"/>
              <a:t> policies and procedures</a:t>
            </a:r>
          </a:p>
        </p:txBody>
      </p:sp>
    </p:spTree>
    <p:extLst>
      <p:ext uri="{BB962C8B-B14F-4D97-AF65-F5344CB8AC3E}">
        <p14:creationId xmlns:p14="http://schemas.microsoft.com/office/powerpoint/2010/main" val="17579861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16.8 THE SQA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</a:t>
            </a:r>
            <a:r>
              <a:rPr lang="en-US" i="1" dirty="0"/>
              <a:t>SQA Plan </a:t>
            </a:r>
            <a:r>
              <a:rPr lang="en-US" dirty="0"/>
              <a:t>provides a road map for instituting software quality assurance. </a:t>
            </a:r>
            <a:r>
              <a:rPr lang="en-US" dirty="0" smtClean="0"/>
              <a:t>Developed by </a:t>
            </a:r>
            <a:r>
              <a:rPr lang="en-US" dirty="0"/>
              <a:t>the SQA group </a:t>
            </a:r>
            <a:r>
              <a:rPr lang="en-US" dirty="0" smtClean="0"/>
              <a:t>, </a:t>
            </a:r>
            <a:r>
              <a:rPr lang="en-US" dirty="0"/>
              <a:t>the </a:t>
            </a:r>
            <a:r>
              <a:rPr lang="en-US" dirty="0" smtClean="0"/>
              <a:t>plan serves </a:t>
            </a:r>
            <a:r>
              <a:rPr lang="en-US" dirty="0"/>
              <a:t>as a template for SQA activities that are instituted for each software project</a:t>
            </a:r>
            <a:r>
              <a:rPr lang="en-US" dirty="0" smtClean="0"/>
              <a:t>.</a:t>
            </a:r>
          </a:p>
          <a:p>
            <a:r>
              <a:rPr lang="en-US" dirty="0"/>
              <a:t>A standard for SQA plans has been published by the IEEE [IEE93]. The </a:t>
            </a:r>
            <a:r>
              <a:rPr lang="en-US" dirty="0" smtClean="0"/>
              <a:t>standard recommends </a:t>
            </a:r>
            <a:r>
              <a:rPr lang="en-US" dirty="0"/>
              <a:t>a structure that identifies: (1) </a:t>
            </a:r>
            <a:r>
              <a:rPr lang="en-US" dirty="0" smtClean="0"/>
              <a:t>purpose </a:t>
            </a:r>
            <a:r>
              <a:rPr lang="en-US" dirty="0"/>
              <a:t>and scope of the plan, (</a:t>
            </a:r>
            <a:r>
              <a:rPr lang="en-US" dirty="0" smtClean="0"/>
              <a:t>2)</a:t>
            </a:r>
            <a:r>
              <a:rPr lang="en-US" dirty="0"/>
              <a:t> </a:t>
            </a:r>
            <a:r>
              <a:rPr lang="en-US" dirty="0" smtClean="0"/>
              <a:t>description </a:t>
            </a:r>
            <a:r>
              <a:rPr lang="en-US" dirty="0"/>
              <a:t>of all software engineering work products </a:t>
            </a:r>
            <a:r>
              <a:rPr lang="en-US" dirty="0" smtClean="0"/>
              <a:t>that </a:t>
            </a:r>
            <a:r>
              <a:rPr lang="en-US" dirty="0"/>
              <a:t>fall within the purview of SQA, (3) all applicable standards </a:t>
            </a:r>
            <a:r>
              <a:rPr lang="en-US" dirty="0" smtClean="0"/>
              <a:t>and practices </a:t>
            </a:r>
            <a:r>
              <a:rPr lang="en-US" dirty="0"/>
              <a:t>that are applied during the software process, (4) SQA actions and </a:t>
            </a:r>
            <a:r>
              <a:rPr lang="en-US" dirty="0" smtClean="0"/>
              <a:t>tasks and </a:t>
            </a:r>
            <a:r>
              <a:rPr lang="en-US" dirty="0"/>
              <a:t>their placement throughout the </a:t>
            </a:r>
            <a:r>
              <a:rPr lang="en-US" dirty="0" smtClean="0"/>
              <a:t>software process</a:t>
            </a:r>
            <a:r>
              <a:rPr lang="en-US" dirty="0"/>
              <a:t>, (5) the tools and methods that support SQA actions and tasks, (6) </a:t>
            </a:r>
            <a:r>
              <a:rPr lang="en-US" dirty="0" smtClean="0"/>
              <a:t>software configuration </a:t>
            </a:r>
            <a:r>
              <a:rPr lang="en-US" dirty="0"/>
              <a:t>management </a:t>
            </a:r>
            <a:r>
              <a:rPr lang="en-US" dirty="0" smtClean="0"/>
              <a:t>procedures</a:t>
            </a:r>
            <a:r>
              <a:rPr lang="en-US" dirty="0"/>
              <a:t>, (7) methods for </a:t>
            </a:r>
            <a:r>
              <a:rPr lang="en-US" dirty="0" smtClean="0"/>
              <a:t>assembling, safeguarding</a:t>
            </a:r>
            <a:r>
              <a:rPr lang="en-US" dirty="0"/>
              <a:t>, and maintaining all SQA-related records, and (8) </a:t>
            </a:r>
            <a:r>
              <a:rPr lang="en-US"/>
              <a:t>organizational </a:t>
            </a:r>
            <a:r>
              <a:rPr lang="en-US" smtClean="0"/>
              <a:t>roles and </a:t>
            </a:r>
            <a:r>
              <a:rPr lang="en-US" dirty="0"/>
              <a:t>responsibilities relative to product quality.</a:t>
            </a:r>
          </a:p>
        </p:txBody>
      </p:sp>
    </p:spTree>
    <p:extLst>
      <p:ext uri="{BB962C8B-B14F-4D97-AF65-F5344CB8AC3E}">
        <p14:creationId xmlns:p14="http://schemas.microsoft.com/office/powerpoint/2010/main" val="3078640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1939" y="1542196"/>
            <a:ext cx="5088121" cy="3414397"/>
          </a:xfrm>
        </p:spPr>
      </p:pic>
    </p:spTree>
    <p:extLst>
      <p:ext uri="{BB962C8B-B14F-4D97-AF65-F5344CB8AC3E}">
        <p14:creationId xmlns:p14="http://schemas.microsoft.com/office/powerpoint/2010/main" val="3348085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Background Issues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Quality control and assurance are essential activities for any business that </a:t>
            </a:r>
            <a:r>
              <a:rPr lang="en-US" dirty="0" smtClean="0"/>
              <a:t>produces products </a:t>
            </a:r>
            <a:r>
              <a:rPr lang="en-US" dirty="0"/>
              <a:t>to be used by others</a:t>
            </a:r>
            <a:r>
              <a:rPr lang="en-US" dirty="0" smtClean="0"/>
              <a:t>.</a:t>
            </a:r>
          </a:p>
          <a:p>
            <a:r>
              <a:rPr lang="en-US" dirty="0"/>
              <a:t>These relied </a:t>
            </a:r>
            <a:r>
              <a:rPr lang="en-US" dirty="0" smtClean="0"/>
              <a:t>on measurement </a:t>
            </a:r>
            <a:r>
              <a:rPr lang="en-US" dirty="0"/>
              <a:t>and continuous process improvement </a:t>
            </a:r>
            <a:r>
              <a:rPr lang="en-US" dirty="0" smtClean="0"/>
              <a:t>as </a:t>
            </a:r>
            <a:r>
              <a:rPr lang="en-US" dirty="0"/>
              <a:t>key elements </a:t>
            </a:r>
            <a:r>
              <a:rPr lang="en-US" dirty="0" smtClean="0"/>
              <a:t>of quality </a:t>
            </a:r>
            <a:r>
              <a:rPr lang="en-US" dirty="0"/>
              <a:t>management</a:t>
            </a:r>
            <a:r>
              <a:rPr lang="en-US" dirty="0" smtClean="0"/>
              <a:t>.</a:t>
            </a:r>
          </a:p>
          <a:p>
            <a:r>
              <a:rPr lang="en-US" dirty="0"/>
              <a:t>The history of quality assurance in software development parallels the history </a:t>
            </a:r>
            <a:r>
              <a:rPr lang="en-US" dirty="0" smtClean="0"/>
              <a:t>of quality </a:t>
            </a:r>
            <a:r>
              <a:rPr lang="en-US" dirty="0"/>
              <a:t>in hardware </a:t>
            </a:r>
            <a:r>
              <a:rPr lang="en-US" dirty="0" smtClean="0"/>
              <a:t>manufacturing.</a:t>
            </a:r>
          </a:p>
          <a:p>
            <a:r>
              <a:rPr lang="en-US" dirty="0"/>
              <a:t>software </a:t>
            </a:r>
            <a:r>
              <a:rPr lang="en-US" dirty="0" smtClean="0"/>
              <a:t>quality assurance </a:t>
            </a:r>
            <a:r>
              <a:rPr lang="en-US" dirty="0"/>
              <a:t>is a “planned and systematic pattern of actions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Software </a:t>
            </a:r>
            <a:r>
              <a:rPr lang="en-US" dirty="0"/>
              <a:t>quality assurance responsibility—software engineers, project </a:t>
            </a:r>
            <a:r>
              <a:rPr lang="en-US" dirty="0" smtClean="0"/>
              <a:t>managers, customers</a:t>
            </a:r>
            <a:r>
              <a:rPr lang="en-US" dirty="0"/>
              <a:t>, salespeople, and the individuals who serve within an SQA group</a:t>
            </a:r>
            <a:r>
              <a:rPr lang="en-US" dirty="0" smtClean="0"/>
              <a:t>.</a:t>
            </a:r>
          </a:p>
          <a:p>
            <a:r>
              <a:rPr lang="en-US" dirty="0"/>
              <a:t>look at the software from the customer’s point </a:t>
            </a:r>
            <a:r>
              <a:rPr lang="en-US" dirty="0" smtClean="0"/>
              <a:t>of view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93988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5535"/>
            <a:ext cx="10515600" cy="873456"/>
          </a:xfrm>
        </p:spPr>
        <p:txBody>
          <a:bodyPr>
            <a:normAutofit/>
          </a:bodyPr>
          <a:lstStyle/>
          <a:p>
            <a:r>
              <a:rPr lang="en-US" sz="3600" b="1" dirty="0"/>
              <a:t>16.2 ELEMENTS OF SOFTWARE QUALITY ASSURANCE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7797" y="818866"/>
            <a:ext cx="10726003" cy="5358098"/>
          </a:xfrm>
        </p:spPr>
        <p:txBody>
          <a:bodyPr>
            <a:normAutofit fontScale="55000" lnSpcReduction="20000"/>
          </a:bodyPr>
          <a:lstStyle/>
          <a:p>
            <a:endParaRPr lang="en-US" b="1" dirty="0" smtClean="0"/>
          </a:p>
          <a:p>
            <a:endParaRPr lang="en-US" b="1" dirty="0"/>
          </a:p>
          <a:p>
            <a:r>
              <a:rPr lang="en-US" b="1" dirty="0" smtClean="0"/>
              <a:t>Standards: </a:t>
            </a:r>
            <a:r>
              <a:rPr lang="en-US" dirty="0" smtClean="0"/>
              <a:t>The </a:t>
            </a:r>
            <a:r>
              <a:rPr lang="en-US" dirty="0"/>
              <a:t>IEEE, ISO, and other standards organizations have </a:t>
            </a:r>
            <a:r>
              <a:rPr lang="en-US" dirty="0" smtClean="0"/>
              <a:t>produced a </a:t>
            </a:r>
            <a:r>
              <a:rPr lang="en-US" dirty="0"/>
              <a:t>broad array of software engineering standards and related documents.</a:t>
            </a:r>
            <a:endParaRPr lang="en-US" b="1" dirty="0" smtClean="0"/>
          </a:p>
          <a:p>
            <a:r>
              <a:rPr lang="en-US" b="1" dirty="0"/>
              <a:t>Reviews and </a:t>
            </a:r>
            <a:r>
              <a:rPr lang="en-US" b="1" dirty="0" smtClean="0"/>
              <a:t>audits: </a:t>
            </a:r>
            <a:r>
              <a:rPr lang="en-US" dirty="0" smtClean="0"/>
              <a:t>Technical </a:t>
            </a:r>
            <a:r>
              <a:rPr lang="en-US" dirty="0"/>
              <a:t>reviews are a quality control </a:t>
            </a:r>
            <a:r>
              <a:rPr lang="en-US" dirty="0" smtClean="0"/>
              <a:t>activity performed </a:t>
            </a:r>
            <a:r>
              <a:rPr lang="en-US" dirty="0"/>
              <a:t>by software engineers for software </a:t>
            </a:r>
            <a:r>
              <a:rPr lang="en-US" dirty="0" smtClean="0"/>
              <a:t>engineers(</a:t>
            </a:r>
            <a:r>
              <a:rPr lang="en-US" dirty="0"/>
              <a:t>uncover errors</a:t>
            </a:r>
            <a:r>
              <a:rPr lang="en-US" dirty="0" smtClean="0"/>
              <a:t>).</a:t>
            </a:r>
            <a:r>
              <a:rPr lang="en-US" dirty="0"/>
              <a:t> Audits are a type of review performed </a:t>
            </a:r>
            <a:r>
              <a:rPr lang="en-US" dirty="0" smtClean="0"/>
              <a:t>by SQA </a:t>
            </a:r>
            <a:r>
              <a:rPr lang="en-US" dirty="0"/>
              <a:t>personnel with the intent of ensuring that quality guidelines are </a:t>
            </a:r>
            <a:r>
              <a:rPr lang="en-US" dirty="0" smtClean="0"/>
              <a:t>being followed </a:t>
            </a:r>
            <a:r>
              <a:rPr lang="en-US" dirty="0"/>
              <a:t>for software engineering work.</a:t>
            </a:r>
            <a:endParaRPr lang="en-US" b="1" dirty="0" smtClean="0"/>
          </a:p>
          <a:p>
            <a:r>
              <a:rPr lang="en-US" b="1" dirty="0" smtClean="0"/>
              <a:t>Testing: </a:t>
            </a:r>
            <a:r>
              <a:rPr lang="en-US" dirty="0" smtClean="0"/>
              <a:t>Software </a:t>
            </a:r>
            <a:r>
              <a:rPr lang="en-US" dirty="0"/>
              <a:t>testing </a:t>
            </a:r>
            <a:r>
              <a:rPr lang="en-US" dirty="0" smtClean="0"/>
              <a:t>is </a:t>
            </a:r>
            <a:r>
              <a:rPr lang="en-US" dirty="0"/>
              <a:t>a quality control </a:t>
            </a:r>
            <a:r>
              <a:rPr lang="en-US" dirty="0" smtClean="0"/>
              <a:t>function that </a:t>
            </a:r>
            <a:r>
              <a:rPr lang="en-US" dirty="0"/>
              <a:t>has one primary goal—to find errors.</a:t>
            </a:r>
            <a:endParaRPr lang="en-US" b="1" dirty="0" smtClean="0"/>
          </a:p>
          <a:p>
            <a:r>
              <a:rPr lang="en-US" b="1" dirty="0"/>
              <a:t>Error/defect collection and </a:t>
            </a:r>
            <a:r>
              <a:rPr lang="en-US" b="1" dirty="0" smtClean="0"/>
              <a:t>analysis: </a:t>
            </a:r>
            <a:r>
              <a:rPr lang="en-US" dirty="0"/>
              <a:t>The only way to improve is </a:t>
            </a:r>
            <a:r>
              <a:rPr lang="en-US" dirty="0" smtClean="0"/>
              <a:t>to measure </a:t>
            </a:r>
            <a:r>
              <a:rPr lang="en-US" dirty="0"/>
              <a:t>how you’re </a:t>
            </a:r>
            <a:r>
              <a:rPr lang="en-US" dirty="0" smtClean="0"/>
              <a:t>doing(Find reasons to eliminate).</a:t>
            </a:r>
            <a:endParaRPr lang="en-US" b="1" dirty="0" smtClean="0"/>
          </a:p>
          <a:p>
            <a:r>
              <a:rPr lang="en-US" b="1" dirty="0"/>
              <a:t>Change </a:t>
            </a:r>
            <a:r>
              <a:rPr lang="en-US" b="1" dirty="0" smtClean="0"/>
              <a:t>management: </a:t>
            </a:r>
            <a:r>
              <a:rPr lang="en-US" dirty="0" smtClean="0"/>
              <a:t>SQA </a:t>
            </a:r>
            <a:r>
              <a:rPr lang="en-US" dirty="0"/>
              <a:t>ensures </a:t>
            </a:r>
            <a:r>
              <a:rPr lang="en-US" dirty="0" smtClean="0"/>
              <a:t>that adequate </a:t>
            </a:r>
            <a:r>
              <a:rPr lang="en-US" dirty="0"/>
              <a:t>change management practices</a:t>
            </a:r>
            <a:endParaRPr lang="en-US" b="1" dirty="0" smtClean="0"/>
          </a:p>
          <a:p>
            <a:r>
              <a:rPr lang="en-US" b="1" dirty="0" smtClean="0"/>
              <a:t>Education: </a:t>
            </a:r>
            <a:r>
              <a:rPr lang="en-US" dirty="0" smtClean="0"/>
              <a:t>A </a:t>
            </a:r>
            <a:r>
              <a:rPr lang="en-US" dirty="0"/>
              <a:t>key contributor to improvement is education of </a:t>
            </a:r>
            <a:r>
              <a:rPr lang="en-US" dirty="0" smtClean="0"/>
              <a:t>software engineers</a:t>
            </a:r>
            <a:r>
              <a:rPr lang="en-US" dirty="0"/>
              <a:t>, their managers, and other stakeholders.</a:t>
            </a:r>
            <a:endParaRPr lang="en-US" b="1" dirty="0" smtClean="0"/>
          </a:p>
          <a:p>
            <a:r>
              <a:rPr lang="en-US" b="1" dirty="0"/>
              <a:t>Vendor </a:t>
            </a:r>
            <a:r>
              <a:rPr lang="en-US" b="1" dirty="0" smtClean="0"/>
              <a:t>management: </a:t>
            </a:r>
            <a:r>
              <a:rPr lang="en-US" dirty="0"/>
              <a:t>Three categories of </a:t>
            </a:r>
            <a:r>
              <a:rPr lang="en-US" dirty="0" smtClean="0"/>
              <a:t>software </a:t>
            </a:r>
            <a:r>
              <a:rPr lang="en-US" dirty="0"/>
              <a:t>vendors—</a:t>
            </a:r>
            <a:r>
              <a:rPr lang="en-US" i="1" dirty="0"/>
              <a:t>shrink-wrapped packages </a:t>
            </a:r>
            <a:r>
              <a:rPr lang="en-US" dirty="0"/>
              <a:t>(e.g., Microsoft </a:t>
            </a:r>
            <a:r>
              <a:rPr lang="en-US" i="1" dirty="0"/>
              <a:t>Office</a:t>
            </a:r>
            <a:r>
              <a:rPr lang="en-US" dirty="0" smtClean="0"/>
              <a:t>), a </a:t>
            </a:r>
            <a:r>
              <a:rPr lang="en-US" i="1" dirty="0"/>
              <a:t>tailored shell </a:t>
            </a:r>
            <a:r>
              <a:rPr lang="en-US" dirty="0"/>
              <a:t> </a:t>
            </a:r>
            <a:r>
              <a:rPr lang="en-US" dirty="0" smtClean="0"/>
              <a:t>that </a:t>
            </a:r>
            <a:r>
              <a:rPr lang="en-US" dirty="0"/>
              <a:t>provides a basic skeletal structure that is </a:t>
            </a:r>
            <a:r>
              <a:rPr lang="en-US" dirty="0" smtClean="0"/>
              <a:t>custom tailored </a:t>
            </a:r>
            <a:r>
              <a:rPr lang="en-US" dirty="0"/>
              <a:t>to the needs of a purchaser, and </a:t>
            </a:r>
            <a:r>
              <a:rPr lang="en-US" i="1" dirty="0"/>
              <a:t>contracted software </a:t>
            </a:r>
            <a:r>
              <a:rPr lang="en-US" dirty="0"/>
              <a:t>that is </a:t>
            </a:r>
            <a:r>
              <a:rPr lang="en-US" dirty="0" smtClean="0"/>
              <a:t>custom designed </a:t>
            </a:r>
            <a:r>
              <a:rPr lang="en-US" dirty="0"/>
              <a:t>and constructed from specifications provided by the </a:t>
            </a:r>
            <a:r>
              <a:rPr lang="en-US" dirty="0" smtClean="0"/>
              <a:t>customer organization</a:t>
            </a:r>
            <a:r>
              <a:rPr lang="en-US" dirty="0"/>
              <a:t>.</a:t>
            </a:r>
            <a:endParaRPr lang="en-US" b="1" dirty="0" smtClean="0"/>
          </a:p>
          <a:p>
            <a:r>
              <a:rPr lang="en-US" b="1" dirty="0"/>
              <a:t>Security </a:t>
            </a:r>
            <a:r>
              <a:rPr lang="en-US" b="1" dirty="0" smtClean="0"/>
              <a:t>management: </a:t>
            </a:r>
            <a:r>
              <a:rPr lang="en-US" dirty="0" smtClean="0"/>
              <a:t>appropriate </a:t>
            </a:r>
            <a:r>
              <a:rPr lang="en-US" dirty="0"/>
              <a:t>process and technology are used to </a:t>
            </a:r>
            <a:r>
              <a:rPr lang="en-US" dirty="0" smtClean="0"/>
              <a:t>achieve software security. Protect </a:t>
            </a:r>
            <a:r>
              <a:rPr lang="en-US" dirty="0"/>
              <a:t>data at all levels, establish firewall protection </a:t>
            </a:r>
            <a:r>
              <a:rPr lang="en-US" dirty="0" smtClean="0"/>
              <a:t>for </a:t>
            </a:r>
            <a:r>
              <a:rPr lang="en-US" dirty="0" err="1" smtClean="0"/>
              <a:t>WebApps</a:t>
            </a:r>
            <a:r>
              <a:rPr lang="en-US" dirty="0" smtClean="0"/>
              <a:t>.</a:t>
            </a:r>
            <a:endParaRPr lang="en-US" b="1" dirty="0" smtClean="0"/>
          </a:p>
          <a:p>
            <a:r>
              <a:rPr lang="en-US" b="1" dirty="0" smtClean="0"/>
              <a:t>Safety: </a:t>
            </a:r>
            <a:r>
              <a:rPr lang="en-US" dirty="0" smtClean="0"/>
              <a:t>SQA </a:t>
            </a:r>
            <a:r>
              <a:rPr lang="en-US" dirty="0"/>
              <a:t>may be responsible for assessing the </a:t>
            </a:r>
            <a:r>
              <a:rPr lang="en-US" dirty="0" smtClean="0"/>
              <a:t>impact of </a:t>
            </a:r>
            <a:r>
              <a:rPr lang="en-US" dirty="0"/>
              <a:t>software failure and for initiating those steps required to reduce risk.</a:t>
            </a:r>
            <a:endParaRPr lang="en-US" b="1" dirty="0" smtClean="0"/>
          </a:p>
          <a:p>
            <a:r>
              <a:rPr lang="en-US" b="1" dirty="0"/>
              <a:t>Risk </a:t>
            </a:r>
            <a:r>
              <a:rPr lang="en-US" b="1" dirty="0" smtClean="0"/>
              <a:t>management: </a:t>
            </a:r>
            <a:r>
              <a:rPr lang="en-US" dirty="0" smtClean="0"/>
              <a:t>SQA </a:t>
            </a:r>
            <a:r>
              <a:rPr lang="en-US" dirty="0"/>
              <a:t>organization ensures </a:t>
            </a:r>
            <a:r>
              <a:rPr lang="en-US" dirty="0" smtClean="0"/>
              <a:t>that risk </a:t>
            </a:r>
            <a:r>
              <a:rPr lang="en-US" dirty="0"/>
              <a:t>management activities are properly conducted and that </a:t>
            </a:r>
            <a:r>
              <a:rPr lang="en-US" dirty="0" smtClean="0"/>
              <a:t>risk-related  </a:t>
            </a:r>
            <a:r>
              <a:rPr lang="en-US" dirty="0"/>
              <a:t>plans have been established.</a:t>
            </a:r>
          </a:p>
        </p:txBody>
      </p:sp>
    </p:spTree>
    <p:extLst>
      <p:ext uri="{BB962C8B-B14F-4D97-AF65-F5344CB8AC3E}">
        <p14:creationId xmlns:p14="http://schemas.microsoft.com/office/powerpoint/2010/main" val="12749272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16.3 SQA TASKS, GOALS, AND 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16.3.1 SQA </a:t>
            </a:r>
            <a:r>
              <a:rPr lang="en-US" b="1" dirty="0" smtClean="0"/>
              <a:t>Tasks: </a:t>
            </a:r>
            <a:r>
              <a:rPr lang="en-US" dirty="0" smtClean="0"/>
              <a:t>The </a:t>
            </a:r>
            <a:r>
              <a:rPr lang="en-US" dirty="0"/>
              <a:t>Software Engineering Institute recommends a set of </a:t>
            </a:r>
            <a:r>
              <a:rPr lang="en-US" dirty="0" smtClean="0"/>
              <a:t>SQA actions </a:t>
            </a:r>
            <a:r>
              <a:rPr lang="en-US" dirty="0"/>
              <a:t>that address quality assurance planning, oversight, record keeping, </a:t>
            </a:r>
            <a:r>
              <a:rPr lang="en-US" dirty="0" smtClean="0"/>
              <a:t>analysis, and </a:t>
            </a:r>
            <a:r>
              <a:rPr lang="en-US" dirty="0"/>
              <a:t>reporting. These actions are performed (or facilitated) by an independent </a:t>
            </a:r>
            <a:r>
              <a:rPr lang="en-US" dirty="0" smtClean="0"/>
              <a:t>SQA group </a:t>
            </a:r>
            <a:r>
              <a:rPr lang="en-US" dirty="0"/>
              <a:t>that</a:t>
            </a:r>
            <a:r>
              <a:rPr lang="en-US" dirty="0" smtClean="0"/>
              <a:t>:</a:t>
            </a:r>
          </a:p>
          <a:p>
            <a:r>
              <a:rPr lang="en-US" b="1" dirty="0"/>
              <a:t>Prepares an SQA plan for a </a:t>
            </a:r>
            <a:r>
              <a:rPr lang="en-US" b="1" dirty="0" smtClean="0"/>
              <a:t>project : </a:t>
            </a:r>
            <a:r>
              <a:rPr lang="en-US" dirty="0"/>
              <a:t>project planning and is reviewed by all </a:t>
            </a:r>
            <a:r>
              <a:rPr lang="en-US" dirty="0" smtClean="0"/>
              <a:t>stakeholders,</a:t>
            </a:r>
            <a:r>
              <a:rPr lang="en-US" dirty="0"/>
              <a:t> Quality </a:t>
            </a:r>
            <a:r>
              <a:rPr lang="en-US" dirty="0" smtClean="0"/>
              <a:t>assurance actions performed,</a:t>
            </a:r>
            <a:r>
              <a:rPr lang="en-US" dirty="0"/>
              <a:t> evaluations to be </a:t>
            </a:r>
            <a:r>
              <a:rPr lang="en-US" dirty="0" smtClean="0"/>
              <a:t>performed,</a:t>
            </a:r>
            <a:r>
              <a:rPr lang="en-US" dirty="0"/>
              <a:t> procedures for error reporting and </a:t>
            </a:r>
            <a:r>
              <a:rPr lang="en-US" dirty="0" smtClean="0"/>
              <a:t>tracking,</a:t>
            </a:r>
            <a:r>
              <a:rPr lang="en-US" dirty="0"/>
              <a:t> </a:t>
            </a:r>
            <a:r>
              <a:rPr lang="en-US" dirty="0" smtClean="0"/>
              <a:t>feedback.</a:t>
            </a:r>
          </a:p>
          <a:p>
            <a:r>
              <a:rPr lang="en-US" sz="2400" b="1" dirty="0"/>
              <a:t>Participates in the development of the project’s software </a:t>
            </a:r>
            <a:r>
              <a:rPr lang="en-US" sz="2400" b="1" dirty="0" smtClean="0"/>
              <a:t>process description </a:t>
            </a:r>
            <a:r>
              <a:rPr lang="en-US" sz="2400" dirty="0" smtClean="0"/>
              <a:t>selects </a:t>
            </a:r>
            <a:r>
              <a:rPr lang="en-US" sz="2400" dirty="0"/>
              <a:t>a </a:t>
            </a:r>
            <a:r>
              <a:rPr lang="en-US" sz="2400" dirty="0" smtClean="0"/>
              <a:t>process,</a:t>
            </a:r>
            <a:r>
              <a:rPr lang="en-US" sz="2400" dirty="0"/>
              <a:t> reviews the process </a:t>
            </a:r>
            <a:r>
              <a:rPr lang="en-US" sz="2400" dirty="0" smtClean="0"/>
              <a:t>description,</a:t>
            </a:r>
            <a:r>
              <a:rPr lang="en-US" sz="2400" dirty="0"/>
              <a:t> internal software standards, </a:t>
            </a:r>
            <a:r>
              <a:rPr lang="en-US" sz="2400" dirty="0" smtClean="0"/>
              <a:t>externally imposed </a:t>
            </a:r>
            <a:r>
              <a:rPr lang="en-US" sz="2400" dirty="0"/>
              <a:t>standards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69108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00752"/>
            <a:ext cx="10515600" cy="5276211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Reviews software engineering activities to verify compliance with </a:t>
            </a:r>
            <a:r>
              <a:rPr lang="en-US" b="1" dirty="0" smtClean="0"/>
              <a:t>the defined </a:t>
            </a:r>
            <a:r>
              <a:rPr lang="en-US" b="1" dirty="0"/>
              <a:t>software process. </a:t>
            </a:r>
            <a:r>
              <a:rPr lang="en-US" dirty="0"/>
              <a:t>The SQA group identifies, documents, and </a:t>
            </a:r>
            <a:r>
              <a:rPr lang="en-US" dirty="0" smtClean="0"/>
              <a:t>tracks deviations </a:t>
            </a:r>
            <a:r>
              <a:rPr lang="en-US" dirty="0"/>
              <a:t>from the process and verifies that corrections have been made.</a:t>
            </a:r>
          </a:p>
          <a:p>
            <a:r>
              <a:rPr lang="en-US" b="1" dirty="0"/>
              <a:t>Audits designated software work products to verify compliance </a:t>
            </a:r>
            <a:r>
              <a:rPr lang="en-US" b="1" dirty="0" smtClean="0"/>
              <a:t>with those </a:t>
            </a:r>
            <a:r>
              <a:rPr lang="en-US" b="1" dirty="0"/>
              <a:t>defined as part of the software process. </a:t>
            </a:r>
            <a:r>
              <a:rPr lang="en-US" dirty="0"/>
              <a:t>The SQA group </a:t>
            </a:r>
            <a:r>
              <a:rPr lang="en-US" dirty="0" smtClean="0"/>
              <a:t>reviews selected </a:t>
            </a:r>
            <a:r>
              <a:rPr lang="en-US" dirty="0"/>
              <a:t>work products; identifies, documents, and tracks deviations; </a:t>
            </a:r>
            <a:r>
              <a:rPr lang="en-US" dirty="0" smtClean="0"/>
              <a:t>verifies that </a:t>
            </a:r>
            <a:r>
              <a:rPr lang="en-US" dirty="0"/>
              <a:t>corrections have been made; and periodically reports the results of </a:t>
            </a:r>
            <a:r>
              <a:rPr lang="en-US" dirty="0" smtClean="0"/>
              <a:t>its work </a:t>
            </a:r>
            <a:r>
              <a:rPr lang="en-US" dirty="0"/>
              <a:t>to the project manager.</a:t>
            </a:r>
          </a:p>
          <a:p>
            <a:r>
              <a:rPr lang="en-US" b="1" dirty="0"/>
              <a:t>Ensures that deviations in software work and work products </a:t>
            </a:r>
            <a:r>
              <a:rPr lang="en-US" b="1" dirty="0" smtClean="0"/>
              <a:t>are documented </a:t>
            </a:r>
            <a:r>
              <a:rPr lang="en-US" b="1" dirty="0"/>
              <a:t>and handled according to a documented </a:t>
            </a:r>
            <a:r>
              <a:rPr lang="en-US" b="1" dirty="0" smtClean="0"/>
              <a:t>procedure. </a:t>
            </a:r>
            <a:r>
              <a:rPr lang="en-US" dirty="0" smtClean="0"/>
              <a:t>Deviations </a:t>
            </a:r>
            <a:r>
              <a:rPr lang="en-US" dirty="0"/>
              <a:t>may be encountered in the project plan, process </a:t>
            </a:r>
            <a:r>
              <a:rPr lang="en-US" dirty="0" smtClean="0"/>
              <a:t>description, applicable </a:t>
            </a:r>
            <a:r>
              <a:rPr lang="en-US" dirty="0"/>
              <a:t>standards, or software engineering work products.</a:t>
            </a:r>
          </a:p>
          <a:p>
            <a:r>
              <a:rPr lang="en-US" b="1" dirty="0"/>
              <a:t>Records any noncompliance and reports to senior </a:t>
            </a:r>
            <a:r>
              <a:rPr lang="en-US" b="1" dirty="0" smtClean="0"/>
              <a:t>management. </a:t>
            </a:r>
            <a:r>
              <a:rPr lang="en-US" dirty="0" smtClean="0"/>
              <a:t>Noncompliance(failure) </a:t>
            </a:r>
            <a:r>
              <a:rPr lang="en-US" dirty="0"/>
              <a:t>items are tracked until they are resolved.</a:t>
            </a:r>
          </a:p>
        </p:txBody>
      </p:sp>
    </p:spTree>
    <p:extLst>
      <p:ext uri="{BB962C8B-B14F-4D97-AF65-F5344CB8AC3E}">
        <p14:creationId xmlns:p14="http://schemas.microsoft.com/office/powerpoint/2010/main" val="11607304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27797"/>
            <a:ext cx="10515600" cy="554916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/>
              <a:t>16.3.2 Goals, Attributes, </a:t>
            </a:r>
            <a:r>
              <a:rPr lang="en-US" b="1" dirty="0" smtClean="0"/>
              <a:t>and Metrics</a:t>
            </a:r>
          </a:p>
          <a:p>
            <a:r>
              <a:rPr lang="en-US" b="1" dirty="0"/>
              <a:t>Requirements quality. </a:t>
            </a:r>
            <a:r>
              <a:rPr lang="en-US" dirty="0"/>
              <a:t>The correctness, completeness, and </a:t>
            </a:r>
            <a:r>
              <a:rPr lang="en-US" dirty="0" smtClean="0"/>
              <a:t>consistency of </a:t>
            </a:r>
            <a:r>
              <a:rPr lang="en-US" dirty="0"/>
              <a:t>the requirements model will have a strong influence on the quality of </a:t>
            </a:r>
            <a:r>
              <a:rPr lang="en-US" dirty="0" smtClean="0"/>
              <a:t>all work </a:t>
            </a:r>
            <a:r>
              <a:rPr lang="en-US" dirty="0"/>
              <a:t>products that follow. SQA must ensure that the software team </a:t>
            </a:r>
            <a:r>
              <a:rPr lang="en-US" dirty="0" smtClean="0"/>
              <a:t>has properly </a:t>
            </a:r>
            <a:r>
              <a:rPr lang="en-US" dirty="0"/>
              <a:t>reviewed the requirements model to achieve a high level of quality.</a:t>
            </a:r>
          </a:p>
          <a:p>
            <a:r>
              <a:rPr lang="en-US" b="1" dirty="0"/>
              <a:t>Design quality. </a:t>
            </a:r>
            <a:r>
              <a:rPr lang="en-US" dirty="0"/>
              <a:t>Every element of the design model should be assessed </a:t>
            </a:r>
            <a:r>
              <a:rPr lang="en-US" dirty="0" smtClean="0"/>
              <a:t>by the </a:t>
            </a:r>
            <a:r>
              <a:rPr lang="en-US" dirty="0"/>
              <a:t>software team to ensure that it exhibits high quality and that the </a:t>
            </a:r>
            <a:r>
              <a:rPr lang="en-US" dirty="0" smtClean="0"/>
              <a:t>design itself </a:t>
            </a:r>
            <a:r>
              <a:rPr lang="en-US" dirty="0"/>
              <a:t>conforms to requirements. SQA looks for attributes of the design </a:t>
            </a:r>
            <a:r>
              <a:rPr lang="en-US" dirty="0" smtClean="0"/>
              <a:t>that are </a:t>
            </a:r>
            <a:r>
              <a:rPr lang="en-US" dirty="0"/>
              <a:t>indicators of quality.</a:t>
            </a:r>
          </a:p>
          <a:p>
            <a:r>
              <a:rPr lang="en-US" b="1" dirty="0"/>
              <a:t>Code quality. </a:t>
            </a:r>
            <a:r>
              <a:rPr lang="en-US" dirty="0"/>
              <a:t>Source code and related work products </a:t>
            </a:r>
            <a:r>
              <a:rPr lang="en-US" dirty="0" smtClean="0"/>
              <a:t>must </a:t>
            </a:r>
            <a:r>
              <a:rPr lang="en-US" dirty="0"/>
              <a:t>conform to local coding standards and exhibit </a:t>
            </a:r>
            <a:r>
              <a:rPr lang="en-US" dirty="0" smtClean="0"/>
              <a:t>characteristics that </a:t>
            </a:r>
            <a:r>
              <a:rPr lang="en-US" dirty="0"/>
              <a:t>will facilitate maintainability. SQA should isolate those </a:t>
            </a:r>
            <a:r>
              <a:rPr lang="en-US" dirty="0" smtClean="0"/>
              <a:t>attributes that </a:t>
            </a:r>
            <a:r>
              <a:rPr lang="en-US" dirty="0"/>
              <a:t>allow a reasonable analysis of the quality of code.</a:t>
            </a:r>
          </a:p>
          <a:p>
            <a:r>
              <a:rPr lang="en-US" b="1" dirty="0"/>
              <a:t>Quality control effectiveness. </a:t>
            </a:r>
            <a:r>
              <a:rPr lang="en-US" dirty="0"/>
              <a:t>A software team should apply limited </a:t>
            </a:r>
            <a:r>
              <a:rPr lang="en-US" dirty="0" smtClean="0"/>
              <a:t>resources in </a:t>
            </a:r>
            <a:r>
              <a:rPr lang="en-US" dirty="0"/>
              <a:t>a way that has the highest likelihood of achieving a </a:t>
            </a:r>
            <a:r>
              <a:rPr lang="en-US" dirty="0" smtClean="0"/>
              <a:t>high-quality result</a:t>
            </a:r>
            <a:r>
              <a:rPr lang="en-US" dirty="0"/>
              <a:t>. SQA analyzes the allocation of resources for reviews and testing </a:t>
            </a:r>
            <a:r>
              <a:rPr lang="en-US" dirty="0" smtClean="0"/>
              <a:t>to assess </a:t>
            </a:r>
            <a:r>
              <a:rPr lang="en-US" dirty="0"/>
              <a:t>whether they are being allocated in the most effective manner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Fig 16.1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733934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16.4 FORMAL APPROACHES TO SQA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6036" y="1392072"/>
            <a:ext cx="10657764" cy="4784891"/>
          </a:xfrm>
        </p:spPr>
        <p:txBody>
          <a:bodyPr/>
          <a:lstStyle/>
          <a:p>
            <a:r>
              <a:rPr lang="en-US" dirty="0" smtClean="0"/>
              <a:t>Software </a:t>
            </a:r>
            <a:r>
              <a:rPr lang="en-US" dirty="0"/>
              <a:t>quality is everyone’s job </a:t>
            </a:r>
            <a:r>
              <a:rPr lang="en-US" dirty="0" smtClean="0"/>
              <a:t>and that </a:t>
            </a:r>
            <a:r>
              <a:rPr lang="en-US" dirty="0"/>
              <a:t>it can be achieved through competent software engineering practice as well </a:t>
            </a:r>
            <a:r>
              <a:rPr lang="en-US" dirty="0" smtClean="0"/>
              <a:t>as through </a:t>
            </a:r>
            <a:r>
              <a:rPr lang="en-US" dirty="0"/>
              <a:t>the application of technical reviews, a multi-tiered testing strategy, </a:t>
            </a:r>
            <a:r>
              <a:rPr lang="en-US" dirty="0" smtClean="0"/>
              <a:t>better control </a:t>
            </a:r>
            <a:r>
              <a:rPr lang="en-US" dirty="0"/>
              <a:t>of software work products and the changes made to them, and the </a:t>
            </a:r>
            <a:r>
              <a:rPr lang="en-US" dirty="0" smtClean="0"/>
              <a:t>application of </a:t>
            </a:r>
            <a:r>
              <a:rPr lang="en-US" dirty="0"/>
              <a:t>accepted software engineering standards</a:t>
            </a:r>
            <a:r>
              <a:rPr lang="en-US" dirty="0" smtClean="0"/>
              <a:t>.</a:t>
            </a:r>
          </a:p>
          <a:p>
            <a:r>
              <a:rPr lang="en-US" dirty="0"/>
              <a:t>syntax and semantics can be defined for every programming </a:t>
            </a:r>
            <a:r>
              <a:rPr lang="en-US" dirty="0" smtClean="0"/>
              <a:t>language</a:t>
            </a:r>
          </a:p>
          <a:p>
            <a:r>
              <a:rPr lang="en-US" dirty="0"/>
              <a:t>specification of software </a:t>
            </a:r>
            <a:r>
              <a:rPr lang="en-US" dirty="0" smtClean="0"/>
              <a:t>requirements</a:t>
            </a:r>
          </a:p>
          <a:p>
            <a:r>
              <a:rPr lang="en-US" dirty="0"/>
              <a:t>program correctness </a:t>
            </a:r>
            <a:r>
              <a:rPr lang="en-US" dirty="0" smtClean="0"/>
              <a:t>and tied </a:t>
            </a:r>
            <a:r>
              <a:rPr lang="en-US" dirty="0"/>
              <a:t>these to the use of structured programming concepts</a:t>
            </a:r>
          </a:p>
        </p:txBody>
      </p:sp>
    </p:spTree>
    <p:extLst>
      <p:ext uri="{BB962C8B-B14F-4D97-AF65-F5344CB8AC3E}">
        <p14:creationId xmlns:p14="http://schemas.microsoft.com/office/powerpoint/2010/main" val="39642485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16.5 STATISTICAL SOFTWARE QUALITY ASSURANCE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Statistical quality assurance reflects a growing trend throughout </a:t>
            </a:r>
            <a:r>
              <a:rPr lang="en-US" dirty="0" smtClean="0"/>
              <a:t>industry.</a:t>
            </a:r>
            <a:r>
              <a:rPr lang="en-US" dirty="0"/>
              <a:t> For software, statistical quality assurance </a:t>
            </a:r>
            <a:r>
              <a:rPr lang="en-US" dirty="0" smtClean="0"/>
              <a:t>implies the </a:t>
            </a:r>
            <a:r>
              <a:rPr lang="en-US" dirty="0"/>
              <a:t>following steps:</a:t>
            </a:r>
          </a:p>
          <a:p>
            <a:pPr marL="0" indent="0">
              <a:buNone/>
            </a:pPr>
            <a:r>
              <a:rPr lang="en-US" b="1" dirty="0"/>
              <a:t>1. </a:t>
            </a:r>
            <a:r>
              <a:rPr lang="en-US" dirty="0"/>
              <a:t>Information about software errors and defects is collected and categorized.</a:t>
            </a:r>
          </a:p>
          <a:p>
            <a:pPr marL="0" indent="0">
              <a:buNone/>
            </a:pPr>
            <a:r>
              <a:rPr lang="en-US" b="1" dirty="0"/>
              <a:t>2. </a:t>
            </a:r>
            <a:r>
              <a:rPr lang="en-US" dirty="0"/>
              <a:t>An attempt is made to trace each error and defect to its underlying </a:t>
            </a:r>
            <a:r>
              <a:rPr lang="en-US" dirty="0" smtClean="0"/>
              <a:t>cause (e.g</a:t>
            </a:r>
            <a:r>
              <a:rPr lang="en-US" dirty="0"/>
              <a:t>., nonconformance to specifications, design error, violation of </a:t>
            </a:r>
            <a:r>
              <a:rPr lang="en-US" dirty="0" smtClean="0"/>
              <a:t>standards, poor </a:t>
            </a:r>
            <a:r>
              <a:rPr lang="en-US" dirty="0"/>
              <a:t>communication with the customer).</a:t>
            </a:r>
          </a:p>
          <a:p>
            <a:pPr marL="0" indent="0">
              <a:buNone/>
            </a:pPr>
            <a:r>
              <a:rPr lang="en-US" b="1" dirty="0"/>
              <a:t>3. </a:t>
            </a:r>
            <a:r>
              <a:rPr lang="en-US" dirty="0"/>
              <a:t>Using the Pareto principle (80 percent of the defects can be traced to 20 </a:t>
            </a:r>
            <a:r>
              <a:rPr lang="en-US" dirty="0" smtClean="0"/>
              <a:t>percent of </a:t>
            </a:r>
            <a:r>
              <a:rPr lang="en-US" dirty="0"/>
              <a:t>all possible causes), isolate the 20 percent (the </a:t>
            </a:r>
            <a:r>
              <a:rPr lang="en-US" i="1" dirty="0"/>
              <a:t>vital few</a:t>
            </a:r>
            <a:r>
              <a:rPr lang="en-US" dirty="0"/>
              <a:t>).</a:t>
            </a:r>
          </a:p>
          <a:p>
            <a:pPr marL="0" indent="0">
              <a:buNone/>
            </a:pPr>
            <a:r>
              <a:rPr lang="en-US" b="1" dirty="0"/>
              <a:t>4. </a:t>
            </a:r>
            <a:r>
              <a:rPr lang="en-US" dirty="0"/>
              <a:t>Once the vital few causes have been identified, move to correct the </a:t>
            </a:r>
            <a:r>
              <a:rPr lang="en-US" dirty="0" smtClean="0"/>
              <a:t>problems that </a:t>
            </a:r>
            <a:r>
              <a:rPr lang="en-US" dirty="0"/>
              <a:t>have caused the errors and defects.</a:t>
            </a:r>
          </a:p>
          <a:p>
            <a:r>
              <a:rPr lang="en-US" dirty="0"/>
              <a:t>This relatively simple concept represents an important step toward the creation </a:t>
            </a:r>
            <a:r>
              <a:rPr lang="en-US" dirty="0" smtClean="0"/>
              <a:t>of an </a:t>
            </a:r>
            <a:r>
              <a:rPr lang="en-US" dirty="0"/>
              <a:t>adaptive software process in which changes are made to improve those </a:t>
            </a:r>
            <a:r>
              <a:rPr lang="en-US" dirty="0" smtClean="0"/>
              <a:t>elements of </a:t>
            </a:r>
            <a:r>
              <a:rPr lang="en-US" dirty="0"/>
              <a:t>the process that introduce error.</a:t>
            </a:r>
          </a:p>
        </p:txBody>
      </p:sp>
    </p:spTree>
    <p:extLst>
      <p:ext uri="{BB962C8B-B14F-4D97-AF65-F5344CB8AC3E}">
        <p14:creationId xmlns:p14="http://schemas.microsoft.com/office/powerpoint/2010/main" val="30866288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1973</Words>
  <Application>Microsoft Office PowerPoint</Application>
  <PresentationFormat>Widescreen</PresentationFormat>
  <Paragraphs>100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Chap#16</vt:lpstr>
      <vt:lpstr>Content</vt:lpstr>
      <vt:lpstr>Background Issues</vt:lpstr>
      <vt:lpstr>16.2 ELEMENTS OF SOFTWARE QUALITY ASSURANCE</vt:lpstr>
      <vt:lpstr>16.3 SQA TASKS, GOALS, AND METRICS</vt:lpstr>
      <vt:lpstr>PowerPoint Presentation</vt:lpstr>
      <vt:lpstr>PowerPoint Presentation</vt:lpstr>
      <vt:lpstr>16.4 FORMAL APPROACHES TO SQA</vt:lpstr>
      <vt:lpstr>16.5 STATISTICAL SOFTWARE QUALITY ASSURANCE</vt:lpstr>
      <vt:lpstr>Error Types</vt:lpstr>
      <vt:lpstr>16.5.2 Six Sigma for Software Engineering</vt:lpstr>
      <vt:lpstr>PowerPoint Presentation</vt:lpstr>
      <vt:lpstr>16.6 SOFTWARE RELIABILITY</vt:lpstr>
      <vt:lpstr>PowerPoint Presentation</vt:lpstr>
      <vt:lpstr>16.7 THE ISO 9000 QUALITY STANDARDS</vt:lpstr>
      <vt:lpstr>16.8 THE SQA PLAN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Chap#16</dc:title>
  <dc:creator>Microsoft account</dc:creator>
  <cp:lastModifiedBy>Microsoft account</cp:lastModifiedBy>
  <cp:revision>60</cp:revision>
  <dcterms:created xsi:type="dcterms:W3CDTF">2021-11-10T18:40:20Z</dcterms:created>
  <dcterms:modified xsi:type="dcterms:W3CDTF">2021-11-11T17:45:04Z</dcterms:modified>
</cp:coreProperties>
</file>