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26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33063-B899-45B7-9E87-C3644838FF8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F6982-3BF6-4327-8307-C0EE058D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8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good design anticipates error conditions and establishes error-handling paths to reroute or cleanly terminate processing when an error does occur calls this approach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antibugging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F6982-3BF6-4327-8307-C0EE058DC1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700-965A-4C45-8973-975063B07D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D70-49D6-4AE8-A69D-E3C0BF10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700-965A-4C45-8973-975063B07D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D70-49D6-4AE8-A69D-E3C0BF10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9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700-965A-4C45-8973-975063B07D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D70-49D6-4AE8-A69D-E3C0BF10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4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700-965A-4C45-8973-975063B07D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D70-49D6-4AE8-A69D-E3C0BF10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1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700-965A-4C45-8973-975063B07D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D70-49D6-4AE8-A69D-E3C0BF10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700-965A-4C45-8973-975063B07D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D70-49D6-4AE8-A69D-E3C0BF10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4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700-965A-4C45-8973-975063B07D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D70-49D6-4AE8-A69D-E3C0BF10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7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700-965A-4C45-8973-975063B07D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D70-49D6-4AE8-A69D-E3C0BF10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700-965A-4C45-8973-975063B07D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D70-49D6-4AE8-A69D-E3C0BF10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4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700-965A-4C45-8973-975063B07D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D70-49D6-4AE8-A69D-E3C0BF10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700-965A-4C45-8973-975063B07D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0D70-49D6-4AE8-A69D-E3C0BF10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5700-965A-4C45-8973-975063B07D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50D70-49D6-4AE8-A69D-E3C0BF10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28996"/>
          </a:xfrm>
        </p:spPr>
        <p:txBody>
          <a:bodyPr/>
          <a:lstStyle/>
          <a:p>
            <a:r>
              <a:rPr lang="en-US" b="1" dirty="0" smtClean="0"/>
              <a:t>Chap#17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02508"/>
            <a:ext cx="10515600" cy="1269242"/>
          </a:xfrm>
        </p:spPr>
        <p:txBody>
          <a:bodyPr/>
          <a:lstStyle/>
          <a:p>
            <a:r>
              <a:rPr lang="en-US" dirty="0" smtClean="0"/>
              <a:t>                                                     </a:t>
            </a:r>
            <a:r>
              <a:rPr lang="en-US" sz="3600" b="1" dirty="0" smtClean="0">
                <a:solidFill>
                  <a:schemeClr val="tx1"/>
                </a:solidFill>
              </a:rPr>
              <a:t>Software Testing Strategies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5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8" y="614364"/>
            <a:ext cx="10653712" cy="5562600"/>
          </a:xfrm>
        </p:spPr>
        <p:txBody>
          <a:bodyPr/>
          <a:lstStyle/>
          <a:p>
            <a:r>
              <a:rPr lang="en-US" b="1" dirty="0"/>
              <a:t>Regression </a:t>
            </a:r>
            <a:r>
              <a:rPr lang="en-US" b="1" dirty="0" smtClean="0"/>
              <a:t>testing:</a:t>
            </a:r>
            <a:r>
              <a:rPr lang="en-US" i="1" dirty="0" smtClean="0"/>
              <a:t> Regression </a:t>
            </a:r>
            <a:r>
              <a:rPr lang="en-US" i="1" dirty="0"/>
              <a:t>testing </a:t>
            </a:r>
            <a:r>
              <a:rPr lang="en-US" dirty="0"/>
              <a:t>is the </a:t>
            </a:r>
            <a:r>
              <a:rPr lang="en-US" dirty="0" smtClean="0"/>
              <a:t>re-execution </a:t>
            </a:r>
            <a:r>
              <a:rPr lang="en-US" dirty="0"/>
              <a:t>of some subset of tests that have already </a:t>
            </a:r>
            <a:r>
              <a:rPr lang="en-US" dirty="0" smtClean="0"/>
              <a:t>been conducted </a:t>
            </a:r>
            <a:r>
              <a:rPr lang="en-US" dirty="0"/>
              <a:t>to ensure that changes have not propagated unintended side effects</a:t>
            </a:r>
            <a:r>
              <a:rPr lang="en-US" dirty="0" smtClean="0"/>
              <a:t>.</a:t>
            </a:r>
          </a:p>
          <a:p>
            <a:r>
              <a:rPr lang="en-US" b="1" dirty="0"/>
              <a:t>Smoke </a:t>
            </a:r>
            <a:r>
              <a:rPr lang="en-US" b="1" dirty="0" smtClean="0"/>
              <a:t>testing: </a:t>
            </a:r>
            <a:r>
              <a:rPr lang="en-US" i="1" dirty="0" smtClean="0"/>
              <a:t>Smoke </a:t>
            </a:r>
            <a:r>
              <a:rPr lang="en-US" i="1" dirty="0"/>
              <a:t>testing </a:t>
            </a:r>
            <a:r>
              <a:rPr lang="en-US" dirty="0"/>
              <a:t>is an integration testing approach that is </a:t>
            </a:r>
            <a:r>
              <a:rPr lang="en-US" dirty="0" smtClean="0"/>
              <a:t>commonly used </a:t>
            </a:r>
            <a:r>
              <a:rPr lang="en-US" dirty="0"/>
              <a:t>when product software is developed. It is designed as a pacing </a:t>
            </a:r>
            <a:r>
              <a:rPr lang="en-US" dirty="0" smtClean="0"/>
              <a:t>mechanism for </a:t>
            </a:r>
            <a:r>
              <a:rPr lang="en-US" dirty="0"/>
              <a:t>time-critical projects, allowing the software team to assess the project </a:t>
            </a:r>
            <a:r>
              <a:rPr lang="en-US" dirty="0" smtClean="0"/>
              <a:t>on a </a:t>
            </a:r>
            <a:r>
              <a:rPr lang="en-US" dirty="0"/>
              <a:t>frequent </a:t>
            </a:r>
            <a:r>
              <a:rPr lang="en-US" dirty="0" smtClean="0"/>
              <a:t>basis.</a:t>
            </a:r>
            <a:r>
              <a:rPr lang="en-US" dirty="0"/>
              <a:t> The </a:t>
            </a:r>
            <a:r>
              <a:rPr lang="en-US" dirty="0" smtClean="0"/>
              <a:t>software is </a:t>
            </a:r>
            <a:r>
              <a:rPr lang="en-US" dirty="0"/>
              <a:t>rebuilt (with </a:t>
            </a:r>
            <a:r>
              <a:rPr lang="en-US" dirty="0" smtClean="0"/>
              <a:t>new components added) and </a:t>
            </a:r>
            <a:r>
              <a:rPr lang="en-US" dirty="0"/>
              <a:t>smoke </a:t>
            </a:r>
            <a:r>
              <a:rPr lang="en-US" dirty="0" smtClean="0"/>
              <a:t>tested every day.(</a:t>
            </a:r>
            <a:r>
              <a:rPr lang="en-US" i="1" dirty="0"/>
              <a:t>Integration risk is </a:t>
            </a:r>
            <a:r>
              <a:rPr lang="en-US" i="1" dirty="0" smtClean="0"/>
              <a:t>minimized,</a:t>
            </a:r>
            <a:r>
              <a:rPr lang="en-US" i="1" dirty="0"/>
              <a:t> quality of the end product is </a:t>
            </a:r>
            <a:r>
              <a:rPr lang="en-US" i="1" dirty="0" smtClean="0"/>
              <a:t>improved,</a:t>
            </a:r>
            <a:r>
              <a:rPr lang="en-US" i="1" dirty="0"/>
              <a:t> Error diagnosis and correction are </a:t>
            </a:r>
            <a:r>
              <a:rPr lang="en-US" i="1" dirty="0" smtClean="0"/>
              <a:t>simplified,</a:t>
            </a:r>
            <a:r>
              <a:rPr lang="en-US" i="1" dirty="0"/>
              <a:t> Progress is easier to assess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Strategic options :</a:t>
            </a:r>
            <a:r>
              <a:rPr lang="en-US" dirty="0"/>
              <a:t> </a:t>
            </a:r>
            <a:r>
              <a:rPr lang="en-US" dirty="0" smtClean="0"/>
              <a:t>Integration </a:t>
            </a:r>
            <a:r>
              <a:rPr lang="en-US" dirty="0"/>
              <a:t>strategy depends upon software characteristics </a:t>
            </a:r>
            <a:r>
              <a:rPr lang="en-US" dirty="0" smtClean="0"/>
              <a:t>and, sometimes</a:t>
            </a:r>
            <a:r>
              <a:rPr lang="en-US" dirty="0"/>
              <a:t>, project schedule. I</a:t>
            </a:r>
            <a:r>
              <a:rPr lang="en-US" dirty="0" smtClean="0"/>
              <a:t>ntegration </a:t>
            </a:r>
            <a:r>
              <a:rPr lang="en-US" dirty="0"/>
              <a:t>testing is conducted, the tester should identify critical modules. </a:t>
            </a:r>
            <a:r>
              <a:rPr lang="en-US" dirty="0" smtClean="0"/>
              <a:t>A </a:t>
            </a:r>
            <a:r>
              <a:rPr lang="en-US" i="1" dirty="0" smtClean="0"/>
              <a:t>critical </a:t>
            </a:r>
            <a:r>
              <a:rPr lang="en-US" i="1" dirty="0"/>
              <a:t>module </a:t>
            </a:r>
            <a:r>
              <a:rPr lang="en-US" dirty="0"/>
              <a:t>has one or more of the following characteristics: (1) addresses </a:t>
            </a:r>
            <a:r>
              <a:rPr lang="en-US" dirty="0" smtClean="0"/>
              <a:t>several software </a:t>
            </a:r>
            <a:r>
              <a:rPr lang="en-US" dirty="0"/>
              <a:t>requirements, (2) has a high level of control (resides relatively high in </a:t>
            </a:r>
            <a:r>
              <a:rPr lang="en-US" dirty="0" smtClean="0"/>
              <a:t>the program </a:t>
            </a:r>
            <a:r>
              <a:rPr lang="en-US" dirty="0"/>
              <a:t>structure), (3) is complex or error prone, or (4) has definite </a:t>
            </a:r>
            <a:r>
              <a:rPr lang="en-US" dirty="0" smtClean="0"/>
              <a:t>performance requirements</a:t>
            </a:r>
            <a:r>
              <a:rPr lang="en-US" dirty="0"/>
              <a:t>. Critical modules should be tested as early as is possible. In </a:t>
            </a:r>
            <a:r>
              <a:rPr lang="en-US" dirty="0" smtClean="0"/>
              <a:t>addition, regression </a:t>
            </a:r>
            <a:r>
              <a:rPr lang="en-US" dirty="0"/>
              <a:t>tests should focus on critical module function</a:t>
            </a:r>
            <a:r>
              <a:rPr lang="en-US" dirty="0" smtClean="0"/>
              <a:t>.</a:t>
            </a:r>
          </a:p>
          <a:p>
            <a:r>
              <a:rPr lang="en-US" b="1" dirty="0"/>
              <a:t>Integration test work </a:t>
            </a:r>
            <a:r>
              <a:rPr lang="en-US" b="1" dirty="0" smtClean="0"/>
              <a:t>products:</a:t>
            </a:r>
            <a:r>
              <a:rPr lang="en-US" dirty="0"/>
              <a:t> An overall plan for integration of the </a:t>
            </a:r>
            <a:r>
              <a:rPr lang="en-US" dirty="0" smtClean="0"/>
              <a:t>software and </a:t>
            </a:r>
            <a:r>
              <a:rPr lang="en-US" dirty="0"/>
              <a:t>a description of specific tests is documented in a </a:t>
            </a:r>
            <a:r>
              <a:rPr lang="en-US" i="1" dirty="0"/>
              <a:t>Test Specification</a:t>
            </a:r>
            <a:r>
              <a:rPr lang="en-US" i="1" dirty="0" smtClean="0"/>
              <a:t>.</a:t>
            </a:r>
            <a:r>
              <a:rPr lang="en-US" dirty="0"/>
              <a:t> This work </a:t>
            </a:r>
            <a:r>
              <a:rPr lang="en-US" dirty="0" smtClean="0"/>
              <a:t>product incorporates </a:t>
            </a:r>
            <a:r>
              <a:rPr lang="en-US" dirty="0"/>
              <a:t>a test plan and a test procedure and becomes part of the </a:t>
            </a:r>
            <a:r>
              <a:rPr lang="en-US" dirty="0" smtClean="0"/>
              <a:t>software configuration. Test phases: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Interface </a:t>
            </a:r>
            <a:r>
              <a:rPr lang="en-US" i="1" dirty="0">
                <a:solidFill>
                  <a:srgbClr val="FF0000"/>
                </a:solidFill>
              </a:rPr>
              <a:t>integrity</a:t>
            </a:r>
            <a:r>
              <a:rPr lang="en-US" i="1" dirty="0"/>
              <a:t>. </a:t>
            </a:r>
            <a:r>
              <a:rPr lang="en-US" dirty="0"/>
              <a:t>Internal and external interfaces are tested as each </a:t>
            </a:r>
            <a:r>
              <a:rPr lang="en-US" dirty="0" smtClean="0"/>
              <a:t>module (or </a:t>
            </a:r>
            <a:r>
              <a:rPr lang="en-US" dirty="0"/>
              <a:t>cluster) is incorporated into the </a:t>
            </a:r>
            <a:r>
              <a:rPr lang="en-US" dirty="0" smtClean="0"/>
              <a:t>structure.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Functional </a:t>
            </a:r>
            <a:r>
              <a:rPr lang="en-US" i="1" dirty="0">
                <a:solidFill>
                  <a:srgbClr val="FF0000"/>
                </a:solidFill>
              </a:rPr>
              <a:t>validity</a:t>
            </a:r>
            <a:r>
              <a:rPr lang="en-US" i="1" dirty="0"/>
              <a:t>. </a:t>
            </a:r>
            <a:r>
              <a:rPr lang="en-US" dirty="0"/>
              <a:t>Tests designed to uncover functional errors </a:t>
            </a:r>
            <a:r>
              <a:rPr lang="en-US" dirty="0" smtClean="0"/>
              <a:t>are conducted.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Information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i="1" dirty="0"/>
              <a:t>. </a:t>
            </a:r>
            <a:r>
              <a:rPr lang="en-US" dirty="0"/>
              <a:t>Tests designed to uncover errors associated with local </a:t>
            </a:r>
            <a:r>
              <a:rPr lang="en-US" dirty="0" smtClean="0"/>
              <a:t>or global </a:t>
            </a:r>
            <a:r>
              <a:rPr lang="en-US" dirty="0"/>
              <a:t>data structures are conducted.</a:t>
            </a:r>
          </a:p>
          <a:p>
            <a:r>
              <a:rPr lang="en-US" i="1" dirty="0">
                <a:solidFill>
                  <a:srgbClr val="FF0000"/>
                </a:solidFill>
              </a:rPr>
              <a:t>Performance</a:t>
            </a:r>
            <a:r>
              <a:rPr lang="en-US" i="1" dirty="0"/>
              <a:t>. </a:t>
            </a:r>
            <a:r>
              <a:rPr lang="en-US" dirty="0"/>
              <a:t>Tests designed to verify performance bounds established </a:t>
            </a:r>
            <a:r>
              <a:rPr lang="en-US" dirty="0" smtClean="0"/>
              <a:t>during software </a:t>
            </a:r>
            <a:r>
              <a:rPr lang="en-US" dirty="0"/>
              <a:t>design are conducted.</a:t>
            </a:r>
          </a:p>
        </p:txBody>
      </p:sp>
    </p:spTree>
    <p:extLst>
      <p:ext uri="{BB962C8B-B14F-4D97-AF65-F5344CB8AC3E}">
        <p14:creationId xmlns:p14="http://schemas.microsoft.com/office/powerpoint/2010/main" val="35361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17.4 TEST STRATEGIES FOR OBJECT-ORIENTED SOFTWARE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objective of testing</a:t>
            </a:r>
            <a:r>
              <a:rPr lang="en-US" dirty="0"/>
              <a:t>, stated simply, is to find the greatest possible number </a:t>
            </a:r>
            <a:r>
              <a:rPr lang="en-US" dirty="0" smtClean="0"/>
              <a:t>of </a:t>
            </a:r>
            <a:r>
              <a:rPr lang="en-US" b="1" dirty="0" smtClean="0"/>
              <a:t>errors</a:t>
            </a:r>
            <a:r>
              <a:rPr lang="en-US" dirty="0" smtClean="0"/>
              <a:t> </a:t>
            </a:r>
            <a:r>
              <a:rPr lang="en-US" dirty="0"/>
              <a:t>with a manageable amount of </a:t>
            </a:r>
            <a:r>
              <a:rPr lang="en-US" b="1" dirty="0"/>
              <a:t>effort </a:t>
            </a:r>
            <a:r>
              <a:rPr lang="en-US" dirty="0"/>
              <a:t>applied over a realistic </a:t>
            </a:r>
            <a:r>
              <a:rPr lang="en-US" b="1" dirty="0"/>
              <a:t>time</a:t>
            </a:r>
            <a:r>
              <a:rPr lang="en-US" dirty="0"/>
              <a:t> </a:t>
            </a:r>
            <a:r>
              <a:rPr lang="en-US" dirty="0" smtClean="0"/>
              <a:t>span.</a:t>
            </a:r>
          </a:p>
          <a:p>
            <a:r>
              <a:rPr lang="en-US" dirty="0"/>
              <a:t>N</a:t>
            </a:r>
            <a:r>
              <a:rPr lang="en-US" dirty="0" smtClean="0"/>
              <a:t>ature </a:t>
            </a:r>
            <a:r>
              <a:rPr lang="en-US" dirty="0"/>
              <a:t>of object-oriented software changes both testing strategy and </a:t>
            </a:r>
            <a:r>
              <a:rPr lang="en-US" dirty="0" smtClean="0"/>
              <a:t>testing tactics(rules).</a:t>
            </a:r>
          </a:p>
          <a:p>
            <a:pPr marL="0" indent="0">
              <a:buNone/>
            </a:pPr>
            <a:r>
              <a:rPr lang="en-US" b="1" dirty="0"/>
              <a:t>17.4.1 Unit Testing in the OO </a:t>
            </a:r>
            <a:r>
              <a:rPr lang="en-US" b="1" dirty="0" smtClean="0"/>
              <a:t>Context</a:t>
            </a:r>
          </a:p>
          <a:p>
            <a:r>
              <a:rPr lang="en-US" dirty="0"/>
              <a:t>Encapsulation drives the definition of classes and objects. This means that each </a:t>
            </a:r>
            <a:r>
              <a:rPr lang="en-US" dirty="0" smtClean="0"/>
              <a:t>class and </a:t>
            </a:r>
            <a:r>
              <a:rPr lang="en-US" dirty="0"/>
              <a:t>each instance of a class packages attributes (data) and the operations </a:t>
            </a:r>
            <a:r>
              <a:rPr lang="en-US" dirty="0" smtClean="0"/>
              <a:t>that manipulate </a:t>
            </a:r>
            <a:r>
              <a:rPr lang="en-US" dirty="0"/>
              <a:t>these data</a:t>
            </a:r>
            <a:r>
              <a:rPr lang="en-US" dirty="0" smtClean="0"/>
              <a:t>.</a:t>
            </a:r>
          </a:p>
          <a:p>
            <a:r>
              <a:rPr lang="en-US" dirty="0"/>
              <a:t>operations (methods) within the class are the smallest testable </a:t>
            </a:r>
            <a:r>
              <a:rPr lang="en-US" dirty="0" smtClean="0"/>
              <a:t>units, </a:t>
            </a:r>
            <a:r>
              <a:rPr lang="en-US" dirty="0"/>
              <a:t>tactics applied to unit testing </a:t>
            </a:r>
            <a:r>
              <a:rPr lang="en-US" dirty="0" smtClean="0"/>
              <a:t>must change.</a:t>
            </a:r>
          </a:p>
          <a:p>
            <a:r>
              <a:rPr lang="en-US" dirty="0"/>
              <a:t>You can no longer test a single operation in </a:t>
            </a:r>
            <a:r>
              <a:rPr lang="en-US" dirty="0" smtClean="0"/>
              <a:t>isolation but </a:t>
            </a:r>
            <a:r>
              <a:rPr lang="en-US" dirty="0"/>
              <a:t>rather as part of a class</a:t>
            </a:r>
            <a:r>
              <a:rPr lang="en-US" dirty="0" smtClean="0"/>
              <a:t>.</a:t>
            </a:r>
          </a:p>
          <a:p>
            <a:r>
              <a:rPr lang="en-US" dirty="0"/>
              <a:t>Class testing for OO software is the equivalent of unit testing for </a:t>
            </a:r>
            <a:r>
              <a:rPr lang="en-US" dirty="0" smtClean="0"/>
              <a:t>conventional software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309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5462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17.4.2 </a:t>
            </a:r>
            <a:r>
              <a:rPr lang="en-US" b="1" dirty="0" smtClean="0"/>
              <a:t>Integration </a:t>
            </a:r>
            <a:r>
              <a:rPr lang="en-US" b="1" dirty="0"/>
              <a:t>Testing in the OO </a:t>
            </a:r>
            <a:r>
              <a:rPr lang="en-US" b="1" dirty="0" smtClean="0"/>
              <a:t>Context</a:t>
            </a:r>
          </a:p>
          <a:p>
            <a:r>
              <a:rPr lang="en-US" dirty="0"/>
              <a:t>integrating operations one at a time into a </a:t>
            </a:r>
            <a:r>
              <a:rPr lang="en-US" dirty="0" smtClean="0"/>
              <a:t>classes </a:t>
            </a:r>
            <a:r>
              <a:rPr lang="en-US" dirty="0"/>
              <a:t>often impossible because of </a:t>
            </a:r>
            <a:r>
              <a:rPr lang="en-US" dirty="0" smtClean="0"/>
              <a:t>the “direct </a:t>
            </a:r>
            <a:r>
              <a:rPr lang="en-US" dirty="0"/>
              <a:t>and indirect interactions of the components that make up the class</a:t>
            </a:r>
            <a:r>
              <a:rPr lang="en-US" dirty="0" smtClean="0"/>
              <a:t>”.</a:t>
            </a:r>
          </a:p>
          <a:p>
            <a:r>
              <a:rPr lang="en-US" dirty="0"/>
              <a:t>There are two different strategies for integration testing of OO </a:t>
            </a:r>
            <a:r>
              <a:rPr lang="en-US" dirty="0" smtClean="0"/>
              <a:t>systems. The </a:t>
            </a:r>
            <a:r>
              <a:rPr lang="en-US" dirty="0"/>
              <a:t>first, </a:t>
            </a:r>
            <a:r>
              <a:rPr lang="en-US" b="1" i="1" dirty="0"/>
              <a:t>thread-based testing</a:t>
            </a:r>
            <a:r>
              <a:rPr lang="en-US" i="1" dirty="0"/>
              <a:t>, </a:t>
            </a:r>
            <a:r>
              <a:rPr lang="en-US" dirty="0"/>
              <a:t>integrates the set of classes required to respond to </a:t>
            </a:r>
            <a:r>
              <a:rPr lang="en-US" dirty="0" smtClean="0"/>
              <a:t>one input </a:t>
            </a:r>
            <a:r>
              <a:rPr lang="en-US" dirty="0"/>
              <a:t>or event for the system. Each thread is integrated and tested individually</a:t>
            </a:r>
            <a:r>
              <a:rPr lang="en-US" dirty="0" smtClean="0"/>
              <a:t>.</a:t>
            </a:r>
          </a:p>
          <a:p>
            <a:r>
              <a:rPr lang="en-US" dirty="0"/>
              <a:t>The second </a:t>
            </a:r>
            <a:r>
              <a:rPr lang="en-US" dirty="0" smtClean="0"/>
              <a:t>integration approach</a:t>
            </a:r>
            <a:r>
              <a:rPr lang="en-US" dirty="0"/>
              <a:t>, </a:t>
            </a:r>
            <a:r>
              <a:rPr lang="en-US" b="1" i="1" dirty="0"/>
              <a:t>use-based testing</a:t>
            </a:r>
            <a:r>
              <a:rPr lang="en-US" i="1" dirty="0"/>
              <a:t>, </a:t>
            </a:r>
            <a:r>
              <a:rPr lang="en-US" dirty="0"/>
              <a:t>begins the construction of the system by </a:t>
            </a:r>
            <a:r>
              <a:rPr lang="en-US" dirty="0" smtClean="0"/>
              <a:t>testing those </a:t>
            </a:r>
            <a:r>
              <a:rPr lang="en-US" dirty="0"/>
              <a:t>classes (called </a:t>
            </a:r>
            <a:r>
              <a:rPr lang="en-US" i="1" dirty="0"/>
              <a:t>independent classes</a:t>
            </a:r>
            <a:r>
              <a:rPr lang="en-US" dirty="0"/>
              <a:t>) that use very few (if any) </a:t>
            </a:r>
            <a:r>
              <a:rPr lang="en-US" i="1" dirty="0"/>
              <a:t>server </a:t>
            </a:r>
            <a:r>
              <a:rPr lang="en-US" dirty="0" smtClean="0"/>
              <a:t>classes. </a:t>
            </a:r>
            <a:r>
              <a:rPr lang="en-US" i="1" dirty="0" smtClean="0"/>
              <a:t>Dependent classes</a:t>
            </a:r>
            <a:r>
              <a:rPr lang="en-US" i="1" dirty="0"/>
              <a:t>, </a:t>
            </a:r>
            <a:r>
              <a:rPr lang="en-US" dirty="0"/>
              <a:t>that use the independent classes are tested. This sequence of testing </a:t>
            </a:r>
            <a:r>
              <a:rPr lang="en-US" dirty="0" smtClean="0"/>
              <a:t>layers of </a:t>
            </a:r>
            <a:r>
              <a:rPr lang="en-US" dirty="0"/>
              <a:t>dependent classes continues until the entire system is constructed</a:t>
            </a:r>
            <a:r>
              <a:rPr lang="en-US" dirty="0" smtClean="0"/>
              <a:t>.</a:t>
            </a:r>
          </a:p>
          <a:p>
            <a:r>
              <a:rPr lang="en-US" b="1" i="1" dirty="0"/>
              <a:t>Cluster testing </a:t>
            </a:r>
            <a:r>
              <a:rPr lang="en-US" dirty="0"/>
              <a:t>is one step in the integration testing of OO software</a:t>
            </a:r>
            <a:r>
              <a:rPr lang="en-US" dirty="0" smtClean="0"/>
              <a:t>. Cluster testing of </a:t>
            </a:r>
            <a:r>
              <a:rPr lang="en-US" dirty="0"/>
              <a:t>collaborating classes </a:t>
            </a:r>
            <a:r>
              <a:rPr lang="en-US" dirty="0" smtClean="0"/>
              <a:t>is </a:t>
            </a:r>
            <a:r>
              <a:rPr lang="en-US" dirty="0"/>
              <a:t>exercised by designing test cases that attempt to uncover errors in </a:t>
            </a:r>
            <a:r>
              <a:rPr lang="en-US" dirty="0" smtClean="0"/>
              <a:t>the collaborations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695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17.6 VALIDATION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</a:t>
            </a:r>
            <a:r>
              <a:rPr lang="en-US" dirty="0" smtClean="0"/>
              <a:t>alidation </a:t>
            </a:r>
            <a:r>
              <a:rPr lang="en-US" dirty="0"/>
              <a:t>succeeds when software functions in a manner that can be </a:t>
            </a:r>
            <a:r>
              <a:rPr lang="en-US" dirty="0" smtClean="0"/>
              <a:t>reasonably expected </a:t>
            </a:r>
            <a:r>
              <a:rPr lang="en-US" dirty="0"/>
              <a:t>by the customer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17.6.1 Validation-Test </a:t>
            </a:r>
            <a:r>
              <a:rPr lang="en-US" b="1" dirty="0" smtClean="0"/>
              <a:t>Criteria</a:t>
            </a:r>
          </a:p>
          <a:p>
            <a:r>
              <a:rPr lang="en-US" dirty="0"/>
              <a:t>Software validation is achieved through a series of tests that demonstrate </a:t>
            </a:r>
            <a:r>
              <a:rPr lang="en-US" dirty="0" smtClean="0"/>
              <a:t>conformity with </a:t>
            </a:r>
            <a:r>
              <a:rPr lang="en-US" dirty="0"/>
              <a:t>requirements</a:t>
            </a:r>
            <a:r>
              <a:rPr lang="en-US" dirty="0" smtClean="0"/>
              <a:t>.</a:t>
            </a:r>
          </a:p>
          <a:p>
            <a:r>
              <a:rPr lang="en-US" dirty="0"/>
              <a:t>A test plan outlines the classes of tests to be </a:t>
            </a:r>
            <a:r>
              <a:rPr lang="en-US" dirty="0" smtClean="0"/>
              <a:t>conducted</a:t>
            </a:r>
          </a:p>
          <a:p>
            <a:r>
              <a:rPr lang="en-US" dirty="0"/>
              <a:t>test procedure defines specific test cases that are designed to ensure that all </a:t>
            </a:r>
            <a:r>
              <a:rPr lang="en-US" dirty="0" smtClean="0"/>
              <a:t>functional requirements </a:t>
            </a:r>
            <a:r>
              <a:rPr lang="en-US" dirty="0"/>
              <a:t>are </a:t>
            </a:r>
            <a:r>
              <a:rPr lang="en-US" dirty="0" smtClean="0"/>
              <a:t>satisfied.</a:t>
            </a:r>
          </a:p>
          <a:p>
            <a:r>
              <a:rPr lang="en-US" dirty="0" smtClean="0"/>
              <a:t>behavioral </a:t>
            </a:r>
            <a:r>
              <a:rPr lang="en-US" dirty="0"/>
              <a:t>characteristics are achieved, all </a:t>
            </a:r>
            <a:r>
              <a:rPr lang="en-US" dirty="0" smtClean="0"/>
              <a:t>content is </a:t>
            </a:r>
            <a:r>
              <a:rPr lang="en-US" dirty="0"/>
              <a:t>accurate and properly presented, all performance requirements are </a:t>
            </a:r>
            <a:r>
              <a:rPr lang="en-US" dirty="0" smtClean="0"/>
              <a:t>attained, documentation </a:t>
            </a:r>
            <a:r>
              <a:rPr lang="en-US" dirty="0"/>
              <a:t>is correct, and usability and other requirements are </a:t>
            </a:r>
            <a:r>
              <a:rPr lang="en-US" dirty="0" smtClean="0"/>
              <a:t>met.</a:t>
            </a:r>
          </a:p>
          <a:p>
            <a:r>
              <a:rPr lang="en-US" dirty="0"/>
              <a:t>(1) The function or performance characteristic conforms to </a:t>
            </a:r>
            <a:r>
              <a:rPr lang="en-US" dirty="0" smtClean="0"/>
              <a:t>specification and </a:t>
            </a:r>
            <a:r>
              <a:rPr lang="en-US" dirty="0"/>
              <a:t>is accepted or (2) a deviation from specification is uncovered and a </a:t>
            </a:r>
            <a:r>
              <a:rPr lang="en-US" dirty="0" smtClean="0"/>
              <a:t>deficiency list </a:t>
            </a:r>
            <a:r>
              <a:rPr lang="en-US" dirty="0"/>
              <a:t>is created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906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17.6.2 Configuration </a:t>
            </a:r>
            <a:r>
              <a:rPr lang="en-US" b="1" dirty="0" smtClean="0"/>
              <a:t>Review</a:t>
            </a:r>
          </a:p>
          <a:p>
            <a:r>
              <a:rPr lang="en-US" dirty="0"/>
              <a:t>The </a:t>
            </a:r>
            <a:r>
              <a:rPr lang="en-US" dirty="0" smtClean="0"/>
              <a:t>intent of </a:t>
            </a:r>
            <a:r>
              <a:rPr lang="en-US" dirty="0"/>
              <a:t>the review is to ensure that all elements of the software configuration have </a:t>
            </a:r>
            <a:r>
              <a:rPr lang="en-US" dirty="0" smtClean="0"/>
              <a:t>been properly </a:t>
            </a:r>
            <a:r>
              <a:rPr lang="en-US" dirty="0"/>
              <a:t>developed, are cataloged, and have the necessary detail to bolster the </a:t>
            </a:r>
            <a:r>
              <a:rPr lang="en-US" dirty="0" smtClean="0"/>
              <a:t>support activities.</a:t>
            </a:r>
          </a:p>
          <a:p>
            <a:pPr marL="0" indent="0">
              <a:buNone/>
            </a:pPr>
            <a:r>
              <a:rPr lang="en-US" b="1" dirty="0"/>
              <a:t>17.6.3 Alpha </a:t>
            </a:r>
            <a:r>
              <a:rPr lang="en-US" b="1" dirty="0" smtClean="0"/>
              <a:t>and </a:t>
            </a:r>
            <a:r>
              <a:rPr lang="en-US" b="1" dirty="0"/>
              <a:t>Beta </a:t>
            </a:r>
            <a:r>
              <a:rPr lang="en-US" b="1" dirty="0" smtClean="0"/>
              <a:t>Testing</a:t>
            </a:r>
          </a:p>
          <a:p>
            <a:r>
              <a:rPr lang="en-US" dirty="0"/>
              <a:t>The </a:t>
            </a:r>
            <a:r>
              <a:rPr lang="en-US" b="1" i="1" dirty="0"/>
              <a:t>alpha test </a:t>
            </a:r>
            <a:r>
              <a:rPr lang="en-US" dirty="0"/>
              <a:t>is conducted at the developer’s site by a representative group of </a:t>
            </a:r>
            <a:r>
              <a:rPr lang="en-US" dirty="0" smtClean="0"/>
              <a:t>end users</a:t>
            </a:r>
            <a:r>
              <a:rPr lang="en-US" dirty="0"/>
              <a:t>. The software is used in a natural setting with the developer “looking over </a:t>
            </a:r>
            <a:r>
              <a:rPr lang="en-US" dirty="0" smtClean="0"/>
              <a:t>the shoulder</a:t>
            </a:r>
            <a:r>
              <a:rPr lang="en-US" dirty="0"/>
              <a:t>” of the users and recording errors and usage problems. Alpha tests are </a:t>
            </a:r>
            <a:r>
              <a:rPr lang="en-US" dirty="0" smtClean="0"/>
              <a:t>conducted in </a:t>
            </a:r>
            <a:r>
              <a:rPr lang="en-US" dirty="0"/>
              <a:t>a controlled environment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i="1" dirty="0"/>
              <a:t>beta test </a:t>
            </a:r>
            <a:r>
              <a:rPr lang="en-US" dirty="0"/>
              <a:t>is conducted at one or more end-user sites</a:t>
            </a:r>
            <a:r>
              <a:rPr lang="en-US" dirty="0" smtClean="0"/>
              <a:t>.</a:t>
            </a:r>
            <a:r>
              <a:rPr lang="en-US" dirty="0"/>
              <a:t> The </a:t>
            </a:r>
            <a:r>
              <a:rPr lang="en-US" dirty="0" smtClean="0"/>
              <a:t>customer records </a:t>
            </a:r>
            <a:r>
              <a:rPr lang="en-US" dirty="0"/>
              <a:t>all problems (real or imagined) that are encountered during beta </a:t>
            </a:r>
            <a:r>
              <a:rPr lang="en-US" dirty="0" smtClean="0"/>
              <a:t>testing and </a:t>
            </a:r>
            <a:r>
              <a:rPr lang="en-US" dirty="0"/>
              <a:t>reports these to the developer at regular intervals. As a result of </a:t>
            </a:r>
            <a:r>
              <a:rPr lang="en-US" dirty="0" smtClean="0"/>
              <a:t>problems reported </a:t>
            </a:r>
            <a:r>
              <a:rPr lang="en-US" dirty="0"/>
              <a:t>during beta tests, you make modifications and then prepare for release </a:t>
            </a:r>
            <a:r>
              <a:rPr lang="en-US" dirty="0" smtClean="0"/>
              <a:t>of the </a:t>
            </a:r>
            <a:r>
              <a:rPr lang="en-US" dirty="0"/>
              <a:t>software product to the entire customer base</a:t>
            </a:r>
            <a:r>
              <a:rPr lang="en-US" dirty="0" smtClean="0"/>
              <a:t>.</a:t>
            </a:r>
            <a:r>
              <a:rPr lang="en-US" dirty="0"/>
              <a:t> A variation on beta testing, called </a:t>
            </a:r>
            <a:r>
              <a:rPr lang="en-US" b="1" i="1" dirty="0"/>
              <a:t>customer acceptance </a:t>
            </a:r>
            <a:r>
              <a:rPr lang="en-US" b="1" i="1" dirty="0" smtClean="0"/>
              <a:t>testing.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5399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17.7 SYSTEM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/>
              <a:t>System testing </a:t>
            </a:r>
            <a:r>
              <a:rPr lang="en-US" dirty="0"/>
              <a:t>is actually a series of different tests whose primary purpose is </a:t>
            </a:r>
            <a:r>
              <a:rPr lang="en-US" dirty="0" smtClean="0"/>
              <a:t>to fully </a:t>
            </a:r>
            <a:r>
              <a:rPr lang="en-US" dirty="0"/>
              <a:t>exercise the computer-based system. Although each test has a different </a:t>
            </a:r>
            <a:r>
              <a:rPr lang="en-US" dirty="0" smtClean="0"/>
              <a:t>purpose, all </a:t>
            </a:r>
            <a:r>
              <a:rPr lang="en-US" dirty="0"/>
              <a:t>work to verify that system elements have been properly integrated and </a:t>
            </a:r>
            <a:r>
              <a:rPr lang="en-US" dirty="0" smtClean="0"/>
              <a:t>perform allocated </a:t>
            </a:r>
            <a:r>
              <a:rPr lang="en-US" dirty="0"/>
              <a:t>functions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17.7.1 Recovery </a:t>
            </a:r>
            <a:r>
              <a:rPr lang="en-US" b="1" dirty="0" smtClean="0"/>
              <a:t>Testing</a:t>
            </a:r>
          </a:p>
          <a:p>
            <a:r>
              <a:rPr lang="en-US" i="1" dirty="0"/>
              <a:t>Recovery testing </a:t>
            </a:r>
            <a:r>
              <a:rPr lang="en-US" dirty="0"/>
              <a:t>is a system test that forces the software to fail in a variety of </a:t>
            </a:r>
            <a:r>
              <a:rPr lang="en-US" dirty="0" smtClean="0"/>
              <a:t>ways and </a:t>
            </a:r>
            <a:r>
              <a:rPr lang="en-US" dirty="0"/>
              <a:t>verifies that recovery is properly performed. If recovery is automatic (</a:t>
            </a:r>
            <a:r>
              <a:rPr lang="en-US" dirty="0" smtClean="0"/>
              <a:t>performed by </a:t>
            </a:r>
            <a:r>
              <a:rPr lang="en-US" dirty="0"/>
              <a:t>the system itself</a:t>
            </a:r>
            <a:r>
              <a:rPr lang="en-US" dirty="0" smtClean="0"/>
              <a:t>),re-initialization</a:t>
            </a:r>
            <a:r>
              <a:rPr lang="en-US" dirty="0"/>
              <a:t>, </a:t>
            </a:r>
            <a:r>
              <a:rPr lang="en-US" dirty="0" smtClean="0"/>
              <a:t>check-pointing </a:t>
            </a:r>
            <a:r>
              <a:rPr lang="en-US" dirty="0"/>
              <a:t>mechanisms, data recovery, </a:t>
            </a:r>
            <a:r>
              <a:rPr lang="en-US" dirty="0" smtClean="0"/>
              <a:t>and restart </a:t>
            </a:r>
            <a:r>
              <a:rPr lang="en-US" dirty="0"/>
              <a:t>are evaluated for correctness</a:t>
            </a:r>
            <a:r>
              <a:rPr lang="en-US" dirty="0" smtClean="0"/>
              <a:t>.</a:t>
            </a:r>
            <a:r>
              <a:rPr lang="en-US" dirty="0"/>
              <a:t> If recovery requires human intervention, </a:t>
            </a:r>
            <a:r>
              <a:rPr lang="en-US" dirty="0" smtClean="0"/>
              <a:t>the mean-time-to-repair </a:t>
            </a:r>
            <a:r>
              <a:rPr lang="en-US" dirty="0"/>
              <a:t>(MTTR) is evaluated to determine whether it is within </a:t>
            </a:r>
            <a:r>
              <a:rPr lang="en-US" dirty="0" smtClean="0"/>
              <a:t>acceptable limits.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359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17.7.2 Security </a:t>
            </a:r>
            <a:r>
              <a:rPr lang="en-US" b="1" dirty="0" smtClean="0"/>
              <a:t>Testing</a:t>
            </a:r>
            <a:endParaRPr lang="en-US" b="1" dirty="0"/>
          </a:p>
          <a:p>
            <a:r>
              <a:rPr lang="en-US" i="1" dirty="0"/>
              <a:t>Security testing </a:t>
            </a:r>
            <a:r>
              <a:rPr lang="en-US" dirty="0"/>
              <a:t>attempts to verify that protection mechanisms built into a </a:t>
            </a:r>
            <a:r>
              <a:rPr lang="en-US" dirty="0" smtClean="0"/>
              <a:t>system will</a:t>
            </a:r>
            <a:r>
              <a:rPr lang="en-US" dirty="0"/>
              <a:t>, in fact, protect it from improper </a:t>
            </a:r>
            <a:r>
              <a:rPr lang="en-US" dirty="0" smtClean="0"/>
              <a:t>penetration(attacks).</a:t>
            </a:r>
          </a:p>
          <a:p>
            <a:pPr marL="0" indent="0">
              <a:buNone/>
            </a:pPr>
            <a:r>
              <a:rPr lang="en-US" b="1" dirty="0"/>
              <a:t>17.7.3 Stress </a:t>
            </a:r>
            <a:r>
              <a:rPr lang="en-US" b="1" dirty="0" smtClean="0"/>
              <a:t>Testing</a:t>
            </a:r>
          </a:p>
          <a:p>
            <a:r>
              <a:rPr lang="en-US" b="1" i="1" dirty="0"/>
              <a:t>Stress testing </a:t>
            </a:r>
            <a:r>
              <a:rPr lang="en-US" dirty="0"/>
              <a:t>executes a system in a manner that demands resources in </a:t>
            </a:r>
            <a:r>
              <a:rPr lang="en-US" dirty="0" smtClean="0"/>
              <a:t>abnormal quantity</a:t>
            </a:r>
            <a:r>
              <a:rPr lang="en-US" dirty="0"/>
              <a:t>, frequency, or </a:t>
            </a:r>
            <a:r>
              <a:rPr lang="en-US" dirty="0" smtClean="0"/>
              <a:t>volume(interrupts,</a:t>
            </a:r>
            <a:r>
              <a:rPr lang="en-US" dirty="0"/>
              <a:t> maximum memory or </a:t>
            </a:r>
            <a:r>
              <a:rPr lang="en-US" dirty="0" smtClean="0"/>
              <a:t>other resources,</a:t>
            </a:r>
            <a:r>
              <a:rPr lang="en-US" dirty="0"/>
              <a:t> virtual </a:t>
            </a:r>
            <a:r>
              <a:rPr lang="en-US" dirty="0" smtClean="0"/>
              <a:t>operating,</a:t>
            </a:r>
            <a:r>
              <a:rPr lang="en-US" dirty="0"/>
              <a:t> excessive hunting</a:t>
            </a:r>
            <a:r>
              <a:rPr lang="en-US" dirty="0" smtClean="0"/>
              <a:t>).</a:t>
            </a:r>
          </a:p>
          <a:p>
            <a:r>
              <a:rPr lang="en-US" dirty="0"/>
              <a:t>A variation of stress testing is a technique called </a:t>
            </a:r>
            <a:r>
              <a:rPr lang="en-US" b="1" i="1" dirty="0"/>
              <a:t>sensitivity testing</a:t>
            </a:r>
            <a:r>
              <a:rPr lang="en-US" i="1" dirty="0" smtClean="0"/>
              <a:t>.</a:t>
            </a:r>
            <a:r>
              <a:rPr lang="en-US" dirty="0"/>
              <a:t> Sensitivity </a:t>
            </a:r>
            <a:r>
              <a:rPr lang="en-US" dirty="0" smtClean="0"/>
              <a:t>testing attempts </a:t>
            </a:r>
            <a:r>
              <a:rPr lang="en-US" dirty="0"/>
              <a:t>to uncover data combinations within valid input classes that may </a:t>
            </a:r>
            <a:r>
              <a:rPr lang="en-US" dirty="0" smtClean="0"/>
              <a:t>cause instability </a:t>
            </a:r>
            <a:r>
              <a:rPr lang="en-US" dirty="0"/>
              <a:t>or improper processing.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319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963"/>
            <a:ext cx="105156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17.7.4 Performance </a:t>
            </a:r>
            <a:r>
              <a:rPr lang="en-US" b="1" dirty="0" smtClean="0"/>
              <a:t>Testing</a:t>
            </a:r>
          </a:p>
          <a:p>
            <a:r>
              <a:rPr lang="en-US" dirty="0"/>
              <a:t>Performance </a:t>
            </a:r>
            <a:r>
              <a:rPr lang="en-US" dirty="0" smtClean="0"/>
              <a:t>testing is </a:t>
            </a:r>
            <a:r>
              <a:rPr lang="en-US" dirty="0"/>
              <a:t>designed to test the run-time performance of software within the context of </a:t>
            </a:r>
            <a:r>
              <a:rPr lang="en-US" dirty="0" smtClean="0"/>
              <a:t>an integrated </a:t>
            </a:r>
            <a:r>
              <a:rPr lang="en-US" dirty="0"/>
              <a:t>system. Performance testing occurs throughout all steps in the </a:t>
            </a:r>
            <a:r>
              <a:rPr lang="en-US" dirty="0" smtClean="0"/>
              <a:t>testing </a:t>
            </a:r>
            <a:r>
              <a:rPr lang="en-US" dirty="0" err="1" smtClean="0"/>
              <a:t>process.</a:t>
            </a:r>
            <a:r>
              <a:rPr lang="en-US" dirty="0" err="1"/>
              <a:t>S</a:t>
            </a:r>
            <a:r>
              <a:rPr lang="en-US" dirty="0" err="1" smtClean="0"/>
              <a:t>ystem</a:t>
            </a:r>
            <a:r>
              <a:rPr lang="en-US" dirty="0" smtClean="0"/>
              <a:t> </a:t>
            </a:r>
            <a:r>
              <a:rPr lang="en-US" dirty="0"/>
              <a:t>elements are </a:t>
            </a:r>
            <a:r>
              <a:rPr lang="en-US" dirty="0" smtClean="0"/>
              <a:t>fully integrated </a:t>
            </a:r>
            <a:r>
              <a:rPr lang="en-US" dirty="0"/>
              <a:t>that the true performance of a system can be ascertained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17.7.5 Deployment </a:t>
            </a:r>
            <a:r>
              <a:rPr lang="en-US" b="1" dirty="0" smtClean="0"/>
              <a:t>Testing</a:t>
            </a:r>
          </a:p>
          <a:p>
            <a:r>
              <a:rPr lang="en-US" i="1" dirty="0"/>
              <a:t>Deployment testing, </a:t>
            </a:r>
            <a:r>
              <a:rPr lang="en-US" dirty="0"/>
              <a:t>sometimes </a:t>
            </a:r>
            <a:r>
              <a:rPr lang="en-US" dirty="0" smtClean="0"/>
              <a:t>called </a:t>
            </a:r>
            <a:r>
              <a:rPr lang="en-US" i="1" dirty="0" smtClean="0"/>
              <a:t>configuration </a:t>
            </a:r>
            <a:r>
              <a:rPr lang="en-US" i="1" dirty="0"/>
              <a:t>testing, </a:t>
            </a:r>
            <a:r>
              <a:rPr lang="en-US" dirty="0"/>
              <a:t>exercises the software in each environment in which it is </a:t>
            </a:r>
            <a:r>
              <a:rPr lang="en-US" dirty="0" smtClean="0"/>
              <a:t>to operate.</a:t>
            </a:r>
            <a:r>
              <a:rPr lang="en-US" dirty="0"/>
              <a:t> In addition, deployment testing examines all installation procedures </a:t>
            </a:r>
            <a:r>
              <a:rPr lang="en-US" dirty="0" smtClean="0"/>
              <a:t>and specialized </a:t>
            </a:r>
            <a:r>
              <a:rPr lang="en-US" dirty="0"/>
              <a:t>installation </a:t>
            </a:r>
            <a:r>
              <a:rPr lang="en-US" dirty="0" smtClean="0"/>
              <a:t>software </a:t>
            </a:r>
            <a:r>
              <a:rPr lang="en-US" dirty="0"/>
              <a:t>that will be used by </a:t>
            </a:r>
            <a:r>
              <a:rPr lang="en-US" dirty="0" smtClean="0"/>
              <a:t>customers, and </a:t>
            </a:r>
            <a:r>
              <a:rPr lang="en-US" dirty="0"/>
              <a:t>all documentation that will be used to introduce the software to end users.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253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17.8 THE ART OF DEBUGGING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is the process that results in the removal of </a:t>
            </a:r>
            <a:r>
              <a:rPr lang="en-US" dirty="0" smtClean="0"/>
              <a:t>the error.</a:t>
            </a:r>
          </a:p>
          <a:p>
            <a:pPr marL="0" indent="0">
              <a:buNone/>
            </a:pPr>
            <a:r>
              <a:rPr lang="en-US" b="1" dirty="0"/>
              <a:t>17.8.1 The Debugging </a:t>
            </a:r>
            <a:r>
              <a:rPr lang="en-US" b="1" dirty="0" smtClean="0"/>
              <a:t>Process</a:t>
            </a:r>
          </a:p>
          <a:p>
            <a:r>
              <a:rPr lang="en-US" dirty="0"/>
              <a:t>The debugging process will usually have one of two outcomes: (1) the cause </a:t>
            </a:r>
            <a:r>
              <a:rPr lang="en-US" dirty="0" smtClean="0"/>
              <a:t>will be </a:t>
            </a:r>
            <a:r>
              <a:rPr lang="en-US" dirty="0"/>
              <a:t>found and corrected or (2) the cause will not be found. In the latter case, the </a:t>
            </a:r>
            <a:r>
              <a:rPr lang="en-US" dirty="0" smtClean="0"/>
              <a:t>person performing </a:t>
            </a:r>
            <a:r>
              <a:rPr lang="en-US" dirty="0"/>
              <a:t>debugging may suspect a cause, design a test case to help </a:t>
            </a:r>
            <a:r>
              <a:rPr lang="en-US" dirty="0" smtClean="0"/>
              <a:t>validate that </a:t>
            </a:r>
            <a:r>
              <a:rPr lang="en-US" dirty="0"/>
              <a:t>suspicion, and work toward error correction in an iterative </a:t>
            </a:r>
            <a:r>
              <a:rPr lang="en-US" dirty="0" smtClean="0"/>
              <a:t>fashion (figure 17.7).</a:t>
            </a:r>
          </a:p>
          <a:p>
            <a:r>
              <a:rPr lang="en-US" dirty="0"/>
              <a:t>few characteristics of </a:t>
            </a:r>
            <a:r>
              <a:rPr lang="en-US" dirty="0" smtClean="0"/>
              <a:t>bugs (page 473)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166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16" y="0"/>
            <a:ext cx="5158854" cy="6858000"/>
          </a:xfrm>
        </p:spPr>
      </p:pic>
    </p:spTree>
    <p:extLst>
      <p:ext uri="{BB962C8B-B14F-4D97-AF65-F5344CB8AC3E}">
        <p14:creationId xmlns:p14="http://schemas.microsoft.com/office/powerpoint/2010/main" val="1363581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4054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17.8.2 Psychological </a:t>
            </a:r>
            <a:r>
              <a:rPr lang="en-US" b="1" dirty="0" smtClean="0"/>
              <a:t>Considerations</a:t>
            </a:r>
          </a:p>
          <a:p>
            <a:r>
              <a:rPr lang="en-US" dirty="0"/>
              <a:t>Debugging is one of the more frustrating parts of programming. It has elements of </a:t>
            </a:r>
            <a:r>
              <a:rPr lang="en-US" dirty="0" smtClean="0"/>
              <a:t>problem solving </a:t>
            </a:r>
            <a:r>
              <a:rPr lang="en-US" dirty="0"/>
              <a:t>or brain teasers, coupled with the annoying recognition that you have </a:t>
            </a:r>
            <a:r>
              <a:rPr lang="en-US" dirty="0" smtClean="0"/>
              <a:t>made a </a:t>
            </a:r>
            <a:r>
              <a:rPr lang="en-US" dirty="0"/>
              <a:t>mistake. Heightened anxiety and the unwillingness to accept the possibility of </a:t>
            </a:r>
            <a:r>
              <a:rPr lang="en-US" dirty="0" smtClean="0"/>
              <a:t>errors increases </a:t>
            </a:r>
            <a:r>
              <a:rPr lang="en-US" dirty="0"/>
              <a:t>the task difficulty. Fortunately, there is a great sigh of relief and a lessening </a:t>
            </a:r>
            <a:r>
              <a:rPr lang="en-US" dirty="0" smtClean="0"/>
              <a:t>of tension </a:t>
            </a:r>
            <a:r>
              <a:rPr lang="en-US" dirty="0"/>
              <a:t>when the bug is ultimately . . . corrected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17.8.3 Debugging </a:t>
            </a:r>
            <a:r>
              <a:rPr lang="en-US" b="1" dirty="0" smtClean="0"/>
              <a:t>Strategies</a:t>
            </a:r>
          </a:p>
          <a:p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debugging strategies have been proposed </a:t>
            </a:r>
            <a:r>
              <a:rPr lang="en-US" dirty="0" smtClean="0"/>
              <a:t>(1</a:t>
            </a:r>
            <a:r>
              <a:rPr lang="en-US" dirty="0"/>
              <a:t>) </a:t>
            </a:r>
            <a:r>
              <a:rPr lang="en-US" dirty="0" smtClean="0"/>
              <a:t>brute force</a:t>
            </a:r>
            <a:r>
              <a:rPr lang="en-US" dirty="0"/>
              <a:t>, (2) backtracking, and (3) cause elimination. Each of these strategies </a:t>
            </a:r>
            <a:r>
              <a:rPr lang="en-US" dirty="0" smtClean="0"/>
              <a:t>can be </a:t>
            </a:r>
            <a:r>
              <a:rPr lang="en-US" dirty="0"/>
              <a:t>conducted manually, but modern debugging tools can make the process </a:t>
            </a:r>
            <a:r>
              <a:rPr lang="en-US" dirty="0" smtClean="0"/>
              <a:t>much more </a:t>
            </a:r>
            <a:r>
              <a:rPr lang="en-US" dirty="0"/>
              <a:t>effective</a:t>
            </a:r>
            <a:r>
              <a:rPr lang="en-US" dirty="0" smtClean="0"/>
              <a:t>.</a:t>
            </a:r>
          </a:p>
          <a:p>
            <a:r>
              <a:rPr lang="en-US" b="1" dirty="0"/>
              <a:t>Debugging </a:t>
            </a:r>
            <a:r>
              <a:rPr lang="en-US" b="1" dirty="0" smtClean="0"/>
              <a:t>tactics: </a:t>
            </a:r>
            <a:r>
              <a:rPr lang="en-US" dirty="0" smtClean="0"/>
              <a:t>The </a:t>
            </a:r>
            <a:r>
              <a:rPr lang="en-US" i="1" dirty="0"/>
              <a:t>brute force </a:t>
            </a:r>
            <a:r>
              <a:rPr lang="en-US" dirty="0"/>
              <a:t>category of debugging is probably the </a:t>
            </a:r>
            <a:r>
              <a:rPr lang="en-US" dirty="0" smtClean="0"/>
              <a:t>most common </a:t>
            </a:r>
            <a:r>
              <a:rPr lang="en-US" dirty="0"/>
              <a:t>and least efficient method for isolating the cause of a software error</a:t>
            </a:r>
            <a:r>
              <a:rPr lang="en-US" dirty="0" smtClean="0"/>
              <a:t>.</a:t>
            </a:r>
            <a:r>
              <a:rPr lang="en-US" i="1" dirty="0"/>
              <a:t> Backtracking </a:t>
            </a:r>
            <a:r>
              <a:rPr lang="en-US" dirty="0"/>
              <a:t>is a fairly common debugging approach that can be used </a:t>
            </a:r>
            <a:r>
              <a:rPr lang="en-US" dirty="0" smtClean="0"/>
              <a:t>successfully in </a:t>
            </a:r>
            <a:r>
              <a:rPr lang="en-US" dirty="0"/>
              <a:t>small programs</a:t>
            </a:r>
            <a:r>
              <a:rPr lang="en-US" dirty="0" smtClean="0"/>
              <a:t>.</a:t>
            </a:r>
            <a:r>
              <a:rPr lang="en-US" dirty="0"/>
              <a:t> The third approach to debugging—</a:t>
            </a:r>
            <a:r>
              <a:rPr lang="en-US" i="1" dirty="0"/>
              <a:t>cause elimination</a:t>
            </a:r>
            <a:r>
              <a:rPr lang="en-US" dirty="0"/>
              <a:t>—is manifested by </a:t>
            </a:r>
            <a:r>
              <a:rPr lang="en-US" dirty="0" smtClean="0"/>
              <a:t>induction or </a:t>
            </a:r>
            <a:r>
              <a:rPr lang="en-US" dirty="0"/>
              <a:t>deduction and introduces the concept of binary partitioning.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656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8663"/>
            <a:ext cx="10515600" cy="5448300"/>
          </a:xfrm>
        </p:spPr>
        <p:txBody>
          <a:bodyPr/>
          <a:lstStyle/>
          <a:p>
            <a:r>
              <a:rPr lang="en-US" b="1" dirty="0"/>
              <a:t>Automated </a:t>
            </a:r>
            <a:r>
              <a:rPr lang="en-US" b="1" dirty="0" smtClean="0"/>
              <a:t>debugging: </a:t>
            </a:r>
            <a:r>
              <a:rPr lang="en-US" dirty="0" smtClean="0"/>
              <a:t>Each </a:t>
            </a:r>
            <a:r>
              <a:rPr lang="en-US" dirty="0"/>
              <a:t>of these debugging approaches can be </a:t>
            </a:r>
            <a:r>
              <a:rPr lang="en-US" dirty="0" smtClean="0"/>
              <a:t>supplemented with </a:t>
            </a:r>
            <a:r>
              <a:rPr lang="en-US" dirty="0"/>
              <a:t>debugging tools that can provide you with </a:t>
            </a:r>
            <a:r>
              <a:rPr lang="en-US" dirty="0" smtClean="0"/>
              <a:t>semi-automated </a:t>
            </a:r>
            <a:r>
              <a:rPr lang="en-US" dirty="0"/>
              <a:t>support </a:t>
            </a:r>
            <a:r>
              <a:rPr lang="en-US" dirty="0" smtClean="0"/>
              <a:t>as debugging </a:t>
            </a:r>
            <a:r>
              <a:rPr lang="en-US" dirty="0"/>
              <a:t>strategies are attempted</a:t>
            </a:r>
            <a:r>
              <a:rPr lang="en-US" dirty="0" smtClean="0"/>
              <a:t>.</a:t>
            </a:r>
          </a:p>
          <a:p>
            <a:r>
              <a:rPr lang="en-US" b="1" dirty="0"/>
              <a:t>The people </a:t>
            </a:r>
            <a:r>
              <a:rPr lang="en-US" b="1" dirty="0" smtClean="0"/>
              <a:t>factor: </a:t>
            </a:r>
            <a:r>
              <a:rPr lang="en-US" dirty="0" smtClean="0"/>
              <a:t>“</a:t>
            </a:r>
            <a:r>
              <a:rPr lang="en-US" dirty="0"/>
              <a:t>When all else fails, get help</a:t>
            </a:r>
            <a:r>
              <a:rPr lang="en-US" dirty="0" smtClean="0"/>
              <a:t>!”</a:t>
            </a:r>
          </a:p>
          <a:p>
            <a:pPr marL="0" indent="0">
              <a:buNone/>
            </a:pPr>
            <a:r>
              <a:rPr lang="en-US" b="1" dirty="0"/>
              <a:t>17.8.4 Correcting the </a:t>
            </a:r>
            <a:r>
              <a:rPr lang="en-US" b="1" dirty="0" smtClean="0"/>
              <a:t>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Is </a:t>
            </a:r>
            <a:r>
              <a:rPr lang="en-US" i="1" dirty="0"/>
              <a:t>the cause of the bug reproduced in another part of the program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i="1" dirty="0"/>
              <a:t>What “next bug” might be introduced by the fix I’m about to make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r>
              <a:rPr lang="en-US" b="1" i="1" dirty="0" smtClean="0"/>
              <a:t>(</a:t>
            </a:r>
            <a:r>
              <a:rPr lang="en-US" dirty="0"/>
              <a:t>logic and data structures</a:t>
            </a:r>
            <a:r>
              <a:rPr lang="en-US" b="1" i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i="1" dirty="0"/>
              <a:t>What could we have done to prevent this bug in the first place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r>
              <a:rPr lang="en-US" b="1" i="1" smtClean="0"/>
              <a:t>(</a:t>
            </a:r>
            <a:r>
              <a:rPr lang="en-US"/>
              <a:t>correct the process</a:t>
            </a:r>
            <a:r>
              <a:rPr lang="en-US" b="1" i="1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723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125"/>
            <a:ext cx="10515600" cy="1540563"/>
          </a:xfrm>
        </p:spPr>
        <p:txBody>
          <a:bodyPr>
            <a:normAutofit/>
          </a:bodyPr>
          <a:lstStyle/>
          <a:p>
            <a:r>
              <a:rPr lang="en-US" sz="3600" b="1" dirty="0"/>
              <a:t>17.1 A STRATEGIC APPROACH TO 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Testing is a set of activities that can be planned in advance and conducted systematically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Generic characteristics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• To perform effective testing, you should conduct effective </a:t>
            </a:r>
            <a:r>
              <a:rPr lang="en-US" b="1" dirty="0"/>
              <a:t>technical </a:t>
            </a:r>
            <a:r>
              <a:rPr lang="en-US" b="1" dirty="0" smtClean="0"/>
              <a:t>reviews</a:t>
            </a:r>
            <a:r>
              <a:rPr lang="en-US" dirty="0" smtClean="0"/>
              <a:t>. By </a:t>
            </a:r>
            <a:r>
              <a:rPr lang="en-US" dirty="0"/>
              <a:t>doing this, many errors will be eliminated before </a:t>
            </a:r>
            <a:r>
              <a:rPr lang="en-US" dirty="0" smtClean="0"/>
              <a:t>testing commences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Testing begins at the </a:t>
            </a:r>
            <a:r>
              <a:rPr lang="en-US" b="1" dirty="0"/>
              <a:t>component level </a:t>
            </a:r>
            <a:r>
              <a:rPr lang="en-US" dirty="0"/>
              <a:t>and works “outward” toward </a:t>
            </a:r>
            <a:r>
              <a:rPr lang="en-US" dirty="0" smtClean="0"/>
              <a:t>the integration </a:t>
            </a:r>
            <a:r>
              <a:rPr lang="en-US" dirty="0"/>
              <a:t>of the entire computer-based system.</a:t>
            </a:r>
          </a:p>
          <a:p>
            <a:pPr marL="0" indent="0">
              <a:buNone/>
            </a:pPr>
            <a:r>
              <a:rPr lang="en-US" dirty="0"/>
              <a:t>• Different </a:t>
            </a:r>
            <a:r>
              <a:rPr lang="en-US" b="1" dirty="0"/>
              <a:t>testing techniques </a:t>
            </a:r>
            <a:r>
              <a:rPr lang="en-US" dirty="0"/>
              <a:t>are appropriate for different software </a:t>
            </a:r>
            <a:r>
              <a:rPr lang="en-US" dirty="0" smtClean="0"/>
              <a:t>engineering approaches </a:t>
            </a:r>
            <a:r>
              <a:rPr lang="en-US" dirty="0"/>
              <a:t>and at different points in time.</a:t>
            </a:r>
          </a:p>
          <a:p>
            <a:pPr marL="0" indent="0">
              <a:buNone/>
            </a:pPr>
            <a:r>
              <a:rPr lang="en-US" dirty="0"/>
              <a:t>• Testing is </a:t>
            </a:r>
            <a:r>
              <a:rPr lang="en-US" b="1" dirty="0"/>
              <a:t>conducted </a:t>
            </a:r>
            <a:r>
              <a:rPr lang="en-US" dirty="0"/>
              <a:t>by the developer of the software and (for large </a:t>
            </a:r>
            <a:r>
              <a:rPr lang="en-US" dirty="0" smtClean="0"/>
              <a:t>projects) an </a:t>
            </a:r>
            <a:r>
              <a:rPr lang="en-US" dirty="0"/>
              <a:t>independent test group.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Testing and debugging </a:t>
            </a:r>
            <a:r>
              <a:rPr lang="en-US" dirty="0"/>
              <a:t>are different activities, but debugging must be </a:t>
            </a:r>
            <a:r>
              <a:rPr lang="en-US" dirty="0" smtClean="0"/>
              <a:t>accommodated in </a:t>
            </a:r>
            <a:r>
              <a:rPr lang="en-US" dirty="0"/>
              <a:t>any testing strategy.</a:t>
            </a:r>
          </a:p>
        </p:txBody>
      </p:sp>
    </p:spTree>
    <p:extLst>
      <p:ext uri="{BB962C8B-B14F-4D97-AF65-F5344CB8AC3E}">
        <p14:creationId xmlns:p14="http://schemas.microsoft.com/office/powerpoint/2010/main" val="23045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17.1.1 Verification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testing is one element of a broader topic that is often referred to as </a:t>
            </a:r>
            <a:r>
              <a:rPr lang="en-US" dirty="0" smtClean="0"/>
              <a:t>verification and </a:t>
            </a:r>
            <a:r>
              <a:rPr lang="en-US" dirty="0"/>
              <a:t>validation (V&amp;V</a:t>
            </a:r>
            <a:r>
              <a:rPr lang="en-US" dirty="0" smtClean="0"/>
              <a:t>).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Verification</a:t>
            </a:r>
            <a:r>
              <a:rPr lang="en-US" i="1" dirty="0"/>
              <a:t> </a:t>
            </a:r>
            <a:r>
              <a:rPr lang="en-US" dirty="0"/>
              <a:t>refers to the set of tasks that ensure </a:t>
            </a:r>
            <a:r>
              <a:rPr lang="en-US" dirty="0" smtClean="0"/>
              <a:t>that software </a:t>
            </a:r>
            <a:r>
              <a:rPr lang="en-US" dirty="0"/>
              <a:t>correctly implements a specific function</a:t>
            </a:r>
            <a:r>
              <a:rPr lang="en-US" dirty="0" smtClean="0"/>
              <a:t>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Validation</a:t>
            </a:r>
            <a:r>
              <a:rPr lang="en-US" b="1" i="1" dirty="0"/>
              <a:t> </a:t>
            </a:r>
            <a:r>
              <a:rPr lang="en-US" dirty="0"/>
              <a:t>refers to a different </a:t>
            </a:r>
            <a:r>
              <a:rPr lang="en-US" dirty="0" smtClean="0"/>
              <a:t>set of </a:t>
            </a:r>
            <a:r>
              <a:rPr lang="en-US" dirty="0"/>
              <a:t>tasks that ensure that the software that has been built is traceable to </a:t>
            </a:r>
            <a:r>
              <a:rPr lang="en-US" dirty="0" smtClean="0"/>
              <a:t>customer requirements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29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17.1.2 Organizing for 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an </a:t>
            </a:r>
            <a:r>
              <a:rPr lang="en-US" b="1" i="1" dirty="0">
                <a:solidFill>
                  <a:srgbClr val="FF0000"/>
                </a:solidFill>
              </a:rPr>
              <a:t>independent test group </a:t>
            </a:r>
            <a:r>
              <a:rPr lang="en-US" b="1" dirty="0">
                <a:solidFill>
                  <a:srgbClr val="FF0000"/>
                </a:solidFill>
              </a:rPr>
              <a:t>(ITG) </a:t>
            </a:r>
            <a:r>
              <a:rPr lang="en-US" dirty="0"/>
              <a:t>is to remove the inherent </a:t>
            </a:r>
            <a:r>
              <a:rPr lang="en-US" dirty="0" smtClean="0"/>
              <a:t>problems associated </a:t>
            </a:r>
            <a:r>
              <a:rPr lang="en-US" dirty="0"/>
              <a:t>with letting the builder test the thing that has been built</a:t>
            </a:r>
            <a:r>
              <a:rPr lang="en-US" dirty="0" smtClean="0"/>
              <a:t>.</a:t>
            </a:r>
          </a:p>
          <a:p>
            <a:r>
              <a:rPr lang="en-US" dirty="0"/>
              <a:t>While testing is conducted, the developer must be available </a:t>
            </a:r>
            <a:r>
              <a:rPr lang="en-US" dirty="0" smtClean="0"/>
              <a:t>to correct </a:t>
            </a:r>
            <a:r>
              <a:rPr lang="en-US" dirty="0"/>
              <a:t>errors that are uncovered.</a:t>
            </a:r>
          </a:p>
        </p:txBody>
      </p:sp>
    </p:spTree>
    <p:extLst>
      <p:ext uri="{BB962C8B-B14F-4D97-AF65-F5344CB8AC3E}">
        <p14:creationId xmlns:p14="http://schemas.microsoft.com/office/powerpoint/2010/main" val="274155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17.1.3 Software Testing Strategy—The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Unit testing </a:t>
            </a:r>
            <a:r>
              <a:rPr lang="en-US" dirty="0"/>
              <a:t>begins at the vortex of the spiral and concentrates on </a:t>
            </a:r>
            <a:r>
              <a:rPr lang="en-US" dirty="0" smtClean="0"/>
              <a:t>each unit of the </a:t>
            </a:r>
            <a:r>
              <a:rPr lang="en-US" dirty="0"/>
              <a:t>software as </a:t>
            </a:r>
            <a:r>
              <a:rPr lang="en-US" dirty="0" smtClean="0"/>
              <a:t>implemented in </a:t>
            </a:r>
            <a:r>
              <a:rPr lang="en-US" dirty="0"/>
              <a:t>source code</a:t>
            </a:r>
            <a:r>
              <a:rPr lang="en-US" dirty="0" smtClean="0"/>
              <a:t>.</a:t>
            </a:r>
          </a:p>
          <a:p>
            <a:r>
              <a:rPr lang="en-US" i="1" dirty="0">
                <a:solidFill>
                  <a:srgbClr val="FF0000"/>
                </a:solidFill>
              </a:rPr>
              <a:t>integration testing</a:t>
            </a:r>
            <a:r>
              <a:rPr lang="en-US" i="1" dirty="0"/>
              <a:t>, </a:t>
            </a:r>
            <a:r>
              <a:rPr lang="en-US" dirty="0"/>
              <a:t>where the focus is on design and the construction of the </a:t>
            </a:r>
            <a:r>
              <a:rPr lang="en-US" dirty="0" smtClean="0"/>
              <a:t>software architecture.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Validation testing</a:t>
            </a:r>
            <a:r>
              <a:rPr lang="en-US" i="1" dirty="0"/>
              <a:t>, </a:t>
            </a:r>
            <a:r>
              <a:rPr lang="en-US" dirty="0"/>
              <a:t>where requirements established as part of requirements modeling are </a:t>
            </a:r>
            <a:r>
              <a:rPr lang="en-US" dirty="0" smtClean="0"/>
              <a:t>validated against </a:t>
            </a:r>
            <a:r>
              <a:rPr lang="en-US" dirty="0"/>
              <a:t>the software that has been constructed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System testing</a:t>
            </a:r>
            <a:r>
              <a:rPr lang="en-US" i="1" dirty="0"/>
              <a:t>, </a:t>
            </a:r>
            <a:r>
              <a:rPr lang="en-US" dirty="0"/>
              <a:t>where the software and other system elements are tested as a whole.</a:t>
            </a:r>
          </a:p>
        </p:txBody>
      </p:sp>
    </p:spTree>
    <p:extLst>
      <p:ext uri="{BB962C8B-B14F-4D97-AF65-F5344CB8AC3E}">
        <p14:creationId xmlns:p14="http://schemas.microsoft.com/office/powerpoint/2010/main" val="13796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17.2 STRATEGIC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1378424"/>
            <a:ext cx="10862481" cy="4798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Software </a:t>
            </a:r>
            <a:r>
              <a:rPr lang="en-US" dirty="0"/>
              <a:t>testing strategy will succeed when software testers</a:t>
            </a:r>
            <a:r>
              <a:rPr lang="en-US" dirty="0" smtClean="0"/>
              <a:t>:</a:t>
            </a:r>
          </a:p>
          <a:p>
            <a:r>
              <a:rPr lang="en-US" dirty="0"/>
              <a:t>Specify product requirements in a quantifiable manner long before testing </a:t>
            </a:r>
            <a:r>
              <a:rPr lang="en-US" dirty="0" smtClean="0"/>
              <a:t>commences (</a:t>
            </a:r>
            <a:r>
              <a:rPr lang="en-US" dirty="0"/>
              <a:t>find </a:t>
            </a:r>
            <a:r>
              <a:rPr lang="en-US" dirty="0" smtClean="0"/>
              <a:t>errors,</a:t>
            </a:r>
            <a:r>
              <a:rPr lang="en-US" dirty="0"/>
              <a:t> </a:t>
            </a:r>
            <a:r>
              <a:rPr lang="en-US" dirty="0" smtClean="0"/>
              <a:t>testing strategy,</a:t>
            </a:r>
            <a:r>
              <a:rPr lang="en-US" dirty="0"/>
              <a:t> </a:t>
            </a:r>
            <a:r>
              <a:rPr lang="en-US" dirty="0" smtClean="0"/>
              <a:t>measurable)</a:t>
            </a:r>
          </a:p>
          <a:p>
            <a:r>
              <a:rPr lang="en-US" dirty="0"/>
              <a:t>State testing objectives </a:t>
            </a:r>
            <a:r>
              <a:rPr lang="en-US" dirty="0" smtClean="0"/>
              <a:t>explicitly(</a:t>
            </a:r>
            <a:r>
              <a:rPr lang="en-US" dirty="0"/>
              <a:t>specific objectives of </a:t>
            </a:r>
            <a:r>
              <a:rPr lang="en-US" dirty="0" smtClean="0"/>
              <a:t>testing in test plan)</a:t>
            </a:r>
          </a:p>
          <a:p>
            <a:r>
              <a:rPr lang="en-US" dirty="0"/>
              <a:t>Understand the users of the software and develop a profile for each user </a:t>
            </a:r>
            <a:r>
              <a:rPr lang="en-US" dirty="0" smtClean="0"/>
              <a:t>category(</a:t>
            </a:r>
            <a:r>
              <a:rPr lang="en-US" dirty="0"/>
              <a:t>Use cases</a:t>
            </a:r>
            <a:r>
              <a:rPr lang="en-US" dirty="0" smtClean="0"/>
              <a:t>)</a:t>
            </a:r>
          </a:p>
          <a:p>
            <a:r>
              <a:rPr lang="en-US" dirty="0"/>
              <a:t>Develop a testing plan that emphasizes “rapid cycle testing</a:t>
            </a:r>
            <a:r>
              <a:rPr lang="en-US" dirty="0" smtClean="0"/>
              <a:t>.”(</a:t>
            </a:r>
            <a:r>
              <a:rPr lang="en-US" dirty="0"/>
              <a:t>quality </a:t>
            </a:r>
            <a:r>
              <a:rPr lang="en-US" dirty="0" smtClean="0"/>
              <a:t>improvement, feedback)</a:t>
            </a:r>
          </a:p>
          <a:p>
            <a:r>
              <a:rPr lang="en-US" dirty="0"/>
              <a:t>Build “robust” software that is designed to test </a:t>
            </a:r>
            <a:r>
              <a:rPr lang="en-US" dirty="0" smtClean="0"/>
              <a:t>itself(</a:t>
            </a:r>
            <a:r>
              <a:rPr lang="en-US" dirty="0"/>
              <a:t>automated testing</a:t>
            </a:r>
            <a:r>
              <a:rPr lang="en-US" dirty="0" smtClean="0"/>
              <a:t>)</a:t>
            </a:r>
          </a:p>
          <a:p>
            <a:r>
              <a:rPr lang="en-US" dirty="0"/>
              <a:t>Use effective technical reviews as a filter prior to </a:t>
            </a:r>
            <a:r>
              <a:rPr lang="en-US" dirty="0" smtClean="0"/>
              <a:t>testing(</a:t>
            </a:r>
            <a:r>
              <a:rPr lang="en-US" dirty="0"/>
              <a:t>uncovering </a:t>
            </a:r>
            <a:r>
              <a:rPr lang="en-US" dirty="0" smtClean="0"/>
              <a:t>errors reduce testing)</a:t>
            </a:r>
          </a:p>
          <a:p>
            <a:r>
              <a:rPr lang="en-US" dirty="0"/>
              <a:t>Conduct technical reviews to assess the test strategy and test cases </a:t>
            </a:r>
            <a:r>
              <a:rPr lang="en-US" dirty="0" smtClean="0"/>
              <a:t>themselves(uncover errors and use testing approach)</a:t>
            </a:r>
          </a:p>
          <a:p>
            <a:r>
              <a:rPr lang="en-US" dirty="0"/>
              <a:t>Develop a continuous improvement approach for the testing process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3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17.3 TEST STRATEGIES FOR CONVENTIONAL </a:t>
            </a:r>
            <a:r>
              <a:rPr lang="en-US" sz="3600" b="1" dirty="0" smtClean="0"/>
              <a:t>SOFTWARE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17.3.1 Unit </a:t>
            </a:r>
            <a:r>
              <a:rPr lang="en-US" b="1" dirty="0" smtClean="0"/>
              <a:t>Testing: </a:t>
            </a:r>
            <a:r>
              <a:rPr lang="en-US" i="1" dirty="0" smtClean="0"/>
              <a:t>Unit </a:t>
            </a:r>
            <a:r>
              <a:rPr lang="en-US" i="1" dirty="0"/>
              <a:t>testing </a:t>
            </a:r>
            <a:r>
              <a:rPr lang="en-US" dirty="0"/>
              <a:t>focuses verification effort on the smallest unit of software </a:t>
            </a:r>
            <a:r>
              <a:rPr lang="en-US" dirty="0" smtClean="0"/>
              <a:t>design. Tested </a:t>
            </a:r>
            <a:r>
              <a:rPr lang="en-US" dirty="0"/>
              <a:t>to uncover errors within the boundary </a:t>
            </a:r>
            <a:r>
              <a:rPr lang="en-US" dirty="0" smtClean="0"/>
              <a:t>of the </a:t>
            </a:r>
            <a:r>
              <a:rPr lang="en-US" dirty="0"/>
              <a:t>module.</a:t>
            </a:r>
            <a:r>
              <a:rPr lang="en-US" dirty="0" smtClean="0"/>
              <a:t> </a:t>
            </a:r>
            <a:r>
              <a:rPr lang="en-US" dirty="0"/>
              <a:t>The unit test focuses on </a:t>
            </a:r>
            <a:r>
              <a:rPr lang="en-US" dirty="0" smtClean="0"/>
              <a:t>the internal </a:t>
            </a:r>
            <a:r>
              <a:rPr lang="en-US" dirty="0"/>
              <a:t>processing logic and data structures within the boundaries of a </a:t>
            </a:r>
            <a:r>
              <a:rPr lang="en-US" dirty="0" smtClean="0"/>
              <a:t>component. This </a:t>
            </a:r>
            <a:r>
              <a:rPr lang="en-US" dirty="0"/>
              <a:t>type of testing can be conducted in parallel for multiple </a:t>
            </a:r>
            <a:r>
              <a:rPr lang="en-US" dirty="0" smtClean="0"/>
              <a:t>components.</a:t>
            </a:r>
          </a:p>
          <a:p>
            <a:r>
              <a:rPr lang="en-US" b="1" dirty="0"/>
              <a:t>Unit-test </a:t>
            </a:r>
            <a:r>
              <a:rPr lang="en-US" b="1" dirty="0" smtClean="0"/>
              <a:t>considerations: </a:t>
            </a:r>
            <a:r>
              <a:rPr lang="en-US" dirty="0" smtClean="0"/>
              <a:t>Local </a:t>
            </a:r>
            <a:r>
              <a:rPr lang="en-US" dirty="0"/>
              <a:t>data structures are examined to ensure </a:t>
            </a:r>
            <a:r>
              <a:rPr lang="en-US" dirty="0" smtClean="0"/>
              <a:t>that data </a:t>
            </a:r>
            <a:r>
              <a:rPr lang="en-US" dirty="0"/>
              <a:t>stored temporarily maintains its integrity during all steps in an </a:t>
            </a:r>
            <a:r>
              <a:rPr lang="en-US" dirty="0" smtClean="0"/>
              <a:t>algorithm’s execution.</a:t>
            </a:r>
            <a:r>
              <a:rPr lang="en-US" dirty="0"/>
              <a:t> Boundary </a:t>
            </a:r>
            <a:r>
              <a:rPr lang="en-US" dirty="0" smtClean="0"/>
              <a:t>conditions are tested </a:t>
            </a:r>
            <a:r>
              <a:rPr lang="en-US" dirty="0"/>
              <a:t>all error-handling paths are </a:t>
            </a:r>
            <a:r>
              <a:rPr lang="en-US" dirty="0" smtClean="0"/>
              <a:t>tested.</a:t>
            </a:r>
          </a:p>
          <a:p>
            <a:r>
              <a:rPr lang="en-US" b="1" dirty="0"/>
              <a:t>Unit-test </a:t>
            </a:r>
            <a:r>
              <a:rPr lang="en-US" b="1" dirty="0" smtClean="0"/>
              <a:t>procedures: </a:t>
            </a:r>
            <a:r>
              <a:rPr lang="en-US" dirty="0" smtClean="0"/>
              <a:t>A </a:t>
            </a:r>
            <a:r>
              <a:rPr lang="en-US" dirty="0"/>
              <a:t>review of design information provides guidance </a:t>
            </a:r>
            <a:r>
              <a:rPr lang="en-US" dirty="0" smtClean="0"/>
              <a:t>for establishing </a:t>
            </a:r>
            <a:r>
              <a:rPr lang="en-US" dirty="0"/>
              <a:t>test cases that are likely to uncover errors in each of the categories </a:t>
            </a:r>
            <a:r>
              <a:rPr lang="en-US" dirty="0" smtClean="0"/>
              <a:t>discussed earlier.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501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813"/>
            <a:ext cx="10515600" cy="5391150"/>
          </a:xfrm>
        </p:spPr>
        <p:txBody>
          <a:bodyPr>
            <a:normAutofit/>
          </a:bodyPr>
          <a:lstStyle/>
          <a:p>
            <a:r>
              <a:rPr lang="en-US" b="1" dirty="0"/>
              <a:t>17.3.2 Integration </a:t>
            </a:r>
            <a:r>
              <a:rPr lang="en-US" b="1" dirty="0" smtClean="0"/>
              <a:t>Testing: </a:t>
            </a:r>
            <a:r>
              <a:rPr lang="en-US" dirty="0" smtClean="0"/>
              <a:t>Integration </a:t>
            </a:r>
            <a:r>
              <a:rPr lang="en-US" dirty="0"/>
              <a:t>testing is a systematic technique for constructing the software </a:t>
            </a:r>
            <a:r>
              <a:rPr lang="en-US" dirty="0" smtClean="0"/>
              <a:t>architecture while </a:t>
            </a:r>
            <a:r>
              <a:rPr lang="en-US" dirty="0"/>
              <a:t>at the same time conducting tests to uncover errors associated </a:t>
            </a:r>
            <a:r>
              <a:rPr lang="en-US" dirty="0" smtClean="0"/>
              <a:t>with interfacing.</a:t>
            </a:r>
          </a:p>
          <a:p>
            <a:r>
              <a:rPr lang="en-US" b="1" dirty="0"/>
              <a:t>Top-down </a:t>
            </a:r>
            <a:r>
              <a:rPr lang="en-US" b="1" dirty="0" smtClean="0"/>
              <a:t>integration: </a:t>
            </a:r>
            <a:r>
              <a:rPr lang="en-US" i="1" dirty="0" smtClean="0"/>
              <a:t>Top-down </a:t>
            </a:r>
            <a:r>
              <a:rPr lang="en-US" i="1" dirty="0"/>
              <a:t>integration testing </a:t>
            </a:r>
            <a:r>
              <a:rPr lang="en-US" dirty="0"/>
              <a:t>is an incremental </a:t>
            </a:r>
            <a:r>
              <a:rPr lang="en-US" dirty="0" smtClean="0"/>
              <a:t>approach to </a:t>
            </a:r>
            <a:r>
              <a:rPr lang="en-US" dirty="0"/>
              <a:t>construction of the software architecture. Modules are integrated by </a:t>
            </a:r>
            <a:r>
              <a:rPr lang="en-US" dirty="0" smtClean="0"/>
              <a:t>moving downward </a:t>
            </a:r>
            <a:r>
              <a:rPr lang="en-US" dirty="0"/>
              <a:t>through the control </a:t>
            </a:r>
            <a:r>
              <a:rPr lang="en-US" dirty="0" smtClean="0"/>
              <a:t>hierarchy.</a:t>
            </a:r>
          </a:p>
          <a:p>
            <a:r>
              <a:rPr lang="en-US" b="1" dirty="0"/>
              <a:t>Bottom-up </a:t>
            </a:r>
            <a:r>
              <a:rPr lang="en-US" b="1" dirty="0" smtClean="0"/>
              <a:t>integration: </a:t>
            </a:r>
            <a:r>
              <a:rPr lang="en-US" i="1" dirty="0" smtClean="0"/>
              <a:t>Bottom-up </a:t>
            </a:r>
            <a:r>
              <a:rPr lang="en-US" i="1" dirty="0"/>
              <a:t>integration testing, </a:t>
            </a:r>
            <a:r>
              <a:rPr lang="en-US" dirty="0"/>
              <a:t>as its name implies, </a:t>
            </a:r>
            <a:r>
              <a:rPr lang="en-US" dirty="0" smtClean="0"/>
              <a:t>begins construction </a:t>
            </a:r>
            <a:r>
              <a:rPr lang="en-US" dirty="0"/>
              <a:t>and testing with </a:t>
            </a:r>
            <a:r>
              <a:rPr lang="en-US" i="1" dirty="0"/>
              <a:t>atomic </a:t>
            </a:r>
            <a:r>
              <a:rPr lang="en-US" i="1" dirty="0" smtClean="0"/>
              <a:t>modules</a:t>
            </a:r>
            <a:r>
              <a:rPr lang="en-US" dirty="0" smtClean="0"/>
              <a:t>. Components </a:t>
            </a:r>
            <a:r>
              <a:rPr lang="en-US" dirty="0"/>
              <a:t>are integrated from the bottom </a:t>
            </a:r>
            <a:r>
              <a:rPr lang="en-US" dirty="0" smtClean="0"/>
              <a:t>up, the </a:t>
            </a:r>
            <a:r>
              <a:rPr lang="en-US" dirty="0"/>
              <a:t>functionality provided by components subordinate to a given </a:t>
            </a:r>
            <a:r>
              <a:rPr lang="en-US" dirty="0" smtClean="0"/>
              <a:t>level.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004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2376</Words>
  <Application>Microsoft Office PowerPoint</Application>
  <PresentationFormat>Widescreen</PresentationFormat>
  <Paragraphs>107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Chap#17</vt:lpstr>
      <vt:lpstr>Content</vt:lpstr>
      <vt:lpstr>17.1 A STRATEGIC APPROACH TO SOFTWARE TESTING</vt:lpstr>
      <vt:lpstr>17.1.1 Verification and Validation</vt:lpstr>
      <vt:lpstr>17.1.2 Organizing for Software Testing</vt:lpstr>
      <vt:lpstr>17.1.3 Software Testing Strategy—The Big Picture</vt:lpstr>
      <vt:lpstr>17.2 STRATEGIC ISSUES</vt:lpstr>
      <vt:lpstr>17.3 TEST STRATEGIES FOR CONVENTIONAL SOFTWARE</vt:lpstr>
      <vt:lpstr>PowerPoint Presentation</vt:lpstr>
      <vt:lpstr>PowerPoint Presentation</vt:lpstr>
      <vt:lpstr>PowerPoint Presentation</vt:lpstr>
      <vt:lpstr>17.4 TEST STRATEGIES FOR OBJECT-ORIENTED SOFTWARE</vt:lpstr>
      <vt:lpstr>PowerPoint Presentation</vt:lpstr>
      <vt:lpstr>17.6 VALIDATION TESTING</vt:lpstr>
      <vt:lpstr>PowerPoint Presentation</vt:lpstr>
      <vt:lpstr>17.7 SYSTEM TESTING</vt:lpstr>
      <vt:lpstr>PowerPoint Presentation</vt:lpstr>
      <vt:lpstr>PowerPoint Presentation</vt:lpstr>
      <vt:lpstr>17.8 THE ART OF DEBUGGING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Chap#17</dc:title>
  <dc:creator>Microsoft account</dc:creator>
  <cp:lastModifiedBy>Microsoft account</cp:lastModifiedBy>
  <cp:revision>84</cp:revision>
  <dcterms:created xsi:type="dcterms:W3CDTF">2021-11-12T17:28:10Z</dcterms:created>
  <dcterms:modified xsi:type="dcterms:W3CDTF">2021-11-16T17:40:19Z</dcterms:modified>
</cp:coreProperties>
</file>